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7010400" cy="9296400"/>
  <p:embeddedFontLst>
    <p:embeddedFont>
      <p:font typeface="Proxima Nova"/>
      <p:regular r:id="rId55"/>
      <p:bold r:id="rId56"/>
      <p:italic r:id="rId57"/>
      <p:boldItalic r:id="rId58"/>
    </p:embeddedFont>
    <p:embeddedFont>
      <p:font typeface="Candara"/>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andara-boldItalic.fntdata"/><Relationship Id="rId61" Type="http://schemas.openxmlformats.org/officeDocument/2006/relationships/font" Target="fonts/Candara-italic.fntdata"/><Relationship Id="rId20" Type="http://schemas.openxmlformats.org/officeDocument/2006/relationships/slide" Target="slides/slide14.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6.xml"/><Relationship Id="rId66" Type="http://schemas.openxmlformats.org/officeDocument/2006/relationships/font" Target="fonts/OpenSans-boldItalic.fntdata"/><Relationship Id="rId21" Type="http://schemas.openxmlformats.org/officeDocument/2006/relationships/slide" Target="slides/slide15.xml"/><Relationship Id="rId65" Type="http://schemas.openxmlformats.org/officeDocument/2006/relationships/font" Target="fonts/OpenSans-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andara-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ProximaNova-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ProximaNova-italic.fntdata"/><Relationship Id="rId12" Type="http://schemas.openxmlformats.org/officeDocument/2006/relationships/slide" Target="slides/slide6.xml"/><Relationship Id="rId56" Type="http://schemas.openxmlformats.org/officeDocument/2006/relationships/font" Target="fonts/ProximaNova-bold.fntdata"/><Relationship Id="rId15" Type="http://schemas.openxmlformats.org/officeDocument/2006/relationships/slide" Target="slides/slide9.xml"/><Relationship Id="rId59" Type="http://schemas.openxmlformats.org/officeDocument/2006/relationships/font" Target="fonts/Candara-regular.fntdata"/><Relationship Id="rId14" Type="http://schemas.openxmlformats.org/officeDocument/2006/relationships/slide" Target="slides/slide8.xml"/><Relationship Id="rId58" Type="http://schemas.openxmlformats.org/officeDocument/2006/relationships/font" Target="fonts/ProximaNova-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3038145" cy="464205"/>
          </a:xfrm>
          <a:prstGeom prst="rect">
            <a:avLst/>
          </a:prstGeom>
          <a:noFill/>
          <a:ln>
            <a:noFill/>
          </a:ln>
        </p:spPr>
        <p:txBody>
          <a:bodyPr anchorCtr="0" anchor="t" bIns="44050" lIns="88125" spcFirstLastPara="1" rIns="88125" wrap="square" tIns="440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4" name="Google Shape;4;n"/>
          <p:cNvSpPr txBox="1"/>
          <p:nvPr>
            <p:ph idx="10" type="dt"/>
          </p:nvPr>
        </p:nvSpPr>
        <p:spPr>
          <a:xfrm>
            <a:off x="3970734" y="1"/>
            <a:ext cx="3038145" cy="464205"/>
          </a:xfrm>
          <a:prstGeom prst="rect">
            <a:avLst/>
          </a:prstGeom>
          <a:noFill/>
          <a:ln>
            <a:noFill/>
          </a:ln>
        </p:spPr>
        <p:txBody>
          <a:bodyPr anchorCtr="0" anchor="t" bIns="44050" lIns="88125" spcFirstLastPara="1" rIns="88125" wrap="square" tIns="440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5" name="Google Shape;5;n"/>
          <p:cNvSpPr/>
          <p:nvPr>
            <p:ph idx="3"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345" y="4416099"/>
            <a:ext cx="5607711" cy="4182457"/>
          </a:xfrm>
          <a:prstGeom prst="rect">
            <a:avLst/>
          </a:prstGeom>
          <a:noFill/>
          <a:ln>
            <a:noFill/>
          </a:ln>
        </p:spPr>
        <p:txBody>
          <a:bodyPr anchorCtr="0" anchor="t" bIns="44050" lIns="88125" spcFirstLastPara="1" rIns="88125" wrap="square" tIns="4405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30659"/>
            <a:ext cx="3038145" cy="464205"/>
          </a:xfrm>
          <a:prstGeom prst="rect">
            <a:avLst/>
          </a:prstGeom>
          <a:noFill/>
          <a:ln>
            <a:noFill/>
          </a:ln>
        </p:spPr>
        <p:txBody>
          <a:bodyPr anchorCtr="0" anchor="b" bIns="44050" lIns="88125" spcFirstLastPara="1" rIns="88125" wrap="square" tIns="440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8" name="Google Shape;8;n"/>
          <p:cNvSpPr txBox="1"/>
          <p:nvPr>
            <p:ph idx="12" type="sldNum"/>
          </p:nvPr>
        </p:nvSpPr>
        <p:spPr>
          <a:xfrm>
            <a:off x="3970734" y="8830659"/>
            <a:ext cx="3038145" cy="464205"/>
          </a:xfrm>
          <a:prstGeom prst="rect">
            <a:avLst/>
          </a:prstGeom>
          <a:noFill/>
          <a:ln>
            <a:noFill/>
          </a:ln>
        </p:spPr>
        <p:txBody>
          <a:bodyPr anchorCtr="0" anchor="b" bIns="44050" lIns="88125" spcFirstLastPara="1" rIns="88125" wrap="square" tIns="440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8" name="Google Shape;78;p1:notes"/>
          <p:cNvSpPr txBox="1"/>
          <p:nvPr>
            <p:ph idx="1" type="body"/>
          </p:nvPr>
        </p:nvSpPr>
        <p:spPr>
          <a:xfrm>
            <a:off x="701345" y="4416099"/>
            <a:ext cx="5607711" cy="4182457"/>
          </a:xfrm>
          <a:prstGeom prst="rect">
            <a:avLst/>
          </a:prstGeom>
          <a:noFill/>
          <a:ln>
            <a:noFill/>
          </a:ln>
        </p:spPr>
        <p:txBody>
          <a:bodyPr anchorCtr="0" anchor="t" bIns="44050" lIns="88125" spcFirstLastPara="1" rIns="88125" wrap="square" tIns="44050">
            <a:noAutofit/>
          </a:bodyPr>
          <a:lstStyle/>
          <a:p>
            <a:pPr indent="0" lvl="0" marL="0" rtl="0" algn="l">
              <a:spcBef>
                <a:spcPts val="0"/>
              </a:spcBef>
              <a:spcAft>
                <a:spcPts val="0"/>
              </a:spcAft>
              <a:buNone/>
            </a:pPr>
            <a:r>
              <a:t/>
            </a:r>
            <a:endParaRPr/>
          </a:p>
        </p:txBody>
      </p:sp>
      <p:sp>
        <p:nvSpPr>
          <p:cNvPr id="79" name="Google Shape;79;p1:notes"/>
          <p:cNvSpPr txBox="1"/>
          <p:nvPr>
            <p:ph idx="12" type="sldNum"/>
          </p:nvPr>
        </p:nvSpPr>
        <p:spPr>
          <a:xfrm>
            <a:off x="3970734" y="8830659"/>
            <a:ext cx="3038145" cy="464205"/>
          </a:xfrm>
          <a:prstGeom prst="rect">
            <a:avLst/>
          </a:prstGeom>
          <a:noFill/>
          <a:ln>
            <a:noFill/>
          </a:ln>
        </p:spPr>
        <p:txBody>
          <a:bodyPr anchorCtr="0" anchor="b" bIns="44050" lIns="88125" spcFirstLastPara="1" rIns="88125" wrap="square" tIns="440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0:notes"/>
          <p:cNvSpPr txBox="1"/>
          <p:nvPr>
            <p:ph idx="1" type="body"/>
          </p:nvPr>
        </p:nvSpPr>
        <p:spPr>
          <a:xfrm>
            <a:off x="701345" y="4416099"/>
            <a:ext cx="5607711" cy="4182457"/>
          </a:xfrm>
          <a:prstGeom prst="rect">
            <a:avLst/>
          </a:prstGeom>
          <a:noFill/>
          <a:ln>
            <a:noFill/>
          </a:ln>
        </p:spPr>
        <p:txBody>
          <a:bodyPr anchorCtr="0" anchor="t" bIns="44050" lIns="88125" spcFirstLastPara="1" rIns="88125" wrap="square" tIns="44050">
            <a:noAutofit/>
          </a:bodyPr>
          <a:lstStyle/>
          <a:p>
            <a:pPr indent="0" lvl="0" marL="0" rtl="0" algn="l">
              <a:spcBef>
                <a:spcPts val="0"/>
              </a:spcBef>
              <a:spcAft>
                <a:spcPts val="0"/>
              </a:spcAft>
              <a:buClr>
                <a:schemeClr val="dk1"/>
              </a:buClr>
              <a:buSzPts val="1200"/>
              <a:buFont typeface="Arial"/>
              <a:buNone/>
            </a:pPr>
            <a:r>
              <a:rPr b="0" lang="en-US"/>
              <a:t>The potential benefits of engaging in practices like strategic foresight to help us not only strategically prepare for, but also shape, the future become more crystallized as we consider the many complex – and potentially uncertain, chaotic, and ambiguous -- factors we have already identified as priorities for research and practice related to the future of work. The NIOSH Future of Work Initiative, for example, has developed a set of priority topics and subtopics to serve as a guiding framework for research and practice-based activities. The nine priority topics are based on an examination and synthesis of the literature and represent salient and interacting issues that are central to the future of work, with implications for the workplace, work, and the workforce. </a:t>
            </a:r>
            <a:endParaRPr/>
          </a:p>
          <a:p>
            <a:pPr indent="0" lvl="0" marL="0" rtl="0" algn="l">
              <a:spcBef>
                <a:spcPts val="360"/>
              </a:spcBef>
              <a:spcAft>
                <a:spcPts val="0"/>
              </a:spcAft>
              <a:buClr>
                <a:schemeClr val="dk1"/>
              </a:buClr>
              <a:buSzPts val="1200"/>
              <a:buFont typeface="Arial"/>
              <a:buNone/>
            </a:pPr>
            <a:r>
              <a:rPr b="0" lang="en-US"/>
              <a:t>The application of foresight to any combination of these issues can help expand the way we think about and plan for the future of work, which is not predetermined. </a:t>
            </a:r>
            <a:endParaRPr/>
          </a:p>
        </p:txBody>
      </p:sp>
      <p:sp>
        <p:nvSpPr>
          <p:cNvPr id="188" name="Google Shape;188;p10:notes"/>
          <p:cNvSpPr txBox="1"/>
          <p:nvPr>
            <p:ph idx="12" type="sldNum"/>
          </p:nvPr>
        </p:nvSpPr>
        <p:spPr>
          <a:xfrm>
            <a:off x="3970734" y="8830659"/>
            <a:ext cx="3038145" cy="464205"/>
          </a:xfrm>
          <a:prstGeom prst="rect">
            <a:avLst/>
          </a:prstGeom>
          <a:noFill/>
          <a:ln>
            <a:noFill/>
          </a:ln>
        </p:spPr>
        <p:txBody>
          <a:bodyPr anchorCtr="0" anchor="b" bIns="44050" lIns="88125" spcFirstLastPara="1" rIns="88125" wrap="square" tIns="440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1: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195" name="Google Shape;195;p11: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34" name="Google Shape;234;p12: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41" name="Google Shape;241;p13: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4: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48" name="Google Shape;248;p14: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53" name="Google Shape;253;p15: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59" name="Google Shape;259;p16: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66" name="Google Shape;266;p17: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74" name="Google Shape;274;p18: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9: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81" name="Google Shape;281;p19: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86" name="Google Shape;86;p2: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0: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89" name="Google Shape;289;p20: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1: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297" name="Google Shape;297;p21: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2: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04" name="Google Shape;304;p22: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3: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11" name="Google Shape;311;p23: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4: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16" name="Google Shape;316;p24: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5: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22" name="Google Shape;322;p25: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6: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28" name="Google Shape;328;p26: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7: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33" name="Google Shape;333;p27: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8: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40" name="Google Shape;340;p28: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9: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47" name="Google Shape;347;p29: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92" name="Google Shape;92;p3: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0: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53" name="Google Shape;353;p30: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1: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59" name="Google Shape;359;p31: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2: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66" name="Google Shape;366;p32: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3: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73" name="Google Shape;373;p33: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4: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80" name="Google Shape;380;p34: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5: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87" name="Google Shape;387;p35: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6: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394" name="Google Shape;394;p36: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7: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00" name="Google Shape;400;p37: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8: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07" name="Google Shape;407;p38: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9: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13" name="Google Shape;413;p39: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99" name="Google Shape;99;p4: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0: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19" name="Google Shape;419;p40: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1: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26" name="Google Shape;426;p41: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2: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32" name="Google Shape;432;p42: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3: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38" name="Google Shape;438;p43: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4: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45" name="Google Shape;445;p44: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5: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52" name="Google Shape;452;p45: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6: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59" name="Google Shape;459;p46: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47: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65" name="Google Shape;465;p47: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8: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472" name="Google Shape;472;p48: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5:notes"/>
          <p:cNvSpPr txBox="1"/>
          <p:nvPr>
            <p:ph idx="1" type="body"/>
          </p:nvPr>
        </p:nvSpPr>
        <p:spPr>
          <a:xfrm>
            <a:off x="701345" y="4416099"/>
            <a:ext cx="5607711" cy="4182457"/>
          </a:xfrm>
          <a:prstGeom prst="rect">
            <a:avLst/>
          </a:prstGeom>
          <a:noFill/>
          <a:ln>
            <a:noFill/>
          </a:ln>
        </p:spPr>
        <p:txBody>
          <a:bodyPr anchorCtr="0" anchor="t" bIns="44050" lIns="88125" spcFirstLastPara="1" rIns="88125" wrap="square" tIns="44050">
            <a:noAutofit/>
          </a:bodyPr>
          <a:lstStyle/>
          <a:p>
            <a:pPr indent="0" lvl="0" marL="0" rtl="0" algn="l">
              <a:spcBef>
                <a:spcPts val="0"/>
              </a:spcBef>
              <a:spcAft>
                <a:spcPts val="0"/>
              </a:spcAft>
              <a:buNone/>
            </a:pPr>
            <a:r>
              <a:rPr lang="en-US"/>
              <a:t>As a reminder, Strategic Foresight is an action-oriented planning discipline that is grounded in futures studies and strategic management. It creates well-informed future scenarios that help organizations better prepare for potential threats or take advantage of new opportunities. Scenario planning, the most common tool of Strategic Foresight, can help an organization test its current strategy, develop breakthrough innovations, or create transformative change. </a:t>
            </a:r>
            <a:endParaRPr/>
          </a:p>
          <a:p>
            <a:pPr indent="0" lvl="0" marL="0" rtl="0" algn="l">
              <a:spcBef>
                <a:spcPts val="36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We use scenarios, or </a:t>
            </a:r>
            <a:r>
              <a:rPr b="0" i="0" lang="en-US">
                <a:solidFill>
                  <a:srgbClr val="555555"/>
                </a:solidFill>
                <a:latin typeface="Proxima Nova"/>
                <a:ea typeface="Proxima Nova"/>
                <a:cs typeface="Proxima Nova"/>
                <a:sym typeface="Proxima Nova"/>
              </a:rPr>
              <a:t>stories from the future, to share findings in a way that humanizes topics that are often discussed through data, charts, and policy briefs. Scenarios help us experience the emerging trends and drivers shaping the future and better imagine how these diverse forces might interact.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 key insight about scenario planning is that the future is best understood from multiple perspectives. And, foresight does not </a:t>
            </a:r>
            <a:r>
              <a:rPr i="1" lang="en-US"/>
              <a:t>predict </a:t>
            </a:r>
            <a:r>
              <a:rPr lang="en-US"/>
              <a:t>the future, but it can help avoid surprise.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17" name="Google Shape;117;p5:notes"/>
          <p:cNvSpPr txBox="1"/>
          <p:nvPr>
            <p:ph idx="12" type="sldNum"/>
          </p:nvPr>
        </p:nvSpPr>
        <p:spPr>
          <a:xfrm>
            <a:off x="3970734" y="8830659"/>
            <a:ext cx="3038145" cy="464205"/>
          </a:xfrm>
          <a:prstGeom prst="rect">
            <a:avLst/>
          </a:prstGeom>
          <a:noFill/>
          <a:ln>
            <a:noFill/>
          </a:ln>
        </p:spPr>
        <p:txBody>
          <a:bodyPr anchorCtr="0" anchor="b" bIns="44050" lIns="88125" spcFirstLastPara="1" rIns="88125" wrap="square" tIns="440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133" name="Google Shape;133;p6: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7:notes"/>
          <p:cNvSpPr txBox="1"/>
          <p:nvPr>
            <p:ph idx="1" type="body"/>
          </p:nvPr>
        </p:nvSpPr>
        <p:spPr>
          <a:xfrm>
            <a:off x="701345" y="4416099"/>
            <a:ext cx="5607711" cy="4182457"/>
          </a:xfrm>
          <a:prstGeom prst="rect">
            <a:avLst/>
          </a:prstGeom>
          <a:noFill/>
          <a:ln>
            <a:noFill/>
          </a:ln>
        </p:spPr>
        <p:txBody>
          <a:bodyPr anchorCtr="0" anchor="t" bIns="44050" lIns="88125" spcFirstLastPara="1" rIns="88125" wrap="square" tIns="44050">
            <a:noAutofit/>
          </a:bodyPr>
          <a:lstStyle/>
          <a:p>
            <a:pPr indent="0" lvl="0" marL="0" rtl="0" algn="l">
              <a:spcBef>
                <a:spcPts val="0"/>
              </a:spcBef>
              <a:spcAft>
                <a:spcPts val="0"/>
              </a:spcAft>
              <a:buNone/>
            </a:pPr>
            <a:r>
              <a:t/>
            </a:r>
            <a:endParaRPr/>
          </a:p>
        </p:txBody>
      </p:sp>
      <p:sp>
        <p:nvSpPr>
          <p:cNvPr id="141" name="Google Shape;141;p7:notes"/>
          <p:cNvSpPr txBox="1"/>
          <p:nvPr>
            <p:ph idx="12" type="sldNum"/>
          </p:nvPr>
        </p:nvSpPr>
        <p:spPr>
          <a:xfrm>
            <a:off x="3970734" y="8830659"/>
            <a:ext cx="3038145" cy="464205"/>
          </a:xfrm>
          <a:prstGeom prst="rect">
            <a:avLst/>
          </a:prstGeom>
          <a:noFill/>
          <a:ln>
            <a:noFill/>
          </a:ln>
        </p:spPr>
        <p:txBody>
          <a:bodyPr anchorCtr="0" anchor="b" bIns="44050" lIns="88125" spcFirstLastPara="1" rIns="88125" wrap="square" tIns="440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8:notes"/>
          <p:cNvSpPr txBox="1"/>
          <p:nvPr>
            <p:ph idx="1" type="body"/>
          </p:nvPr>
        </p:nvSpPr>
        <p:spPr>
          <a:xfrm>
            <a:off x="701345" y="4416099"/>
            <a:ext cx="5607711" cy="4182457"/>
          </a:xfrm>
          <a:prstGeom prst="rect">
            <a:avLst/>
          </a:prstGeom>
          <a:noFill/>
          <a:ln>
            <a:noFill/>
          </a:ln>
        </p:spPr>
        <p:txBody>
          <a:bodyPr anchorCtr="0" anchor="t" bIns="44050" lIns="88125" spcFirstLastPara="1" rIns="88125" wrap="square" tIns="44050">
            <a:noAutofit/>
          </a:bodyPr>
          <a:lstStyle/>
          <a:p>
            <a:pPr indent="0" lvl="0" marL="0" rtl="0" algn="l">
              <a:spcBef>
                <a:spcPts val="0"/>
              </a:spcBef>
              <a:spcAft>
                <a:spcPts val="0"/>
              </a:spcAft>
              <a:buNone/>
            </a:pPr>
            <a:r>
              <a:rPr b="0" lang="en-US"/>
              <a:t>This scenario-based approach to planning demonstrates that the future is best understood from multiple perspectives, which can provide us with novel key insights. The scenarios, or stories of the future, that we create help us relate to alternative futures in a way that can’t be explained by charts, graphs, trendlines, or reports. Scenarios are unlike forecasts, which consider one view of the future based on one understanding of the present. Instead, scenarios consider multiple perspectives of the present by drawing from a range of sources. This helps us consider the different possible paths by which we might move from the present into the future.</a:t>
            </a:r>
            <a:endParaRPr/>
          </a:p>
        </p:txBody>
      </p:sp>
      <p:sp>
        <p:nvSpPr>
          <p:cNvPr id="150" name="Google Shape;150;p8:notes"/>
          <p:cNvSpPr txBox="1"/>
          <p:nvPr>
            <p:ph idx="12" type="sldNum"/>
          </p:nvPr>
        </p:nvSpPr>
        <p:spPr>
          <a:xfrm>
            <a:off x="3970734" y="8830659"/>
            <a:ext cx="3038145" cy="464205"/>
          </a:xfrm>
          <a:prstGeom prst="rect">
            <a:avLst/>
          </a:prstGeom>
          <a:noFill/>
          <a:ln>
            <a:noFill/>
          </a:ln>
        </p:spPr>
        <p:txBody>
          <a:bodyPr anchorCtr="0" anchor="b" bIns="44050" lIns="88125" spcFirstLastPara="1" rIns="88125" wrap="square" tIns="440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txBox="1"/>
          <p:nvPr>
            <p:ph idx="1" type="body"/>
          </p:nvPr>
        </p:nvSpPr>
        <p:spPr>
          <a:xfrm>
            <a:off x="701345" y="4416099"/>
            <a:ext cx="5607711" cy="4182457"/>
          </a:xfrm>
          <a:prstGeom prst="rect">
            <a:avLst/>
          </a:prstGeom>
        </p:spPr>
        <p:txBody>
          <a:bodyPr anchorCtr="0" anchor="t" bIns="44050" lIns="88125" spcFirstLastPara="1" rIns="88125" wrap="square" tIns="44050">
            <a:noAutofit/>
          </a:bodyPr>
          <a:lstStyle/>
          <a:p>
            <a:pPr indent="0" lvl="0" marL="0" rtl="0" algn="l">
              <a:spcBef>
                <a:spcPts val="360"/>
              </a:spcBef>
              <a:spcAft>
                <a:spcPts val="0"/>
              </a:spcAft>
              <a:buNone/>
            </a:pPr>
            <a:r>
              <a:t/>
            </a:r>
            <a:endParaRPr/>
          </a:p>
        </p:txBody>
      </p:sp>
      <p:sp>
        <p:nvSpPr>
          <p:cNvPr id="180" name="Google Shape;180;p9:notes"/>
          <p:cNvSpPr/>
          <p:nvPr>
            <p:ph idx="2" type="sldImg"/>
          </p:nvPr>
        </p:nvSpPr>
        <p:spPr>
          <a:xfrm>
            <a:off x="406400" y="698500"/>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IOSH">
  <p:cSld name="TITLE_NIOSH">
    <p:bg>
      <p:bgPr>
        <a:solidFill>
          <a:schemeClr val="lt2"/>
        </a:solidFill>
      </p:bgPr>
    </p:bg>
    <p:spTree>
      <p:nvGrpSpPr>
        <p:cNvPr id="11" name="Shape 11"/>
        <p:cNvGrpSpPr/>
        <p:nvPr/>
      </p:nvGrpSpPr>
      <p:grpSpPr>
        <a:xfrm>
          <a:off x="0" y="0"/>
          <a:ext cx="0" cy="0"/>
          <a:chOff x="0" y="0"/>
          <a:chExt cx="0" cy="0"/>
        </a:xfrm>
      </p:grpSpPr>
      <p:grpSp>
        <p:nvGrpSpPr>
          <p:cNvPr id="12" name="Google Shape;12;p2"/>
          <p:cNvGrpSpPr/>
          <p:nvPr/>
        </p:nvGrpSpPr>
        <p:grpSpPr>
          <a:xfrm>
            <a:off x="0" y="4"/>
            <a:ext cx="9144000" cy="920839"/>
            <a:chOff x="0" y="0"/>
            <a:chExt cx="9144000" cy="920839"/>
          </a:xfrm>
        </p:grpSpPr>
        <p:pic>
          <p:nvPicPr>
            <p:cNvPr id="13" name="Google Shape;13;p2"/>
            <p:cNvPicPr preferRelativeResize="0"/>
            <p:nvPr/>
          </p:nvPicPr>
          <p:blipFill rotWithShape="1">
            <a:blip r:embed="rId2">
              <a:alphaModFix/>
            </a:blip>
            <a:srcRect b="14291" l="0" r="0" t="0"/>
            <a:stretch/>
          </p:blipFill>
          <p:spPr>
            <a:xfrm>
              <a:off x="0" y="0"/>
              <a:ext cx="9144000" cy="920839"/>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7021444" y="67815"/>
              <a:ext cx="2058118" cy="766575"/>
            </a:xfrm>
            <a:prstGeom prst="rect">
              <a:avLst/>
            </a:prstGeom>
            <a:noFill/>
            <a:ln>
              <a:noFill/>
            </a:ln>
          </p:spPr>
        </p:pic>
      </p:grpSp>
      <p:sp>
        <p:nvSpPr>
          <p:cNvPr id="15" name="Google Shape;15;p2"/>
          <p:cNvSpPr txBox="1"/>
          <p:nvPr>
            <p:ph type="title"/>
          </p:nvPr>
        </p:nvSpPr>
        <p:spPr>
          <a:xfrm>
            <a:off x="457200" y="1039553"/>
            <a:ext cx="8229600" cy="866834"/>
          </a:xfrm>
          <a:prstGeom prst="rect">
            <a:avLst/>
          </a:prstGeom>
          <a:noFill/>
          <a:ln>
            <a:noFill/>
          </a:ln>
        </p:spPr>
        <p:txBody>
          <a:bodyPr anchorCtr="0" anchor="t" bIns="45700" lIns="91425" spcFirstLastPara="1" rIns="91425" wrap="square" tIns="45700">
            <a:noAutofit/>
          </a:bodyPr>
          <a:lstStyle>
            <a:lvl1pPr lvl="0" marR="0" rtl="0" algn="l">
              <a:lnSpc>
                <a:spcPct val="107142"/>
              </a:lnSpc>
              <a:spcBef>
                <a:spcPts val="0"/>
              </a:spcBef>
              <a:spcAft>
                <a:spcPts val="0"/>
              </a:spcAft>
              <a:buSzPts val="1400"/>
              <a:buNone/>
              <a:defRPr b="1" i="0" sz="2100" u="none" cap="none" strike="noStrike">
                <a:solidFill>
                  <a:srgbClr val="695E4A"/>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16" name="Google Shape;16;p2"/>
          <p:cNvSpPr txBox="1"/>
          <p:nvPr>
            <p:ph idx="1" type="subTitle"/>
          </p:nvPr>
        </p:nvSpPr>
        <p:spPr>
          <a:xfrm>
            <a:off x="457200" y="2144512"/>
            <a:ext cx="6400800" cy="342900"/>
          </a:xfrm>
          <a:prstGeom prst="rect">
            <a:avLst/>
          </a:prstGeom>
          <a:noFill/>
          <a:ln>
            <a:noFill/>
          </a:ln>
        </p:spPr>
        <p:txBody>
          <a:bodyPr anchorCtr="0" anchor="t" bIns="45700" lIns="91425" spcFirstLastPara="1" rIns="91425" wrap="square" tIns="45700">
            <a:noAutofit/>
          </a:bodyPr>
          <a:lstStyle>
            <a:lvl1pPr lvl="0" algn="l">
              <a:spcBef>
                <a:spcPts val="300"/>
              </a:spcBef>
              <a:spcAft>
                <a:spcPts val="0"/>
              </a:spcAft>
              <a:buClr>
                <a:srgbClr val="695E4A"/>
              </a:buClr>
              <a:buSzPts val="1500"/>
              <a:buNone/>
              <a:defRPr b="1" sz="1500">
                <a:solidFill>
                  <a:srgbClr val="695E4A"/>
                </a:solidFill>
                <a:latin typeface="Calibri"/>
                <a:ea typeface="Calibri"/>
                <a:cs typeface="Calibri"/>
                <a:sym typeface="Calibri"/>
              </a:defRPr>
            </a:lvl1pPr>
            <a:lvl2pPr lvl="1" algn="ctr">
              <a:spcBef>
                <a:spcPts val="420"/>
              </a:spcBef>
              <a:spcAft>
                <a:spcPts val="0"/>
              </a:spcAft>
              <a:buClr>
                <a:srgbClr val="8898E5"/>
              </a:buClr>
              <a:buSzPts val="2100"/>
              <a:buNone/>
              <a:defRPr>
                <a:solidFill>
                  <a:srgbClr val="8898E5"/>
                </a:solidFill>
              </a:defRPr>
            </a:lvl2pPr>
            <a:lvl3pPr lvl="2" algn="ctr">
              <a:spcBef>
                <a:spcPts val="360"/>
              </a:spcBef>
              <a:spcAft>
                <a:spcPts val="0"/>
              </a:spcAft>
              <a:buClr>
                <a:srgbClr val="8898E5"/>
              </a:buClr>
              <a:buSzPts val="1800"/>
              <a:buNone/>
              <a:defRPr>
                <a:solidFill>
                  <a:srgbClr val="8898E5"/>
                </a:solidFill>
              </a:defRPr>
            </a:lvl3pPr>
            <a:lvl4pPr lvl="3" algn="ctr">
              <a:spcBef>
                <a:spcPts val="300"/>
              </a:spcBef>
              <a:spcAft>
                <a:spcPts val="0"/>
              </a:spcAft>
              <a:buClr>
                <a:srgbClr val="8898E5"/>
              </a:buClr>
              <a:buSzPts val="1500"/>
              <a:buNone/>
              <a:defRPr>
                <a:solidFill>
                  <a:srgbClr val="8898E5"/>
                </a:solidFill>
              </a:defRPr>
            </a:lvl4pPr>
            <a:lvl5pPr lvl="4" algn="ctr">
              <a:spcBef>
                <a:spcPts val="300"/>
              </a:spcBef>
              <a:spcAft>
                <a:spcPts val="0"/>
              </a:spcAft>
              <a:buClr>
                <a:srgbClr val="8898E5"/>
              </a:buClr>
              <a:buSzPts val="1500"/>
              <a:buNone/>
              <a:defRPr>
                <a:solidFill>
                  <a:srgbClr val="8898E5"/>
                </a:solidFill>
              </a:defRPr>
            </a:lvl5pPr>
            <a:lvl6pPr lvl="5" algn="ctr">
              <a:spcBef>
                <a:spcPts val="300"/>
              </a:spcBef>
              <a:spcAft>
                <a:spcPts val="0"/>
              </a:spcAft>
              <a:buClr>
                <a:srgbClr val="8898E5"/>
              </a:buClr>
              <a:buSzPts val="1500"/>
              <a:buNone/>
              <a:defRPr>
                <a:solidFill>
                  <a:srgbClr val="8898E5"/>
                </a:solidFill>
              </a:defRPr>
            </a:lvl6pPr>
            <a:lvl7pPr lvl="6" algn="ctr">
              <a:spcBef>
                <a:spcPts val="300"/>
              </a:spcBef>
              <a:spcAft>
                <a:spcPts val="0"/>
              </a:spcAft>
              <a:buClr>
                <a:srgbClr val="8898E5"/>
              </a:buClr>
              <a:buSzPts val="1500"/>
              <a:buNone/>
              <a:defRPr>
                <a:solidFill>
                  <a:srgbClr val="8898E5"/>
                </a:solidFill>
              </a:defRPr>
            </a:lvl7pPr>
            <a:lvl8pPr lvl="7" algn="ctr">
              <a:spcBef>
                <a:spcPts val="300"/>
              </a:spcBef>
              <a:spcAft>
                <a:spcPts val="0"/>
              </a:spcAft>
              <a:buClr>
                <a:srgbClr val="8898E5"/>
              </a:buClr>
              <a:buSzPts val="1500"/>
              <a:buNone/>
              <a:defRPr>
                <a:solidFill>
                  <a:srgbClr val="8898E5"/>
                </a:solidFill>
              </a:defRPr>
            </a:lvl8pPr>
            <a:lvl9pPr lvl="8" algn="ctr">
              <a:spcBef>
                <a:spcPts val="300"/>
              </a:spcBef>
              <a:spcAft>
                <a:spcPts val="0"/>
              </a:spcAft>
              <a:buClr>
                <a:srgbClr val="8898E5"/>
              </a:buClr>
              <a:buSzPts val="1500"/>
              <a:buNone/>
              <a:defRPr>
                <a:solidFill>
                  <a:srgbClr val="8898E5"/>
                </a:solidFill>
              </a:defRPr>
            </a:lvl9pPr>
          </a:lstStyle>
          <a:p/>
        </p:txBody>
      </p:sp>
      <p:sp>
        <p:nvSpPr>
          <p:cNvPr id="17" name="Google Shape;17;p2"/>
          <p:cNvSpPr txBox="1"/>
          <p:nvPr>
            <p:ph idx="2" type="body"/>
          </p:nvPr>
        </p:nvSpPr>
        <p:spPr>
          <a:xfrm>
            <a:off x="457200" y="2959514"/>
            <a:ext cx="6400800" cy="971550"/>
          </a:xfrm>
          <a:prstGeom prst="rect">
            <a:avLst/>
          </a:prstGeom>
          <a:noFill/>
          <a:ln>
            <a:noFill/>
          </a:ln>
        </p:spPr>
        <p:txBody>
          <a:bodyPr anchorCtr="0" anchor="t" bIns="45700" lIns="91425" spcFirstLastPara="1" rIns="91425" wrap="square" tIns="45700">
            <a:noAutofit/>
          </a:bodyPr>
          <a:lstStyle>
            <a:lvl1pPr indent="-228600" lvl="0" marL="457200" algn="l">
              <a:lnSpc>
                <a:spcPct val="111111"/>
              </a:lnSpc>
              <a:spcBef>
                <a:spcPts val="270"/>
              </a:spcBef>
              <a:spcAft>
                <a:spcPts val="0"/>
              </a:spcAft>
              <a:buClr>
                <a:srgbClr val="695E4A"/>
              </a:buClr>
              <a:buSzPts val="1350"/>
              <a:buNone/>
              <a:defRPr sz="1350">
                <a:solidFill>
                  <a:srgbClr val="695E4A"/>
                </a:solidFill>
                <a:latin typeface="Calibri"/>
                <a:ea typeface="Calibri"/>
                <a:cs typeface="Calibri"/>
                <a:sym typeface="Calibri"/>
              </a:defRPr>
            </a:lvl1pPr>
            <a:lvl2pPr indent="-361950" lvl="1" marL="914400" algn="ctr">
              <a:spcBef>
                <a:spcPts val="420"/>
              </a:spcBef>
              <a:spcAft>
                <a:spcPts val="0"/>
              </a:spcAft>
              <a:buClr>
                <a:schemeClr val="dk2"/>
              </a:buClr>
              <a:buSzPts val="2100"/>
              <a:buChar char="–"/>
              <a:defRPr>
                <a:solidFill>
                  <a:schemeClr val="dk2"/>
                </a:solidFill>
              </a:defRPr>
            </a:lvl2pPr>
            <a:lvl3pPr indent="-342900" lvl="2" marL="1371600" algn="ctr">
              <a:spcBef>
                <a:spcPts val="360"/>
              </a:spcBef>
              <a:spcAft>
                <a:spcPts val="0"/>
              </a:spcAft>
              <a:buClr>
                <a:schemeClr val="dk2"/>
              </a:buClr>
              <a:buSzPts val="1800"/>
              <a:buChar char="•"/>
              <a:defRPr>
                <a:solidFill>
                  <a:schemeClr val="dk2"/>
                </a:solidFill>
              </a:defRPr>
            </a:lvl3pPr>
            <a:lvl4pPr indent="-323850" lvl="3" marL="1828800" algn="ctr">
              <a:spcBef>
                <a:spcPts val="300"/>
              </a:spcBef>
              <a:spcAft>
                <a:spcPts val="0"/>
              </a:spcAft>
              <a:buClr>
                <a:schemeClr val="dk2"/>
              </a:buClr>
              <a:buSzPts val="1500"/>
              <a:buChar char="–"/>
              <a:defRPr>
                <a:solidFill>
                  <a:schemeClr val="dk2"/>
                </a:solidFill>
              </a:defRPr>
            </a:lvl4pPr>
            <a:lvl5pPr indent="-323850" lvl="4" marL="2286000" algn="ctr">
              <a:spcBef>
                <a:spcPts val="300"/>
              </a:spcBef>
              <a:spcAft>
                <a:spcPts val="0"/>
              </a:spcAft>
              <a:buClr>
                <a:schemeClr val="dk2"/>
              </a:buClr>
              <a:buSzPts val="1500"/>
              <a:buChar char="»"/>
              <a:defRPr>
                <a:solidFill>
                  <a:schemeClr val="dk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
          <p:cNvSpPr txBox="1"/>
          <p:nvPr/>
        </p:nvSpPr>
        <p:spPr>
          <a:xfrm>
            <a:off x="457202" y="90153"/>
            <a:ext cx="69030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F2F2F2"/>
                </a:solidFill>
                <a:latin typeface="Calibri"/>
                <a:ea typeface="Calibri"/>
                <a:cs typeface="Calibri"/>
                <a:sym typeface="Calibri"/>
              </a:rPr>
              <a:t>National Institute for Occupational Safety and Health</a:t>
            </a:r>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ata Slide (for content heavy tables and charts)">
  <p:cSld name="13_Data Slide (for content heavy tables and charts)">
    <p:spTree>
      <p:nvGrpSpPr>
        <p:cNvPr id="63" name="Shape 63"/>
        <p:cNvGrpSpPr/>
        <p:nvPr/>
      </p:nvGrpSpPr>
      <p:grpSpPr>
        <a:xfrm>
          <a:off x="0" y="0"/>
          <a:ext cx="0" cy="0"/>
          <a:chOff x="0" y="0"/>
          <a:chExt cx="0" cy="0"/>
        </a:xfrm>
      </p:grpSpPr>
      <p:sp>
        <p:nvSpPr>
          <p:cNvPr id="64" name="Google Shape;64;p12"/>
          <p:cNvSpPr txBox="1"/>
          <p:nvPr>
            <p:ph type="title"/>
          </p:nvPr>
        </p:nvSpPr>
        <p:spPr>
          <a:xfrm>
            <a:off x="457200" y="205979"/>
            <a:ext cx="8229600" cy="857250"/>
          </a:xfrm>
          <a:prstGeom prst="rect">
            <a:avLst/>
          </a:prstGeom>
          <a:noFill/>
          <a:ln>
            <a:noFill/>
          </a:ln>
        </p:spPr>
        <p:txBody>
          <a:bodyPr anchorCtr="0" anchor="b" bIns="45700" lIns="91425" spcFirstLastPara="1" rIns="91425" wrap="square" tIns="45700">
            <a:noAutofit/>
          </a:bodyPr>
          <a:lstStyle>
            <a:lvl1pPr lvl="0" marR="0" rtl="0" algn="l">
              <a:lnSpc>
                <a:spcPct val="107142"/>
              </a:lnSpc>
              <a:spcBef>
                <a:spcPts val="0"/>
              </a:spcBef>
              <a:spcAft>
                <a:spcPts val="0"/>
              </a:spcAft>
              <a:buSzPts val="1400"/>
              <a:buNone/>
              <a:defRPr b="1" i="0" sz="2100" u="none" cap="none" strike="noStrike">
                <a:solidFill>
                  <a:srgbClr val="695E4A"/>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pic>
        <p:nvPicPr>
          <p:cNvPr id="65" name="Google Shape;65;p12"/>
          <p:cNvPicPr preferRelativeResize="0"/>
          <p:nvPr/>
        </p:nvPicPr>
        <p:blipFill rotWithShape="1">
          <a:blip r:embed="rId2">
            <a:alphaModFix/>
          </a:blip>
          <a:srcRect b="0" l="0" r="0" t="87535"/>
          <a:stretch/>
        </p:blipFill>
        <p:spPr>
          <a:xfrm>
            <a:off x="0" y="5009579"/>
            <a:ext cx="9144000" cy="133925"/>
          </a:xfrm>
          <a:prstGeom prst="rect">
            <a:avLst/>
          </a:prstGeom>
          <a:noFill/>
          <a:ln>
            <a:noFill/>
          </a:ln>
        </p:spPr>
      </p:pic>
      <p:sp>
        <p:nvSpPr>
          <p:cNvPr id="66" name="Google Shape;66;p12"/>
          <p:cNvSpPr txBox="1"/>
          <p:nvPr/>
        </p:nvSpPr>
        <p:spPr>
          <a:xfrm>
            <a:off x="714779" y="1313646"/>
            <a:ext cx="6342847" cy="646331"/>
          </a:xfrm>
          <a:prstGeom prst="rect">
            <a:avLst/>
          </a:prstGeom>
          <a:noFill/>
          <a:ln>
            <a:noFill/>
          </a:ln>
        </p:spPr>
        <p:txBody>
          <a:bodyPr anchorCtr="0" anchor="t" bIns="45700" lIns="91425" spcFirstLastPara="1" rIns="91425" wrap="square" tIns="45700">
            <a:spAutoFit/>
          </a:bodyPr>
          <a:lstStyle/>
          <a:p>
            <a:pPr indent="-100007" lvl="0" marL="214308"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100007" lvl="1" marL="557199" marR="0" rtl="0" algn="l">
              <a:spcBef>
                <a:spcPts val="0"/>
              </a:spcBef>
              <a:spcAft>
                <a:spcPts val="0"/>
              </a:spcAft>
              <a:buClr>
                <a:schemeClr val="accent3"/>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 name="Google Shape;67;p12"/>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lvl1pPr indent="-323850" lvl="0" marL="457200" algn="l">
              <a:spcBef>
                <a:spcPts val="300"/>
              </a:spcBef>
              <a:spcAft>
                <a:spcPts val="0"/>
              </a:spcAft>
              <a:buClr>
                <a:srgbClr val="695E4A"/>
              </a:buClr>
              <a:buSzPts val="1500"/>
              <a:buFont typeface="Noto Sans Symbols"/>
              <a:buChar char="▪"/>
              <a:defRPr sz="1500">
                <a:solidFill>
                  <a:srgbClr val="5F5F5F"/>
                </a:solidFill>
              </a:defRPr>
            </a:lvl1pPr>
            <a:lvl2pPr indent="-323850" lvl="1" marL="914400" algn="l">
              <a:spcBef>
                <a:spcPts val="300"/>
              </a:spcBef>
              <a:spcAft>
                <a:spcPts val="0"/>
              </a:spcAft>
              <a:buClr>
                <a:schemeClr val="accent3"/>
              </a:buClr>
              <a:buSzPts val="1500"/>
              <a:buChar char="–"/>
              <a:defRPr sz="1500">
                <a:solidFill>
                  <a:srgbClr val="5F5F5F"/>
                </a:solidFill>
              </a:defRPr>
            </a:lvl2pPr>
            <a:lvl3pPr indent="-323850" lvl="2" marL="1371600" algn="l">
              <a:spcBef>
                <a:spcPts val="300"/>
              </a:spcBef>
              <a:spcAft>
                <a:spcPts val="0"/>
              </a:spcAft>
              <a:buClr>
                <a:srgbClr val="00B0F0"/>
              </a:buClr>
              <a:buSzPts val="1500"/>
              <a:buChar char="•"/>
              <a:defRPr sz="1500">
                <a:solidFill>
                  <a:srgbClr val="5F5F5F"/>
                </a:solidFill>
              </a:defRPr>
            </a:lvl3pPr>
            <a:lvl4pPr indent="-323850" lvl="3" marL="1828800" algn="l">
              <a:spcBef>
                <a:spcPts val="300"/>
              </a:spcBef>
              <a:spcAft>
                <a:spcPts val="0"/>
              </a:spcAft>
              <a:buClr>
                <a:srgbClr val="5F5F5F"/>
              </a:buClr>
              <a:buSzPts val="1500"/>
              <a:buChar char="–"/>
              <a:defRPr sz="1500">
                <a:solidFill>
                  <a:srgbClr val="5F5F5F"/>
                </a:solidFill>
              </a:defRPr>
            </a:lvl4pPr>
            <a:lvl5pPr indent="-323850" lvl="4" marL="2286000" algn="l">
              <a:spcBef>
                <a:spcPts val="300"/>
              </a:spcBef>
              <a:spcAft>
                <a:spcPts val="0"/>
              </a:spcAft>
              <a:buClr>
                <a:srgbClr val="5F5F5F"/>
              </a:buClr>
              <a:buSzPts val="1500"/>
              <a:buChar char="»"/>
              <a:defRPr sz="1500">
                <a:solidFill>
                  <a:srgbClr val="5F5F5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S/DATA_2sides">
  <p:cSld name="4_BULLETS/DATA_2sides">
    <p:spTree>
      <p:nvGrpSpPr>
        <p:cNvPr id="68" name="Shape 68"/>
        <p:cNvGrpSpPr/>
        <p:nvPr/>
      </p:nvGrpSpPr>
      <p:grpSpPr>
        <a:xfrm>
          <a:off x="0" y="0"/>
          <a:ext cx="0" cy="0"/>
          <a:chOff x="0" y="0"/>
          <a:chExt cx="0" cy="0"/>
        </a:xfrm>
      </p:grpSpPr>
      <p:sp>
        <p:nvSpPr>
          <p:cNvPr id="69" name="Google Shape;69;p13"/>
          <p:cNvSpPr txBox="1"/>
          <p:nvPr>
            <p:ph type="title"/>
          </p:nvPr>
        </p:nvSpPr>
        <p:spPr>
          <a:xfrm>
            <a:off x="457200" y="205979"/>
            <a:ext cx="8229600" cy="857250"/>
          </a:xfrm>
          <a:prstGeom prst="rect">
            <a:avLst/>
          </a:prstGeom>
          <a:noFill/>
          <a:ln>
            <a:noFill/>
          </a:ln>
        </p:spPr>
        <p:txBody>
          <a:bodyPr anchorCtr="0" anchor="b" bIns="45700" lIns="91425" spcFirstLastPara="1" rIns="91425" wrap="square" tIns="45700">
            <a:noAutofit/>
          </a:bodyPr>
          <a:lstStyle>
            <a:lvl1pPr lvl="0" marR="0" rtl="0" algn="l">
              <a:lnSpc>
                <a:spcPct val="107142"/>
              </a:lnSpc>
              <a:spcBef>
                <a:spcPts val="0"/>
              </a:spcBef>
              <a:spcAft>
                <a:spcPts val="0"/>
              </a:spcAft>
              <a:buSzPts val="1400"/>
              <a:buNone/>
              <a:defRPr b="1" i="0" sz="2100" u="none" cap="none" strike="noStrike">
                <a:solidFill>
                  <a:srgbClr val="594F40"/>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70" name="Google Shape;70;p13"/>
          <p:cNvSpPr txBox="1"/>
          <p:nvPr>
            <p:ph idx="1" type="body"/>
          </p:nvPr>
        </p:nvSpPr>
        <p:spPr>
          <a:xfrm>
            <a:off x="457200" y="1200151"/>
            <a:ext cx="3879669" cy="314325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Clr>
                <a:srgbClr val="541900"/>
              </a:buClr>
              <a:buSzPts val="1260"/>
              <a:buFont typeface="Noto Sans Symbols"/>
              <a:buChar char="▪"/>
              <a:defRPr b="1" sz="1800">
                <a:solidFill>
                  <a:srgbClr val="000000"/>
                </a:solidFill>
                <a:latin typeface="Calibri"/>
                <a:ea typeface="Calibri"/>
                <a:cs typeface="Calibri"/>
                <a:sym typeface="Calibri"/>
              </a:defRPr>
            </a:lvl1pPr>
            <a:lvl2pPr indent="-323850" lvl="1" marL="914400" algn="l">
              <a:spcBef>
                <a:spcPts val="300"/>
              </a:spcBef>
              <a:spcAft>
                <a:spcPts val="0"/>
              </a:spcAft>
              <a:buClr>
                <a:srgbClr val="005984"/>
              </a:buClr>
              <a:buSzPts val="1500"/>
              <a:buFont typeface="Arial"/>
              <a:buChar char="•"/>
              <a:defRPr sz="1500">
                <a:solidFill>
                  <a:srgbClr val="5F5F5F"/>
                </a:solidFill>
              </a:defRPr>
            </a:lvl2pPr>
            <a:lvl3pPr indent="-314325" lvl="2" marL="1371600" algn="l">
              <a:spcBef>
                <a:spcPts val="270"/>
              </a:spcBef>
              <a:spcAft>
                <a:spcPts val="0"/>
              </a:spcAft>
              <a:buClr>
                <a:srgbClr val="5F5F5F"/>
              </a:buClr>
              <a:buSzPts val="1350"/>
              <a:buFont typeface="Arial"/>
              <a:buChar char="•"/>
              <a:defRPr sz="1350">
                <a:solidFill>
                  <a:srgbClr val="5F5F5F"/>
                </a:solidFill>
              </a:defRPr>
            </a:lvl3pPr>
            <a:lvl4pPr indent="-288607" lvl="3" marL="1828800" algn="l">
              <a:spcBef>
                <a:spcPts val="270"/>
              </a:spcBef>
              <a:spcAft>
                <a:spcPts val="0"/>
              </a:spcAft>
              <a:buClr>
                <a:schemeClr val="lt1"/>
              </a:buClr>
              <a:buSzPts val="945"/>
              <a:buFont typeface="Courier New"/>
              <a:buChar char="o"/>
              <a:defRPr sz="1350">
                <a:solidFill>
                  <a:schemeClr val="lt2"/>
                </a:solidFill>
              </a:defRPr>
            </a:lvl4pPr>
            <a:lvl5pPr indent="-288607" lvl="4" marL="2286000" algn="l">
              <a:spcBef>
                <a:spcPts val="270"/>
              </a:spcBef>
              <a:spcAft>
                <a:spcPts val="0"/>
              </a:spcAft>
              <a:buClr>
                <a:schemeClr val="lt1"/>
              </a:buClr>
              <a:buSzPts val="945"/>
              <a:buFont typeface="Arial"/>
              <a:buChar char="•"/>
              <a:defRPr sz="1350">
                <a:solidFill>
                  <a:schemeClr val="lt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3"/>
          <p:cNvSpPr txBox="1"/>
          <p:nvPr>
            <p:ph idx="2" type="body"/>
          </p:nvPr>
        </p:nvSpPr>
        <p:spPr>
          <a:xfrm>
            <a:off x="4807132" y="1200151"/>
            <a:ext cx="3879669" cy="314325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Clr>
                <a:srgbClr val="541900"/>
              </a:buClr>
              <a:buSzPts val="1260"/>
              <a:buFont typeface="Noto Sans Symbols"/>
              <a:buChar char="▪"/>
              <a:defRPr b="1" sz="1800">
                <a:solidFill>
                  <a:srgbClr val="000000"/>
                </a:solidFill>
                <a:latin typeface="Calibri"/>
                <a:ea typeface="Calibri"/>
                <a:cs typeface="Calibri"/>
                <a:sym typeface="Calibri"/>
              </a:defRPr>
            </a:lvl1pPr>
            <a:lvl2pPr indent="-323850" lvl="1" marL="914400" algn="l">
              <a:spcBef>
                <a:spcPts val="300"/>
              </a:spcBef>
              <a:spcAft>
                <a:spcPts val="0"/>
              </a:spcAft>
              <a:buClr>
                <a:srgbClr val="005984"/>
              </a:buClr>
              <a:buSzPts val="1500"/>
              <a:buFont typeface="Arial"/>
              <a:buChar char="•"/>
              <a:defRPr sz="1500">
                <a:solidFill>
                  <a:srgbClr val="5F5F5F"/>
                </a:solidFill>
              </a:defRPr>
            </a:lvl2pPr>
            <a:lvl3pPr indent="-314325" lvl="2" marL="1371600" algn="l">
              <a:spcBef>
                <a:spcPts val="270"/>
              </a:spcBef>
              <a:spcAft>
                <a:spcPts val="0"/>
              </a:spcAft>
              <a:buClr>
                <a:srgbClr val="5F5F5F"/>
              </a:buClr>
              <a:buSzPts val="1350"/>
              <a:buFont typeface="Arial"/>
              <a:buChar char="•"/>
              <a:defRPr sz="1350">
                <a:solidFill>
                  <a:srgbClr val="5F5F5F"/>
                </a:solidFill>
              </a:defRPr>
            </a:lvl3pPr>
            <a:lvl4pPr indent="-288607" lvl="3" marL="1828800" algn="l">
              <a:spcBef>
                <a:spcPts val="270"/>
              </a:spcBef>
              <a:spcAft>
                <a:spcPts val="0"/>
              </a:spcAft>
              <a:buClr>
                <a:schemeClr val="lt1"/>
              </a:buClr>
              <a:buSzPts val="945"/>
              <a:buFont typeface="Courier New"/>
              <a:buChar char="o"/>
              <a:defRPr sz="1350">
                <a:solidFill>
                  <a:schemeClr val="lt2"/>
                </a:solidFill>
              </a:defRPr>
            </a:lvl4pPr>
            <a:lvl5pPr indent="-288607" lvl="4" marL="2286000" algn="l">
              <a:spcBef>
                <a:spcPts val="270"/>
              </a:spcBef>
              <a:spcAft>
                <a:spcPts val="0"/>
              </a:spcAft>
              <a:buClr>
                <a:schemeClr val="lt1"/>
              </a:buClr>
              <a:buSzPts val="945"/>
              <a:buFont typeface="Arial"/>
              <a:buChar char="•"/>
              <a:defRPr sz="1350">
                <a:solidFill>
                  <a:schemeClr val="lt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72" name="Google Shape;72;p13"/>
          <p:cNvPicPr preferRelativeResize="0"/>
          <p:nvPr/>
        </p:nvPicPr>
        <p:blipFill rotWithShape="1">
          <a:blip r:embed="rId2">
            <a:alphaModFix/>
          </a:blip>
          <a:srcRect b="0" l="0" r="0" t="85766"/>
          <a:stretch/>
        </p:blipFill>
        <p:spPr>
          <a:xfrm>
            <a:off x="2" y="4998203"/>
            <a:ext cx="9150841" cy="153046"/>
          </a:xfrm>
          <a:prstGeom prst="rect">
            <a:avLst/>
          </a:prstGeom>
          <a:noFill/>
          <a:ln>
            <a:noFill/>
          </a:ln>
        </p:spPr>
      </p:pic>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lor_background">
  <p:cSld name="1_color_background">
    <p:bg>
      <p:bgPr>
        <a:solidFill>
          <a:srgbClr val="594F40"/>
        </a:solidFill>
      </p:bgPr>
    </p:bg>
    <p:spTree>
      <p:nvGrpSpPr>
        <p:cNvPr id="73" name="Shape 73"/>
        <p:cNvGrpSpPr/>
        <p:nvPr/>
      </p:nvGrpSpPr>
      <p:grpSpPr>
        <a:xfrm>
          <a:off x="0" y="0"/>
          <a:ext cx="0" cy="0"/>
          <a:chOff x="0" y="0"/>
          <a:chExt cx="0" cy="0"/>
        </a:xfrm>
      </p:grpSpPr>
      <p:sp>
        <p:nvSpPr>
          <p:cNvPr id="74" name="Google Shape;74;p14"/>
          <p:cNvSpPr txBox="1"/>
          <p:nvPr>
            <p:ph type="title"/>
          </p:nvPr>
        </p:nvSpPr>
        <p:spPr>
          <a:xfrm>
            <a:off x="457203" y="3350323"/>
            <a:ext cx="8294913" cy="8715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0" sz="2700" u="none" cap="none" strike="noStrike">
                <a:solidFill>
                  <a:schemeClr val="lt2"/>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75" name="Google Shape;75;p14"/>
          <p:cNvSpPr txBox="1"/>
          <p:nvPr>
            <p:ph idx="1" type="body"/>
          </p:nvPr>
        </p:nvSpPr>
        <p:spPr>
          <a:xfrm>
            <a:off x="457201" y="4425696"/>
            <a:ext cx="7772400" cy="426244"/>
          </a:xfrm>
          <a:prstGeom prst="rect">
            <a:avLst/>
          </a:prstGeom>
          <a:noFill/>
          <a:ln>
            <a:noFill/>
          </a:ln>
        </p:spPr>
        <p:txBody>
          <a:bodyPr anchorCtr="0" anchor="b" bIns="45700" lIns="91425" spcFirstLastPara="1" rIns="91425" wrap="square" tIns="45700">
            <a:noAutofit/>
          </a:bodyPr>
          <a:lstStyle>
            <a:lvl1pPr indent="-228600" lvl="0" marL="457200" algn="l">
              <a:lnSpc>
                <a:spcPct val="110000"/>
              </a:lnSpc>
              <a:spcBef>
                <a:spcPts val="300"/>
              </a:spcBef>
              <a:spcAft>
                <a:spcPts val="0"/>
              </a:spcAft>
              <a:buClr>
                <a:schemeClr val="lt2"/>
              </a:buClr>
              <a:buSzPts val="1500"/>
              <a:buNone/>
              <a:defRPr sz="1500">
                <a:solidFill>
                  <a:schemeClr val="lt2"/>
                </a:solidFill>
                <a:latin typeface="Calibri"/>
                <a:ea typeface="Calibri"/>
                <a:cs typeface="Calibri"/>
                <a:sym typeface="Calibri"/>
              </a:defRPr>
            </a:lvl1pPr>
            <a:lvl2pPr indent="-228600" lvl="1" marL="914400" algn="l">
              <a:spcBef>
                <a:spcPts val="270"/>
              </a:spcBef>
              <a:spcAft>
                <a:spcPts val="0"/>
              </a:spcAft>
              <a:buClr>
                <a:srgbClr val="8898E5"/>
              </a:buClr>
              <a:buSzPts val="1350"/>
              <a:buNone/>
              <a:defRPr sz="1350">
                <a:solidFill>
                  <a:srgbClr val="8898E5"/>
                </a:solidFill>
              </a:defRPr>
            </a:lvl2pPr>
            <a:lvl3pPr indent="-228600" lvl="2" marL="1371600" algn="l">
              <a:spcBef>
                <a:spcPts val="240"/>
              </a:spcBef>
              <a:spcAft>
                <a:spcPts val="0"/>
              </a:spcAft>
              <a:buClr>
                <a:srgbClr val="8898E5"/>
              </a:buClr>
              <a:buSzPts val="1200"/>
              <a:buNone/>
              <a:defRPr sz="1200">
                <a:solidFill>
                  <a:srgbClr val="8898E5"/>
                </a:solidFill>
              </a:defRPr>
            </a:lvl3pPr>
            <a:lvl4pPr indent="-228600" lvl="3" marL="1828800" algn="l">
              <a:spcBef>
                <a:spcPts val="210"/>
              </a:spcBef>
              <a:spcAft>
                <a:spcPts val="0"/>
              </a:spcAft>
              <a:buClr>
                <a:srgbClr val="8898E5"/>
              </a:buClr>
              <a:buSzPts val="1050"/>
              <a:buNone/>
              <a:defRPr sz="1050">
                <a:solidFill>
                  <a:srgbClr val="8898E5"/>
                </a:solidFill>
              </a:defRPr>
            </a:lvl4pPr>
            <a:lvl5pPr indent="-228600" lvl="4" marL="2286000" algn="l">
              <a:spcBef>
                <a:spcPts val="210"/>
              </a:spcBef>
              <a:spcAft>
                <a:spcPts val="0"/>
              </a:spcAft>
              <a:buClr>
                <a:srgbClr val="8898E5"/>
              </a:buClr>
              <a:buSzPts val="1050"/>
              <a:buNone/>
              <a:defRPr sz="1050">
                <a:solidFill>
                  <a:srgbClr val="8898E5"/>
                </a:solidFill>
              </a:defRPr>
            </a:lvl5pPr>
            <a:lvl6pPr indent="-228600" lvl="5" marL="2743200" algn="l">
              <a:spcBef>
                <a:spcPts val="210"/>
              </a:spcBef>
              <a:spcAft>
                <a:spcPts val="0"/>
              </a:spcAft>
              <a:buClr>
                <a:srgbClr val="8898E5"/>
              </a:buClr>
              <a:buSzPts val="1050"/>
              <a:buNone/>
              <a:defRPr sz="1050">
                <a:solidFill>
                  <a:srgbClr val="8898E5"/>
                </a:solidFill>
              </a:defRPr>
            </a:lvl6pPr>
            <a:lvl7pPr indent="-228600" lvl="6" marL="3200400" algn="l">
              <a:spcBef>
                <a:spcPts val="210"/>
              </a:spcBef>
              <a:spcAft>
                <a:spcPts val="0"/>
              </a:spcAft>
              <a:buClr>
                <a:srgbClr val="8898E5"/>
              </a:buClr>
              <a:buSzPts val="1050"/>
              <a:buNone/>
              <a:defRPr sz="1050">
                <a:solidFill>
                  <a:srgbClr val="8898E5"/>
                </a:solidFill>
              </a:defRPr>
            </a:lvl7pPr>
            <a:lvl8pPr indent="-228600" lvl="7" marL="3657600" algn="l">
              <a:spcBef>
                <a:spcPts val="210"/>
              </a:spcBef>
              <a:spcAft>
                <a:spcPts val="0"/>
              </a:spcAft>
              <a:buClr>
                <a:srgbClr val="8898E5"/>
              </a:buClr>
              <a:buSzPts val="1050"/>
              <a:buNone/>
              <a:defRPr sz="1050">
                <a:solidFill>
                  <a:srgbClr val="8898E5"/>
                </a:solidFill>
              </a:defRPr>
            </a:lvl8pPr>
            <a:lvl9pPr indent="-228600" lvl="8" marL="4114800" algn="l">
              <a:spcBef>
                <a:spcPts val="210"/>
              </a:spcBef>
              <a:spcAft>
                <a:spcPts val="0"/>
              </a:spcAft>
              <a:buClr>
                <a:srgbClr val="8898E5"/>
              </a:buClr>
              <a:buSzPts val="1050"/>
              <a:buNone/>
              <a:defRPr sz="1050">
                <a:solidFill>
                  <a:srgbClr val="8898E5"/>
                </a:solidFill>
              </a:defRPr>
            </a:lvl9pPr>
          </a:lstStyl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ata Slide (for content heavy tables and charts)">
  <p:cSld name="13_Data Slide (for content heavy tables and charts)">
    <p:spTree>
      <p:nvGrpSpPr>
        <p:cNvPr id="19" name="Shape 19"/>
        <p:cNvGrpSpPr/>
        <p:nvPr/>
      </p:nvGrpSpPr>
      <p:grpSpPr>
        <a:xfrm>
          <a:off x="0" y="0"/>
          <a:ext cx="0" cy="0"/>
          <a:chOff x="0" y="0"/>
          <a:chExt cx="0" cy="0"/>
        </a:xfrm>
      </p:grpSpPr>
      <p:sp>
        <p:nvSpPr>
          <p:cNvPr id="20" name="Google Shape;20;p3"/>
          <p:cNvSpPr txBox="1"/>
          <p:nvPr>
            <p:ph type="title"/>
          </p:nvPr>
        </p:nvSpPr>
        <p:spPr>
          <a:xfrm>
            <a:off x="457200" y="205979"/>
            <a:ext cx="8229600" cy="857250"/>
          </a:xfrm>
          <a:prstGeom prst="rect">
            <a:avLst/>
          </a:prstGeom>
          <a:noFill/>
          <a:ln>
            <a:noFill/>
          </a:ln>
        </p:spPr>
        <p:txBody>
          <a:bodyPr anchorCtr="0" anchor="b" bIns="45700" lIns="91425" spcFirstLastPara="1" rIns="91425" wrap="square" tIns="45700">
            <a:noAutofit/>
          </a:bodyPr>
          <a:lstStyle>
            <a:lvl1pPr lvl="0" marR="0" rtl="0" algn="l">
              <a:lnSpc>
                <a:spcPct val="107142"/>
              </a:lnSpc>
              <a:spcBef>
                <a:spcPts val="0"/>
              </a:spcBef>
              <a:spcAft>
                <a:spcPts val="0"/>
              </a:spcAft>
              <a:buSzPts val="1400"/>
              <a:buNone/>
              <a:defRPr b="1" i="0" sz="2100" u="none" cap="none" strike="noStrike">
                <a:solidFill>
                  <a:srgbClr val="695E4A"/>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pic>
        <p:nvPicPr>
          <p:cNvPr id="21" name="Google Shape;21;p3"/>
          <p:cNvPicPr preferRelativeResize="0"/>
          <p:nvPr/>
        </p:nvPicPr>
        <p:blipFill rotWithShape="1">
          <a:blip r:embed="rId2">
            <a:alphaModFix/>
          </a:blip>
          <a:srcRect b="0" l="0" r="0" t="87535"/>
          <a:stretch/>
        </p:blipFill>
        <p:spPr>
          <a:xfrm>
            <a:off x="0" y="5009579"/>
            <a:ext cx="9144000" cy="133925"/>
          </a:xfrm>
          <a:prstGeom prst="rect">
            <a:avLst/>
          </a:prstGeom>
          <a:noFill/>
          <a:ln>
            <a:noFill/>
          </a:ln>
        </p:spPr>
      </p:pic>
      <p:sp>
        <p:nvSpPr>
          <p:cNvPr id="22" name="Google Shape;22;p3"/>
          <p:cNvSpPr txBox="1"/>
          <p:nvPr/>
        </p:nvSpPr>
        <p:spPr>
          <a:xfrm>
            <a:off x="714779" y="1313646"/>
            <a:ext cx="6342847" cy="646331"/>
          </a:xfrm>
          <a:prstGeom prst="rect">
            <a:avLst/>
          </a:prstGeom>
          <a:noFill/>
          <a:ln>
            <a:noFill/>
          </a:ln>
        </p:spPr>
        <p:txBody>
          <a:bodyPr anchorCtr="0" anchor="t" bIns="45700" lIns="91425" spcFirstLastPara="1" rIns="91425" wrap="square" tIns="45700">
            <a:spAutoFit/>
          </a:bodyPr>
          <a:lstStyle/>
          <a:p>
            <a:pPr indent="-100007" lvl="0" marL="214308"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100007" lvl="1" marL="557199" marR="0" rtl="0" algn="l">
              <a:spcBef>
                <a:spcPts val="0"/>
              </a:spcBef>
              <a:spcAft>
                <a:spcPts val="0"/>
              </a:spcAft>
              <a:buClr>
                <a:schemeClr val="accent3"/>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 name="Google Shape;23;p3"/>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lvl1pPr indent="-323850" lvl="0" marL="457200" algn="l">
              <a:spcBef>
                <a:spcPts val="300"/>
              </a:spcBef>
              <a:spcAft>
                <a:spcPts val="0"/>
              </a:spcAft>
              <a:buClr>
                <a:srgbClr val="695E4A"/>
              </a:buClr>
              <a:buSzPts val="1500"/>
              <a:buFont typeface="Noto Sans Symbols"/>
              <a:buChar char="▪"/>
              <a:defRPr sz="1500">
                <a:solidFill>
                  <a:srgbClr val="5F5F5F"/>
                </a:solidFill>
              </a:defRPr>
            </a:lvl1pPr>
            <a:lvl2pPr indent="-323850" lvl="1" marL="914400" algn="l">
              <a:spcBef>
                <a:spcPts val="300"/>
              </a:spcBef>
              <a:spcAft>
                <a:spcPts val="0"/>
              </a:spcAft>
              <a:buClr>
                <a:schemeClr val="accent3"/>
              </a:buClr>
              <a:buSzPts val="1500"/>
              <a:buChar char="–"/>
              <a:defRPr sz="1500">
                <a:solidFill>
                  <a:srgbClr val="5F5F5F"/>
                </a:solidFill>
              </a:defRPr>
            </a:lvl2pPr>
            <a:lvl3pPr indent="-323850" lvl="2" marL="1371600" algn="l">
              <a:spcBef>
                <a:spcPts val="300"/>
              </a:spcBef>
              <a:spcAft>
                <a:spcPts val="0"/>
              </a:spcAft>
              <a:buClr>
                <a:srgbClr val="00B0F0"/>
              </a:buClr>
              <a:buSzPts val="1500"/>
              <a:buChar char="•"/>
              <a:defRPr sz="1500">
                <a:solidFill>
                  <a:srgbClr val="5F5F5F"/>
                </a:solidFill>
              </a:defRPr>
            </a:lvl3pPr>
            <a:lvl4pPr indent="-323850" lvl="3" marL="1828800" algn="l">
              <a:spcBef>
                <a:spcPts val="300"/>
              </a:spcBef>
              <a:spcAft>
                <a:spcPts val="0"/>
              </a:spcAft>
              <a:buClr>
                <a:srgbClr val="5F5F5F"/>
              </a:buClr>
              <a:buSzPts val="1500"/>
              <a:buChar char="–"/>
              <a:defRPr sz="1500">
                <a:solidFill>
                  <a:srgbClr val="5F5F5F"/>
                </a:solidFill>
              </a:defRPr>
            </a:lvl4pPr>
            <a:lvl5pPr indent="-323850" lvl="4" marL="2286000" algn="l">
              <a:spcBef>
                <a:spcPts val="300"/>
              </a:spcBef>
              <a:spcAft>
                <a:spcPts val="0"/>
              </a:spcAft>
              <a:buClr>
                <a:srgbClr val="5F5F5F"/>
              </a:buClr>
              <a:buSzPts val="1500"/>
              <a:buChar char="»"/>
              <a:defRPr sz="1500">
                <a:solidFill>
                  <a:srgbClr val="5F5F5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4"/>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4500" u="none" cap="none" strike="noStrike">
                <a:solidFill>
                  <a:schemeClr val="dk1"/>
                </a:solidFill>
                <a:latin typeface="Open Sans"/>
                <a:ea typeface="Open Sans"/>
                <a:cs typeface="Open Sans"/>
                <a:sym typeface="Open Sans"/>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26" name="Google Shape;26;p4"/>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spcBef>
                <a:spcPts val="360"/>
              </a:spcBef>
              <a:spcAft>
                <a:spcPts val="0"/>
              </a:spcAft>
              <a:buClr>
                <a:srgbClr val="7F7F7F"/>
              </a:buClr>
              <a:buSzPts val="1800"/>
              <a:buNone/>
              <a:defRPr sz="1800"/>
            </a:lvl1pPr>
            <a:lvl2pPr lvl="1" algn="ctr">
              <a:spcBef>
                <a:spcPts val="300"/>
              </a:spcBef>
              <a:spcAft>
                <a:spcPts val="0"/>
              </a:spcAft>
              <a:buClr>
                <a:srgbClr val="7F7F7F"/>
              </a:buClr>
              <a:buSzPts val="1500"/>
              <a:buNone/>
              <a:defRPr sz="1500"/>
            </a:lvl2pPr>
            <a:lvl3pPr lvl="2" algn="ctr">
              <a:spcBef>
                <a:spcPts val="270"/>
              </a:spcBef>
              <a:spcAft>
                <a:spcPts val="0"/>
              </a:spcAft>
              <a:buClr>
                <a:srgbClr val="7F7F7F"/>
              </a:buClr>
              <a:buSzPts val="1350"/>
              <a:buNone/>
              <a:defRPr sz="1350"/>
            </a:lvl3pPr>
            <a:lvl4pPr lvl="3" algn="ctr">
              <a:spcBef>
                <a:spcPts val="240"/>
              </a:spcBef>
              <a:spcAft>
                <a:spcPts val="0"/>
              </a:spcAft>
              <a:buClr>
                <a:srgbClr val="7F7F7F"/>
              </a:buClr>
              <a:buSzPts val="1200"/>
              <a:buNone/>
              <a:defRPr sz="1200"/>
            </a:lvl4pPr>
            <a:lvl5pPr lvl="4" algn="ctr">
              <a:spcBef>
                <a:spcPts val="240"/>
              </a:spcBef>
              <a:spcAft>
                <a:spcPts val="0"/>
              </a:spcAft>
              <a:buClr>
                <a:srgbClr val="7F7F7F"/>
              </a:buClr>
              <a:buSzPts val="1200"/>
              <a:buNone/>
              <a:defRPr sz="1200"/>
            </a:lvl5pPr>
            <a:lvl6pPr lvl="5" algn="ctr">
              <a:spcBef>
                <a:spcPts val="240"/>
              </a:spcBef>
              <a:spcAft>
                <a:spcPts val="0"/>
              </a:spcAft>
              <a:buClr>
                <a:schemeClr val="dk1"/>
              </a:buClr>
              <a:buSzPts val="1200"/>
              <a:buNone/>
              <a:defRPr sz="1200"/>
            </a:lvl6pPr>
            <a:lvl7pPr lvl="6" algn="ctr">
              <a:spcBef>
                <a:spcPts val="240"/>
              </a:spcBef>
              <a:spcAft>
                <a:spcPts val="0"/>
              </a:spcAft>
              <a:buClr>
                <a:schemeClr val="dk1"/>
              </a:buClr>
              <a:buSzPts val="1200"/>
              <a:buNone/>
              <a:defRPr sz="1200"/>
            </a:lvl7pPr>
            <a:lvl8pPr lvl="7" algn="ctr">
              <a:spcBef>
                <a:spcPts val="240"/>
              </a:spcBef>
              <a:spcAft>
                <a:spcPts val="0"/>
              </a:spcAft>
              <a:buClr>
                <a:schemeClr val="dk1"/>
              </a:buClr>
              <a:buSzPts val="1200"/>
              <a:buNone/>
              <a:defRPr sz="1200"/>
            </a:lvl8pPr>
            <a:lvl9pPr lvl="8" algn="ctr">
              <a:spcBef>
                <a:spcPts val="240"/>
              </a:spcBef>
              <a:spcAft>
                <a:spcPts val="0"/>
              </a:spcAft>
              <a:buClr>
                <a:schemeClr val="dk1"/>
              </a:buClr>
              <a:buSzPts val="1200"/>
              <a:buNone/>
              <a:defRPr sz="1200"/>
            </a:lvl9pPr>
          </a:lstStyle>
          <a:p/>
        </p:txBody>
      </p:sp>
      <p:sp>
        <p:nvSpPr>
          <p:cNvPr id="27" name="Google Shape;27;p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28" name="Google Shape;28;p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29" name="Google Shape;29;p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Open Sans"/>
                <a:ea typeface="Open Sans"/>
                <a:cs typeface="Open Sans"/>
                <a:sym typeface="Open Sans"/>
              </a:defRPr>
            </a:lvl1pPr>
            <a:lvl2pPr indent="0" lvl="1" marL="0" marR="0" rtl="0" algn="l">
              <a:spcBef>
                <a:spcPts val="0"/>
              </a:spcBef>
              <a:spcAft>
                <a:spcPts val="0"/>
              </a:spcAft>
              <a:buNone/>
              <a:defRPr sz="1800">
                <a:solidFill>
                  <a:schemeClr val="dk1"/>
                </a:solidFill>
                <a:latin typeface="Open Sans"/>
                <a:ea typeface="Open Sans"/>
                <a:cs typeface="Open Sans"/>
                <a:sym typeface="Open Sans"/>
              </a:defRPr>
            </a:lvl2pPr>
            <a:lvl3pPr indent="0" lvl="2" marL="0" marR="0" rtl="0" algn="l">
              <a:spcBef>
                <a:spcPts val="0"/>
              </a:spcBef>
              <a:spcAft>
                <a:spcPts val="0"/>
              </a:spcAft>
              <a:buNone/>
              <a:defRPr sz="1800">
                <a:solidFill>
                  <a:schemeClr val="dk1"/>
                </a:solidFill>
                <a:latin typeface="Open Sans"/>
                <a:ea typeface="Open Sans"/>
                <a:cs typeface="Open Sans"/>
                <a:sym typeface="Open Sans"/>
              </a:defRPr>
            </a:lvl3pPr>
            <a:lvl4pPr indent="0" lvl="3" marL="0" marR="0" rtl="0" algn="l">
              <a:spcBef>
                <a:spcPts val="0"/>
              </a:spcBef>
              <a:spcAft>
                <a:spcPts val="0"/>
              </a:spcAft>
              <a:buNone/>
              <a:defRPr sz="1800">
                <a:solidFill>
                  <a:schemeClr val="dk1"/>
                </a:solidFill>
                <a:latin typeface="Open Sans"/>
                <a:ea typeface="Open Sans"/>
                <a:cs typeface="Open Sans"/>
                <a:sym typeface="Open Sans"/>
              </a:defRPr>
            </a:lvl4pPr>
            <a:lvl5pPr indent="0" lvl="4" marL="0" marR="0" rtl="0" algn="l">
              <a:spcBef>
                <a:spcPts val="0"/>
              </a:spcBef>
              <a:spcAft>
                <a:spcPts val="0"/>
              </a:spcAft>
              <a:buNone/>
              <a:defRPr sz="1800">
                <a:solidFill>
                  <a:schemeClr val="dk1"/>
                </a:solidFill>
                <a:latin typeface="Open Sans"/>
                <a:ea typeface="Open Sans"/>
                <a:cs typeface="Open Sans"/>
                <a:sym typeface="Open Sans"/>
              </a:defRPr>
            </a:lvl5pPr>
            <a:lvl6pPr indent="0" lvl="5" marL="0" marR="0" rtl="0" algn="l">
              <a:spcBef>
                <a:spcPts val="0"/>
              </a:spcBef>
              <a:spcAft>
                <a:spcPts val="0"/>
              </a:spcAft>
              <a:buNone/>
              <a:defRPr sz="1800">
                <a:solidFill>
                  <a:schemeClr val="dk1"/>
                </a:solidFill>
                <a:latin typeface="Open Sans"/>
                <a:ea typeface="Open Sans"/>
                <a:cs typeface="Open Sans"/>
                <a:sym typeface="Open Sans"/>
              </a:defRPr>
            </a:lvl6pPr>
            <a:lvl7pPr indent="0" lvl="6" marL="0" marR="0" rtl="0" algn="l">
              <a:spcBef>
                <a:spcPts val="0"/>
              </a:spcBef>
              <a:spcAft>
                <a:spcPts val="0"/>
              </a:spcAft>
              <a:buNone/>
              <a:defRPr sz="1800">
                <a:solidFill>
                  <a:schemeClr val="dk1"/>
                </a:solidFill>
                <a:latin typeface="Open Sans"/>
                <a:ea typeface="Open Sans"/>
                <a:cs typeface="Open Sans"/>
                <a:sym typeface="Open Sans"/>
              </a:defRPr>
            </a:lvl7pPr>
            <a:lvl8pPr indent="0" lvl="7" marL="0" marR="0" rtl="0" algn="l">
              <a:spcBef>
                <a:spcPts val="0"/>
              </a:spcBef>
              <a:spcAft>
                <a:spcPts val="0"/>
              </a:spcAft>
              <a:buNone/>
              <a:defRPr sz="1800">
                <a:solidFill>
                  <a:schemeClr val="dk1"/>
                </a:solidFill>
                <a:latin typeface="Open Sans"/>
                <a:ea typeface="Open Sans"/>
                <a:cs typeface="Open Sans"/>
                <a:sym typeface="Open Sans"/>
              </a:defRPr>
            </a:lvl8pPr>
            <a:lvl9pPr indent="0" lvl="8" marL="0" marR="0" rtl="0" algn="l">
              <a:spcBef>
                <a:spcPts val="0"/>
              </a:spcBef>
              <a:spcAft>
                <a:spcPts val="0"/>
              </a:spcAft>
              <a:buNone/>
              <a:defRPr sz="1800">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0" name="Shape 30"/>
        <p:cNvGrpSpPr/>
        <p:nvPr/>
      </p:nvGrpSpPr>
      <p:grpSpPr>
        <a:xfrm>
          <a:off x="0" y="0"/>
          <a:ext cx="0" cy="0"/>
          <a:chOff x="0" y="0"/>
          <a:chExt cx="0" cy="0"/>
        </a:xfrm>
      </p:grpSpPr>
      <p:sp>
        <p:nvSpPr>
          <p:cNvPr id="31" name="Google Shape;31;p5"/>
          <p:cNvSpPr txBox="1"/>
          <p:nvPr>
            <p:ph type="title"/>
          </p:nvPr>
        </p:nvSpPr>
        <p:spPr>
          <a:xfrm>
            <a:off x="629841" y="273844"/>
            <a:ext cx="7886700" cy="994172"/>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SzPts val="1400"/>
              <a:buNone/>
              <a:defRPr b="1" i="0" sz="2700" u="none" cap="none" strike="noStrike">
                <a:solidFill>
                  <a:srgbClr val="532E63"/>
                </a:solidFill>
                <a:latin typeface="Open Sans"/>
                <a:ea typeface="Open Sans"/>
                <a:cs typeface="Open Sans"/>
                <a:sym typeface="Open Sans"/>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32" name="Google Shape;32;p5"/>
          <p:cNvSpPr txBox="1"/>
          <p:nvPr>
            <p:ph idx="1" type="body"/>
          </p:nvPr>
        </p:nvSpPr>
        <p:spPr>
          <a:xfrm>
            <a:off x="629842" y="1371601"/>
            <a:ext cx="3868340" cy="3270647"/>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rgbClr val="5E9732"/>
              </a:buClr>
              <a:buSzPts val="1800"/>
              <a:buChar char="•"/>
              <a:defRPr b="1" sz="1800">
                <a:solidFill>
                  <a:srgbClr val="5E9732"/>
                </a:solidFill>
              </a:defRPr>
            </a:lvl1pPr>
            <a:lvl2pPr indent="-342900" lvl="1" marL="914400" algn="l">
              <a:spcBef>
                <a:spcPts val="360"/>
              </a:spcBef>
              <a:spcAft>
                <a:spcPts val="0"/>
              </a:spcAft>
              <a:buClr>
                <a:srgbClr val="7F7F7F"/>
              </a:buClr>
              <a:buSzPts val="1800"/>
              <a:buChar char="–"/>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 name="Google Shape;33;p5"/>
          <p:cNvSpPr txBox="1"/>
          <p:nvPr>
            <p:ph idx="2" type="body"/>
          </p:nvPr>
        </p:nvSpPr>
        <p:spPr>
          <a:xfrm>
            <a:off x="4629150" y="1371601"/>
            <a:ext cx="3887391" cy="3270647"/>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rgbClr val="5E9732"/>
              </a:buClr>
              <a:buSzPts val="1800"/>
              <a:buChar char="•"/>
              <a:defRPr b="1" sz="1800">
                <a:solidFill>
                  <a:srgbClr val="5E9732"/>
                </a:solidFill>
              </a:defRPr>
            </a:lvl1pPr>
            <a:lvl2pPr indent="-342900" lvl="1" marL="914400" algn="l">
              <a:spcBef>
                <a:spcPts val="360"/>
              </a:spcBef>
              <a:spcAft>
                <a:spcPts val="0"/>
              </a:spcAft>
              <a:buClr>
                <a:srgbClr val="7F7F7F"/>
              </a:buClr>
              <a:buSzPts val="1800"/>
              <a:buChar char="–"/>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34" name="Google Shape;34;p5"/>
          <p:cNvPicPr preferRelativeResize="0"/>
          <p:nvPr/>
        </p:nvPicPr>
        <p:blipFill rotWithShape="1">
          <a:blip r:embed="rId2">
            <a:alphaModFix/>
          </a:blip>
          <a:srcRect b="0" l="0" r="0" t="0"/>
          <a:stretch/>
        </p:blipFill>
        <p:spPr>
          <a:xfrm>
            <a:off x="0" y="5024102"/>
            <a:ext cx="9144000" cy="1176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CCI Blank Slide">
  <p:cSld name="NCCI Blank Slide">
    <p:bg>
      <p:bgPr>
        <a:solidFill>
          <a:srgbClr val="232323"/>
        </a:solidFill>
      </p:bgPr>
    </p:bg>
    <p:spTree>
      <p:nvGrpSpPr>
        <p:cNvPr id="35" name="Shape 35"/>
        <p:cNvGrpSpPr/>
        <p:nvPr/>
      </p:nvGrpSpPr>
      <p:grpSpPr>
        <a:xfrm>
          <a:off x="0" y="0"/>
          <a:ext cx="0" cy="0"/>
          <a:chOff x="0" y="0"/>
          <a:chExt cx="0" cy="0"/>
        </a:xfrm>
      </p:grpSpPr>
      <p:sp>
        <p:nvSpPr>
          <p:cNvPr id="36" name="Google Shape;36;p6"/>
          <p:cNvSpPr txBox="1"/>
          <p:nvPr>
            <p:ph idx="12" type="sldNum"/>
          </p:nvPr>
        </p:nvSpPr>
        <p:spPr>
          <a:xfrm>
            <a:off x="4229100" y="4809746"/>
            <a:ext cx="6858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900">
                <a:solidFill>
                  <a:schemeClr val="dk1"/>
                </a:solidFill>
                <a:latin typeface="Open Sans"/>
                <a:ea typeface="Open Sans"/>
                <a:cs typeface="Open Sans"/>
                <a:sym typeface="Open Sans"/>
              </a:defRPr>
            </a:lvl1pPr>
            <a:lvl2pPr indent="0" lvl="1" marL="0" marR="0" rtl="0" algn="l">
              <a:spcBef>
                <a:spcPts val="0"/>
              </a:spcBef>
              <a:spcAft>
                <a:spcPts val="0"/>
              </a:spcAft>
              <a:buNone/>
              <a:defRPr sz="900">
                <a:solidFill>
                  <a:schemeClr val="dk1"/>
                </a:solidFill>
                <a:latin typeface="Open Sans"/>
                <a:ea typeface="Open Sans"/>
                <a:cs typeface="Open Sans"/>
                <a:sym typeface="Open Sans"/>
              </a:defRPr>
            </a:lvl2pPr>
            <a:lvl3pPr indent="0" lvl="2" marL="0" marR="0" rtl="0" algn="l">
              <a:spcBef>
                <a:spcPts val="0"/>
              </a:spcBef>
              <a:spcAft>
                <a:spcPts val="0"/>
              </a:spcAft>
              <a:buNone/>
              <a:defRPr sz="900">
                <a:solidFill>
                  <a:schemeClr val="dk1"/>
                </a:solidFill>
                <a:latin typeface="Open Sans"/>
                <a:ea typeface="Open Sans"/>
                <a:cs typeface="Open Sans"/>
                <a:sym typeface="Open Sans"/>
              </a:defRPr>
            </a:lvl3pPr>
            <a:lvl4pPr indent="0" lvl="3" marL="0" marR="0" rtl="0" algn="l">
              <a:spcBef>
                <a:spcPts val="0"/>
              </a:spcBef>
              <a:spcAft>
                <a:spcPts val="0"/>
              </a:spcAft>
              <a:buNone/>
              <a:defRPr sz="900">
                <a:solidFill>
                  <a:schemeClr val="dk1"/>
                </a:solidFill>
                <a:latin typeface="Open Sans"/>
                <a:ea typeface="Open Sans"/>
                <a:cs typeface="Open Sans"/>
                <a:sym typeface="Open Sans"/>
              </a:defRPr>
            </a:lvl4pPr>
            <a:lvl5pPr indent="0" lvl="4" marL="0" marR="0" rtl="0" algn="l">
              <a:spcBef>
                <a:spcPts val="0"/>
              </a:spcBef>
              <a:spcAft>
                <a:spcPts val="0"/>
              </a:spcAft>
              <a:buNone/>
              <a:defRPr sz="900">
                <a:solidFill>
                  <a:schemeClr val="dk1"/>
                </a:solidFill>
                <a:latin typeface="Open Sans"/>
                <a:ea typeface="Open Sans"/>
                <a:cs typeface="Open Sans"/>
                <a:sym typeface="Open Sans"/>
              </a:defRPr>
            </a:lvl5pPr>
            <a:lvl6pPr indent="0" lvl="5" marL="0" marR="0" rtl="0" algn="l">
              <a:spcBef>
                <a:spcPts val="0"/>
              </a:spcBef>
              <a:spcAft>
                <a:spcPts val="0"/>
              </a:spcAft>
              <a:buNone/>
              <a:defRPr sz="900">
                <a:solidFill>
                  <a:schemeClr val="dk1"/>
                </a:solidFill>
                <a:latin typeface="Open Sans"/>
                <a:ea typeface="Open Sans"/>
                <a:cs typeface="Open Sans"/>
                <a:sym typeface="Open Sans"/>
              </a:defRPr>
            </a:lvl6pPr>
            <a:lvl7pPr indent="0" lvl="6" marL="0" marR="0" rtl="0" algn="l">
              <a:spcBef>
                <a:spcPts val="0"/>
              </a:spcBef>
              <a:spcAft>
                <a:spcPts val="0"/>
              </a:spcAft>
              <a:buNone/>
              <a:defRPr sz="900">
                <a:solidFill>
                  <a:schemeClr val="dk1"/>
                </a:solidFill>
                <a:latin typeface="Open Sans"/>
                <a:ea typeface="Open Sans"/>
                <a:cs typeface="Open Sans"/>
                <a:sym typeface="Open Sans"/>
              </a:defRPr>
            </a:lvl7pPr>
            <a:lvl8pPr indent="0" lvl="7" marL="0" marR="0" rtl="0" algn="l">
              <a:spcBef>
                <a:spcPts val="0"/>
              </a:spcBef>
              <a:spcAft>
                <a:spcPts val="0"/>
              </a:spcAft>
              <a:buNone/>
              <a:defRPr sz="900">
                <a:solidFill>
                  <a:schemeClr val="dk1"/>
                </a:solidFill>
                <a:latin typeface="Open Sans"/>
                <a:ea typeface="Open Sans"/>
                <a:cs typeface="Open Sans"/>
                <a:sym typeface="Open Sans"/>
              </a:defRPr>
            </a:lvl8pPr>
            <a:lvl9pPr indent="0" lvl="8" marL="0" marR="0" rtl="0" algn="l">
              <a:spcBef>
                <a:spcPts val="0"/>
              </a:spcBef>
              <a:spcAft>
                <a:spcPts val="0"/>
              </a:spcAft>
              <a:buNone/>
              <a:defRPr sz="900">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37" name="Google Shape;37;p6"/>
          <p:cNvSpPr txBox="1"/>
          <p:nvPr>
            <p:ph type="title"/>
          </p:nvPr>
        </p:nvSpPr>
        <p:spPr>
          <a:xfrm>
            <a:off x="353234" y="137160"/>
            <a:ext cx="8412480" cy="54864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300" u="none" cap="none" strike="noStrike">
                <a:solidFill>
                  <a:schemeClr val="lt1"/>
                </a:solidFill>
                <a:latin typeface="Open Sans"/>
                <a:ea typeface="Open Sans"/>
                <a:cs typeface="Open Sans"/>
                <a:sym typeface="Open Sans"/>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pic>
        <p:nvPicPr>
          <p:cNvPr descr="A close up of a logo&#10;&#10;Description generated with very high confidence" id="38" name="Google Shape;38;p6"/>
          <p:cNvPicPr preferRelativeResize="0"/>
          <p:nvPr/>
        </p:nvPicPr>
        <p:blipFill rotWithShape="1">
          <a:blip r:embed="rId2">
            <a:alphaModFix/>
          </a:blip>
          <a:srcRect b="0" l="0" r="0" t="0"/>
          <a:stretch/>
        </p:blipFill>
        <p:spPr>
          <a:xfrm>
            <a:off x="8229602" y="4385284"/>
            <a:ext cx="565293" cy="54866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41" name="Google Shape;41;p7"/>
          <p:cNvSpPr txBox="1"/>
          <p:nvPr>
            <p:ph idx="1" type="body"/>
          </p:nvPr>
        </p:nvSpPr>
        <p:spPr>
          <a:xfrm>
            <a:off x="628651" y="1370013"/>
            <a:ext cx="7886700" cy="326231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 name="Google Shape;42;p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43" name="Google Shape;43;p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44" name="Google Shape;44;p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Open Sans"/>
                <a:ea typeface="Open Sans"/>
                <a:cs typeface="Open Sans"/>
                <a:sym typeface="Open Sans"/>
              </a:defRPr>
            </a:lvl1pPr>
            <a:lvl2pPr indent="0" lvl="1" marL="0" marR="0" rtl="0" algn="l">
              <a:spcBef>
                <a:spcPts val="0"/>
              </a:spcBef>
              <a:spcAft>
                <a:spcPts val="0"/>
              </a:spcAft>
              <a:buNone/>
              <a:defRPr sz="1800">
                <a:solidFill>
                  <a:schemeClr val="dk1"/>
                </a:solidFill>
                <a:latin typeface="Open Sans"/>
                <a:ea typeface="Open Sans"/>
                <a:cs typeface="Open Sans"/>
                <a:sym typeface="Open Sans"/>
              </a:defRPr>
            </a:lvl2pPr>
            <a:lvl3pPr indent="0" lvl="2" marL="0" marR="0" rtl="0" algn="l">
              <a:spcBef>
                <a:spcPts val="0"/>
              </a:spcBef>
              <a:spcAft>
                <a:spcPts val="0"/>
              </a:spcAft>
              <a:buNone/>
              <a:defRPr sz="1800">
                <a:solidFill>
                  <a:schemeClr val="dk1"/>
                </a:solidFill>
                <a:latin typeface="Open Sans"/>
                <a:ea typeface="Open Sans"/>
                <a:cs typeface="Open Sans"/>
                <a:sym typeface="Open Sans"/>
              </a:defRPr>
            </a:lvl3pPr>
            <a:lvl4pPr indent="0" lvl="3" marL="0" marR="0" rtl="0" algn="l">
              <a:spcBef>
                <a:spcPts val="0"/>
              </a:spcBef>
              <a:spcAft>
                <a:spcPts val="0"/>
              </a:spcAft>
              <a:buNone/>
              <a:defRPr sz="1800">
                <a:solidFill>
                  <a:schemeClr val="dk1"/>
                </a:solidFill>
                <a:latin typeface="Open Sans"/>
                <a:ea typeface="Open Sans"/>
                <a:cs typeface="Open Sans"/>
                <a:sym typeface="Open Sans"/>
              </a:defRPr>
            </a:lvl4pPr>
            <a:lvl5pPr indent="0" lvl="4" marL="0" marR="0" rtl="0" algn="l">
              <a:spcBef>
                <a:spcPts val="0"/>
              </a:spcBef>
              <a:spcAft>
                <a:spcPts val="0"/>
              </a:spcAft>
              <a:buNone/>
              <a:defRPr sz="1800">
                <a:solidFill>
                  <a:schemeClr val="dk1"/>
                </a:solidFill>
                <a:latin typeface="Open Sans"/>
                <a:ea typeface="Open Sans"/>
                <a:cs typeface="Open Sans"/>
                <a:sym typeface="Open Sans"/>
              </a:defRPr>
            </a:lvl5pPr>
            <a:lvl6pPr indent="0" lvl="5" marL="0" marR="0" rtl="0" algn="l">
              <a:spcBef>
                <a:spcPts val="0"/>
              </a:spcBef>
              <a:spcAft>
                <a:spcPts val="0"/>
              </a:spcAft>
              <a:buNone/>
              <a:defRPr sz="1800">
                <a:solidFill>
                  <a:schemeClr val="dk1"/>
                </a:solidFill>
                <a:latin typeface="Open Sans"/>
                <a:ea typeface="Open Sans"/>
                <a:cs typeface="Open Sans"/>
                <a:sym typeface="Open Sans"/>
              </a:defRPr>
            </a:lvl6pPr>
            <a:lvl7pPr indent="0" lvl="6" marL="0" marR="0" rtl="0" algn="l">
              <a:spcBef>
                <a:spcPts val="0"/>
              </a:spcBef>
              <a:spcAft>
                <a:spcPts val="0"/>
              </a:spcAft>
              <a:buNone/>
              <a:defRPr sz="1800">
                <a:solidFill>
                  <a:schemeClr val="dk1"/>
                </a:solidFill>
                <a:latin typeface="Open Sans"/>
                <a:ea typeface="Open Sans"/>
                <a:cs typeface="Open Sans"/>
                <a:sym typeface="Open Sans"/>
              </a:defRPr>
            </a:lvl7pPr>
            <a:lvl8pPr indent="0" lvl="7" marL="0" marR="0" rtl="0" algn="l">
              <a:spcBef>
                <a:spcPts val="0"/>
              </a:spcBef>
              <a:spcAft>
                <a:spcPts val="0"/>
              </a:spcAft>
              <a:buNone/>
              <a:defRPr sz="1800">
                <a:solidFill>
                  <a:schemeClr val="dk1"/>
                </a:solidFill>
                <a:latin typeface="Open Sans"/>
                <a:ea typeface="Open Sans"/>
                <a:cs typeface="Open Sans"/>
                <a:sym typeface="Open Sans"/>
              </a:defRPr>
            </a:lvl8pPr>
            <a:lvl9pPr indent="0" lvl="8" marL="0" marR="0" rtl="0" algn="l">
              <a:spcBef>
                <a:spcPts val="0"/>
              </a:spcBef>
              <a:spcAft>
                <a:spcPts val="0"/>
              </a:spcAft>
              <a:buNone/>
              <a:defRPr sz="1800">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S/DATA_2sides">
  <p:cSld name="4_BULLETS/DATA_2sides">
    <p:spTree>
      <p:nvGrpSpPr>
        <p:cNvPr id="45" name="Shape 45"/>
        <p:cNvGrpSpPr/>
        <p:nvPr/>
      </p:nvGrpSpPr>
      <p:grpSpPr>
        <a:xfrm>
          <a:off x="0" y="0"/>
          <a:ext cx="0" cy="0"/>
          <a:chOff x="0" y="0"/>
          <a:chExt cx="0" cy="0"/>
        </a:xfrm>
      </p:grpSpPr>
      <p:sp>
        <p:nvSpPr>
          <p:cNvPr id="46" name="Google Shape;46;p8"/>
          <p:cNvSpPr txBox="1"/>
          <p:nvPr>
            <p:ph type="title"/>
          </p:nvPr>
        </p:nvSpPr>
        <p:spPr>
          <a:xfrm>
            <a:off x="457200" y="205979"/>
            <a:ext cx="8229600" cy="857250"/>
          </a:xfrm>
          <a:prstGeom prst="rect">
            <a:avLst/>
          </a:prstGeom>
          <a:noFill/>
          <a:ln>
            <a:noFill/>
          </a:ln>
        </p:spPr>
        <p:txBody>
          <a:bodyPr anchorCtr="0" anchor="b" bIns="45700" lIns="91425" spcFirstLastPara="1" rIns="91425" wrap="square" tIns="45700">
            <a:noAutofit/>
          </a:bodyPr>
          <a:lstStyle>
            <a:lvl1pPr lvl="0" marR="0" rtl="0" algn="l">
              <a:lnSpc>
                <a:spcPct val="107142"/>
              </a:lnSpc>
              <a:spcBef>
                <a:spcPts val="0"/>
              </a:spcBef>
              <a:spcAft>
                <a:spcPts val="0"/>
              </a:spcAft>
              <a:buSzPts val="1400"/>
              <a:buNone/>
              <a:defRPr b="1" i="0" sz="2100" u="none" cap="none" strike="noStrike">
                <a:solidFill>
                  <a:srgbClr val="594F40"/>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47" name="Google Shape;47;p8"/>
          <p:cNvSpPr txBox="1"/>
          <p:nvPr>
            <p:ph idx="1" type="body"/>
          </p:nvPr>
        </p:nvSpPr>
        <p:spPr>
          <a:xfrm>
            <a:off x="457200" y="1200151"/>
            <a:ext cx="3879669" cy="314325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Clr>
                <a:srgbClr val="541900"/>
              </a:buClr>
              <a:buSzPts val="1260"/>
              <a:buFont typeface="Noto Sans Symbols"/>
              <a:buChar char="▪"/>
              <a:defRPr b="1" sz="1800">
                <a:solidFill>
                  <a:srgbClr val="000000"/>
                </a:solidFill>
                <a:latin typeface="Calibri"/>
                <a:ea typeface="Calibri"/>
                <a:cs typeface="Calibri"/>
                <a:sym typeface="Calibri"/>
              </a:defRPr>
            </a:lvl1pPr>
            <a:lvl2pPr indent="-323850" lvl="1" marL="914400" algn="l">
              <a:spcBef>
                <a:spcPts val="300"/>
              </a:spcBef>
              <a:spcAft>
                <a:spcPts val="0"/>
              </a:spcAft>
              <a:buClr>
                <a:srgbClr val="005984"/>
              </a:buClr>
              <a:buSzPts val="1500"/>
              <a:buFont typeface="Arial"/>
              <a:buChar char="•"/>
              <a:defRPr sz="1500">
                <a:solidFill>
                  <a:srgbClr val="5F5F5F"/>
                </a:solidFill>
              </a:defRPr>
            </a:lvl2pPr>
            <a:lvl3pPr indent="-314325" lvl="2" marL="1371600" algn="l">
              <a:spcBef>
                <a:spcPts val="270"/>
              </a:spcBef>
              <a:spcAft>
                <a:spcPts val="0"/>
              </a:spcAft>
              <a:buClr>
                <a:srgbClr val="5F5F5F"/>
              </a:buClr>
              <a:buSzPts val="1350"/>
              <a:buFont typeface="Arial"/>
              <a:buChar char="•"/>
              <a:defRPr sz="1350">
                <a:solidFill>
                  <a:srgbClr val="5F5F5F"/>
                </a:solidFill>
              </a:defRPr>
            </a:lvl3pPr>
            <a:lvl4pPr indent="-288607" lvl="3" marL="1828800" algn="l">
              <a:spcBef>
                <a:spcPts val="270"/>
              </a:spcBef>
              <a:spcAft>
                <a:spcPts val="0"/>
              </a:spcAft>
              <a:buClr>
                <a:schemeClr val="lt1"/>
              </a:buClr>
              <a:buSzPts val="945"/>
              <a:buFont typeface="Courier New"/>
              <a:buChar char="o"/>
              <a:defRPr sz="1350">
                <a:solidFill>
                  <a:schemeClr val="lt2"/>
                </a:solidFill>
              </a:defRPr>
            </a:lvl4pPr>
            <a:lvl5pPr indent="-288607" lvl="4" marL="2286000" algn="l">
              <a:spcBef>
                <a:spcPts val="270"/>
              </a:spcBef>
              <a:spcAft>
                <a:spcPts val="0"/>
              </a:spcAft>
              <a:buClr>
                <a:schemeClr val="lt1"/>
              </a:buClr>
              <a:buSzPts val="945"/>
              <a:buFont typeface="Arial"/>
              <a:buChar char="•"/>
              <a:defRPr sz="1350">
                <a:solidFill>
                  <a:schemeClr val="lt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 name="Google Shape;48;p8"/>
          <p:cNvSpPr txBox="1"/>
          <p:nvPr>
            <p:ph idx="2" type="body"/>
          </p:nvPr>
        </p:nvSpPr>
        <p:spPr>
          <a:xfrm>
            <a:off x="4807132" y="1200151"/>
            <a:ext cx="3879669" cy="314325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Clr>
                <a:srgbClr val="541900"/>
              </a:buClr>
              <a:buSzPts val="1260"/>
              <a:buFont typeface="Noto Sans Symbols"/>
              <a:buChar char="▪"/>
              <a:defRPr b="1" sz="1800">
                <a:solidFill>
                  <a:srgbClr val="000000"/>
                </a:solidFill>
                <a:latin typeface="Calibri"/>
                <a:ea typeface="Calibri"/>
                <a:cs typeface="Calibri"/>
                <a:sym typeface="Calibri"/>
              </a:defRPr>
            </a:lvl1pPr>
            <a:lvl2pPr indent="-323850" lvl="1" marL="914400" algn="l">
              <a:spcBef>
                <a:spcPts val="300"/>
              </a:spcBef>
              <a:spcAft>
                <a:spcPts val="0"/>
              </a:spcAft>
              <a:buClr>
                <a:srgbClr val="005984"/>
              </a:buClr>
              <a:buSzPts val="1500"/>
              <a:buFont typeface="Arial"/>
              <a:buChar char="•"/>
              <a:defRPr sz="1500">
                <a:solidFill>
                  <a:srgbClr val="5F5F5F"/>
                </a:solidFill>
              </a:defRPr>
            </a:lvl2pPr>
            <a:lvl3pPr indent="-314325" lvl="2" marL="1371600" algn="l">
              <a:spcBef>
                <a:spcPts val="270"/>
              </a:spcBef>
              <a:spcAft>
                <a:spcPts val="0"/>
              </a:spcAft>
              <a:buClr>
                <a:srgbClr val="5F5F5F"/>
              </a:buClr>
              <a:buSzPts val="1350"/>
              <a:buFont typeface="Arial"/>
              <a:buChar char="•"/>
              <a:defRPr sz="1350">
                <a:solidFill>
                  <a:srgbClr val="5F5F5F"/>
                </a:solidFill>
              </a:defRPr>
            </a:lvl3pPr>
            <a:lvl4pPr indent="-288607" lvl="3" marL="1828800" algn="l">
              <a:spcBef>
                <a:spcPts val="270"/>
              </a:spcBef>
              <a:spcAft>
                <a:spcPts val="0"/>
              </a:spcAft>
              <a:buClr>
                <a:schemeClr val="lt1"/>
              </a:buClr>
              <a:buSzPts val="945"/>
              <a:buFont typeface="Courier New"/>
              <a:buChar char="o"/>
              <a:defRPr sz="1350">
                <a:solidFill>
                  <a:schemeClr val="lt2"/>
                </a:solidFill>
              </a:defRPr>
            </a:lvl4pPr>
            <a:lvl5pPr indent="-288607" lvl="4" marL="2286000" algn="l">
              <a:spcBef>
                <a:spcPts val="270"/>
              </a:spcBef>
              <a:spcAft>
                <a:spcPts val="0"/>
              </a:spcAft>
              <a:buClr>
                <a:schemeClr val="lt1"/>
              </a:buClr>
              <a:buSzPts val="945"/>
              <a:buFont typeface="Arial"/>
              <a:buChar char="•"/>
              <a:defRPr sz="1350">
                <a:solidFill>
                  <a:schemeClr val="lt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49" name="Google Shape;49;p8"/>
          <p:cNvPicPr preferRelativeResize="0"/>
          <p:nvPr/>
        </p:nvPicPr>
        <p:blipFill rotWithShape="1">
          <a:blip r:embed="rId2">
            <a:alphaModFix/>
          </a:blip>
          <a:srcRect b="0" l="0" r="0" t="85766"/>
          <a:stretch/>
        </p:blipFill>
        <p:spPr>
          <a:xfrm>
            <a:off x="2" y="4998203"/>
            <a:ext cx="9150841" cy="153046"/>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lor_background">
  <p:cSld name="1_color_background">
    <p:bg>
      <p:bgPr>
        <a:solidFill>
          <a:srgbClr val="594F40"/>
        </a:solidFill>
      </p:bgPr>
    </p:bg>
    <p:spTree>
      <p:nvGrpSpPr>
        <p:cNvPr id="50" name="Shape 50"/>
        <p:cNvGrpSpPr/>
        <p:nvPr/>
      </p:nvGrpSpPr>
      <p:grpSpPr>
        <a:xfrm>
          <a:off x="0" y="0"/>
          <a:ext cx="0" cy="0"/>
          <a:chOff x="0" y="0"/>
          <a:chExt cx="0" cy="0"/>
        </a:xfrm>
      </p:grpSpPr>
      <p:sp>
        <p:nvSpPr>
          <p:cNvPr id="51" name="Google Shape;51;p9"/>
          <p:cNvSpPr txBox="1"/>
          <p:nvPr>
            <p:ph type="title"/>
          </p:nvPr>
        </p:nvSpPr>
        <p:spPr>
          <a:xfrm>
            <a:off x="457203" y="3350323"/>
            <a:ext cx="8294913" cy="8715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0" sz="2700" u="none" cap="none" strike="noStrike">
                <a:solidFill>
                  <a:schemeClr val="lt2"/>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52" name="Google Shape;52;p9"/>
          <p:cNvSpPr txBox="1"/>
          <p:nvPr>
            <p:ph idx="1" type="body"/>
          </p:nvPr>
        </p:nvSpPr>
        <p:spPr>
          <a:xfrm>
            <a:off x="457201" y="4425696"/>
            <a:ext cx="7772400" cy="426244"/>
          </a:xfrm>
          <a:prstGeom prst="rect">
            <a:avLst/>
          </a:prstGeom>
          <a:noFill/>
          <a:ln>
            <a:noFill/>
          </a:ln>
        </p:spPr>
        <p:txBody>
          <a:bodyPr anchorCtr="0" anchor="b" bIns="45700" lIns="91425" spcFirstLastPara="1" rIns="91425" wrap="square" tIns="45700">
            <a:noAutofit/>
          </a:bodyPr>
          <a:lstStyle>
            <a:lvl1pPr indent="-228600" lvl="0" marL="457200" algn="l">
              <a:lnSpc>
                <a:spcPct val="110000"/>
              </a:lnSpc>
              <a:spcBef>
                <a:spcPts val="300"/>
              </a:spcBef>
              <a:spcAft>
                <a:spcPts val="0"/>
              </a:spcAft>
              <a:buClr>
                <a:schemeClr val="lt2"/>
              </a:buClr>
              <a:buSzPts val="1500"/>
              <a:buNone/>
              <a:defRPr sz="1500">
                <a:solidFill>
                  <a:schemeClr val="lt2"/>
                </a:solidFill>
                <a:latin typeface="Calibri"/>
                <a:ea typeface="Calibri"/>
                <a:cs typeface="Calibri"/>
                <a:sym typeface="Calibri"/>
              </a:defRPr>
            </a:lvl1pPr>
            <a:lvl2pPr indent="-228600" lvl="1" marL="914400" algn="l">
              <a:spcBef>
                <a:spcPts val="270"/>
              </a:spcBef>
              <a:spcAft>
                <a:spcPts val="0"/>
              </a:spcAft>
              <a:buClr>
                <a:srgbClr val="8898E5"/>
              </a:buClr>
              <a:buSzPts val="1350"/>
              <a:buNone/>
              <a:defRPr sz="1350">
                <a:solidFill>
                  <a:srgbClr val="8898E5"/>
                </a:solidFill>
              </a:defRPr>
            </a:lvl2pPr>
            <a:lvl3pPr indent="-228600" lvl="2" marL="1371600" algn="l">
              <a:spcBef>
                <a:spcPts val="240"/>
              </a:spcBef>
              <a:spcAft>
                <a:spcPts val="0"/>
              </a:spcAft>
              <a:buClr>
                <a:srgbClr val="8898E5"/>
              </a:buClr>
              <a:buSzPts val="1200"/>
              <a:buNone/>
              <a:defRPr sz="1200">
                <a:solidFill>
                  <a:srgbClr val="8898E5"/>
                </a:solidFill>
              </a:defRPr>
            </a:lvl3pPr>
            <a:lvl4pPr indent="-228600" lvl="3" marL="1828800" algn="l">
              <a:spcBef>
                <a:spcPts val="210"/>
              </a:spcBef>
              <a:spcAft>
                <a:spcPts val="0"/>
              </a:spcAft>
              <a:buClr>
                <a:srgbClr val="8898E5"/>
              </a:buClr>
              <a:buSzPts val="1050"/>
              <a:buNone/>
              <a:defRPr sz="1050">
                <a:solidFill>
                  <a:srgbClr val="8898E5"/>
                </a:solidFill>
              </a:defRPr>
            </a:lvl4pPr>
            <a:lvl5pPr indent="-228600" lvl="4" marL="2286000" algn="l">
              <a:spcBef>
                <a:spcPts val="210"/>
              </a:spcBef>
              <a:spcAft>
                <a:spcPts val="0"/>
              </a:spcAft>
              <a:buClr>
                <a:srgbClr val="8898E5"/>
              </a:buClr>
              <a:buSzPts val="1050"/>
              <a:buNone/>
              <a:defRPr sz="1050">
                <a:solidFill>
                  <a:srgbClr val="8898E5"/>
                </a:solidFill>
              </a:defRPr>
            </a:lvl5pPr>
            <a:lvl6pPr indent="-228600" lvl="5" marL="2743200" algn="l">
              <a:spcBef>
                <a:spcPts val="210"/>
              </a:spcBef>
              <a:spcAft>
                <a:spcPts val="0"/>
              </a:spcAft>
              <a:buClr>
                <a:srgbClr val="8898E5"/>
              </a:buClr>
              <a:buSzPts val="1050"/>
              <a:buNone/>
              <a:defRPr sz="1050">
                <a:solidFill>
                  <a:srgbClr val="8898E5"/>
                </a:solidFill>
              </a:defRPr>
            </a:lvl6pPr>
            <a:lvl7pPr indent="-228600" lvl="6" marL="3200400" algn="l">
              <a:spcBef>
                <a:spcPts val="210"/>
              </a:spcBef>
              <a:spcAft>
                <a:spcPts val="0"/>
              </a:spcAft>
              <a:buClr>
                <a:srgbClr val="8898E5"/>
              </a:buClr>
              <a:buSzPts val="1050"/>
              <a:buNone/>
              <a:defRPr sz="1050">
                <a:solidFill>
                  <a:srgbClr val="8898E5"/>
                </a:solidFill>
              </a:defRPr>
            </a:lvl7pPr>
            <a:lvl8pPr indent="-228600" lvl="7" marL="3657600" algn="l">
              <a:spcBef>
                <a:spcPts val="210"/>
              </a:spcBef>
              <a:spcAft>
                <a:spcPts val="0"/>
              </a:spcAft>
              <a:buClr>
                <a:srgbClr val="8898E5"/>
              </a:buClr>
              <a:buSzPts val="1050"/>
              <a:buNone/>
              <a:defRPr sz="1050">
                <a:solidFill>
                  <a:srgbClr val="8898E5"/>
                </a:solidFill>
              </a:defRPr>
            </a:lvl8pPr>
            <a:lvl9pPr indent="-228600" lvl="8" marL="4114800" algn="l">
              <a:spcBef>
                <a:spcPts val="210"/>
              </a:spcBef>
              <a:spcAft>
                <a:spcPts val="0"/>
              </a:spcAft>
              <a:buClr>
                <a:srgbClr val="8898E5"/>
              </a:buClr>
              <a:buSzPts val="1050"/>
              <a:buNone/>
              <a:defRPr sz="1050">
                <a:solidFill>
                  <a:srgbClr val="8898E5"/>
                </a:solidFill>
              </a:defRPr>
            </a:lvl9pPr>
          </a:lstStyl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IOSH">
  <p:cSld name="TITLE_NIOSH">
    <p:bg>
      <p:bgPr>
        <a:solidFill>
          <a:schemeClr val="lt2"/>
        </a:solidFill>
      </p:bgPr>
    </p:bg>
    <p:spTree>
      <p:nvGrpSpPr>
        <p:cNvPr id="55" name="Shape 55"/>
        <p:cNvGrpSpPr/>
        <p:nvPr/>
      </p:nvGrpSpPr>
      <p:grpSpPr>
        <a:xfrm>
          <a:off x="0" y="0"/>
          <a:ext cx="0" cy="0"/>
          <a:chOff x="0" y="0"/>
          <a:chExt cx="0" cy="0"/>
        </a:xfrm>
      </p:grpSpPr>
      <p:grpSp>
        <p:nvGrpSpPr>
          <p:cNvPr id="56" name="Google Shape;56;p11"/>
          <p:cNvGrpSpPr/>
          <p:nvPr/>
        </p:nvGrpSpPr>
        <p:grpSpPr>
          <a:xfrm>
            <a:off x="0" y="4"/>
            <a:ext cx="9144000" cy="920839"/>
            <a:chOff x="0" y="0"/>
            <a:chExt cx="9144000" cy="920839"/>
          </a:xfrm>
        </p:grpSpPr>
        <p:pic>
          <p:nvPicPr>
            <p:cNvPr id="57" name="Google Shape;57;p11"/>
            <p:cNvPicPr preferRelativeResize="0"/>
            <p:nvPr/>
          </p:nvPicPr>
          <p:blipFill rotWithShape="1">
            <a:blip r:embed="rId2">
              <a:alphaModFix/>
            </a:blip>
            <a:srcRect b="14291" l="0" r="0" t="0"/>
            <a:stretch/>
          </p:blipFill>
          <p:spPr>
            <a:xfrm>
              <a:off x="0" y="0"/>
              <a:ext cx="9144000" cy="920839"/>
            </a:xfrm>
            <a:prstGeom prst="rect">
              <a:avLst/>
            </a:prstGeom>
            <a:noFill/>
            <a:ln>
              <a:noFill/>
            </a:ln>
          </p:spPr>
        </p:pic>
        <p:pic>
          <p:nvPicPr>
            <p:cNvPr id="58" name="Google Shape;58;p11"/>
            <p:cNvPicPr preferRelativeResize="0"/>
            <p:nvPr/>
          </p:nvPicPr>
          <p:blipFill rotWithShape="1">
            <a:blip r:embed="rId3">
              <a:alphaModFix/>
            </a:blip>
            <a:srcRect b="0" l="0" r="0" t="0"/>
            <a:stretch/>
          </p:blipFill>
          <p:spPr>
            <a:xfrm>
              <a:off x="7021444" y="67815"/>
              <a:ext cx="2058118" cy="766575"/>
            </a:xfrm>
            <a:prstGeom prst="rect">
              <a:avLst/>
            </a:prstGeom>
            <a:noFill/>
            <a:ln>
              <a:noFill/>
            </a:ln>
          </p:spPr>
        </p:pic>
      </p:grpSp>
      <p:sp>
        <p:nvSpPr>
          <p:cNvPr id="59" name="Google Shape;59;p11"/>
          <p:cNvSpPr txBox="1"/>
          <p:nvPr>
            <p:ph type="title"/>
          </p:nvPr>
        </p:nvSpPr>
        <p:spPr>
          <a:xfrm>
            <a:off x="457200" y="1039553"/>
            <a:ext cx="8229600" cy="866834"/>
          </a:xfrm>
          <a:prstGeom prst="rect">
            <a:avLst/>
          </a:prstGeom>
          <a:noFill/>
          <a:ln>
            <a:noFill/>
          </a:ln>
        </p:spPr>
        <p:txBody>
          <a:bodyPr anchorCtr="0" anchor="t" bIns="45700" lIns="91425" spcFirstLastPara="1" rIns="91425" wrap="square" tIns="45700">
            <a:noAutofit/>
          </a:bodyPr>
          <a:lstStyle>
            <a:lvl1pPr lvl="0" marR="0" rtl="0" algn="l">
              <a:lnSpc>
                <a:spcPct val="107142"/>
              </a:lnSpc>
              <a:spcBef>
                <a:spcPts val="0"/>
              </a:spcBef>
              <a:spcAft>
                <a:spcPts val="0"/>
              </a:spcAft>
              <a:buSzPts val="1400"/>
              <a:buNone/>
              <a:defRPr b="1" i="0" sz="2100" u="none" cap="none" strike="noStrike">
                <a:solidFill>
                  <a:srgbClr val="695E4A"/>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2pPr>
            <a:lvl3pPr lvl="2"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3pPr>
            <a:lvl4pPr lvl="3"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4pPr>
            <a:lvl5pPr lvl="4"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5pPr>
            <a:lvl6pPr lvl="5"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6pPr>
            <a:lvl7pPr lvl="6"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7pPr>
            <a:lvl8pPr lvl="7"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8pPr>
            <a:lvl9pPr lvl="8" marR="0" rtl="0" algn="ctr">
              <a:spcBef>
                <a:spcPts val="0"/>
              </a:spcBef>
              <a:spcAft>
                <a:spcPts val="0"/>
              </a:spcAft>
              <a:buSzPts val="1400"/>
              <a:buNone/>
              <a:defRPr b="0" i="0" sz="3300" u="none" cap="none" strike="noStrike">
                <a:solidFill>
                  <a:schemeClr val="dk1"/>
                </a:solidFill>
                <a:latin typeface="Open Sans"/>
                <a:ea typeface="Open Sans"/>
                <a:cs typeface="Open Sans"/>
                <a:sym typeface="Open Sans"/>
              </a:defRPr>
            </a:lvl9pPr>
          </a:lstStyle>
          <a:p/>
        </p:txBody>
      </p:sp>
      <p:sp>
        <p:nvSpPr>
          <p:cNvPr id="60" name="Google Shape;60;p11"/>
          <p:cNvSpPr txBox="1"/>
          <p:nvPr>
            <p:ph idx="1" type="subTitle"/>
          </p:nvPr>
        </p:nvSpPr>
        <p:spPr>
          <a:xfrm>
            <a:off x="457200" y="2144512"/>
            <a:ext cx="6400800" cy="342900"/>
          </a:xfrm>
          <a:prstGeom prst="rect">
            <a:avLst/>
          </a:prstGeom>
          <a:noFill/>
          <a:ln>
            <a:noFill/>
          </a:ln>
        </p:spPr>
        <p:txBody>
          <a:bodyPr anchorCtr="0" anchor="t" bIns="45700" lIns="91425" spcFirstLastPara="1" rIns="91425" wrap="square" tIns="45700">
            <a:noAutofit/>
          </a:bodyPr>
          <a:lstStyle>
            <a:lvl1pPr lvl="0" algn="l">
              <a:spcBef>
                <a:spcPts val="300"/>
              </a:spcBef>
              <a:spcAft>
                <a:spcPts val="0"/>
              </a:spcAft>
              <a:buClr>
                <a:srgbClr val="695E4A"/>
              </a:buClr>
              <a:buSzPts val="1500"/>
              <a:buNone/>
              <a:defRPr b="1" sz="1500">
                <a:solidFill>
                  <a:srgbClr val="695E4A"/>
                </a:solidFill>
                <a:latin typeface="Calibri"/>
                <a:ea typeface="Calibri"/>
                <a:cs typeface="Calibri"/>
                <a:sym typeface="Calibri"/>
              </a:defRPr>
            </a:lvl1pPr>
            <a:lvl2pPr lvl="1" algn="ctr">
              <a:spcBef>
                <a:spcPts val="420"/>
              </a:spcBef>
              <a:spcAft>
                <a:spcPts val="0"/>
              </a:spcAft>
              <a:buClr>
                <a:srgbClr val="8898E5"/>
              </a:buClr>
              <a:buSzPts val="2100"/>
              <a:buNone/>
              <a:defRPr>
                <a:solidFill>
                  <a:srgbClr val="8898E5"/>
                </a:solidFill>
              </a:defRPr>
            </a:lvl2pPr>
            <a:lvl3pPr lvl="2" algn="ctr">
              <a:spcBef>
                <a:spcPts val="360"/>
              </a:spcBef>
              <a:spcAft>
                <a:spcPts val="0"/>
              </a:spcAft>
              <a:buClr>
                <a:srgbClr val="8898E5"/>
              </a:buClr>
              <a:buSzPts val="1800"/>
              <a:buNone/>
              <a:defRPr>
                <a:solidFill>
                  <a:srgbClr val="8898E5"/>
                </a:solidFill>
              </a:defRPr>
            </a:lvl3pPr>
            <a:lvl4pPr lvl="3" algn="ctr">
              <a:spcBef>
                <a:spcPts val="300"/>
              </a:spcBef>
              <a:spcAft>
                <a:spcPts val="0"/>
              </a:spcAft>
              <a:buClr>
                <a:srgbClr val="8898E5"/>
              </a:buClr>
              <a:buSzPts val="1500"/>
              <a:buNone/>
              <a:defRPr>
                <a:solidFill>
                  <a:srgbClr val="8898E5"/>
                </a:solidFill>
              </a:defRPr>
            </a:lvl4pPr>
            <a:lvl5pPr lvl="4" algn="ctr">
              <a:spcBef>
                <a:spcPts val="300"/>
              </a:spcBef>
              <a:spcAft>
                <a:spcPts val="0"/>
              </a:spcAft>
              <a:buClr>
                <a:srgbClr val="8898E5"/>
              </a:buClr>
              <a:buSzPts val="1500"/>
              <a:buNone/>
              <a:defRPr>
                <a:solidFill>
                  <a:srgbClr val="8898E5"/>
                </a:solidFill>
              </a:defRPr>
            </a:lvl5pPr>
            <a:lvl6pPr lvl="5" algn="ctr">
              <a:spcBef>
                <a:spcPts val="300"/>
              </a:spcBef>
              <a:spcAft>
                <a:spcPts val="0"/>
              </a:spcAft>
              <a:buClr>
                <a:srgbClr val="8898E5"/>
              </a:buClr>
              <a:buSzPts val="1500"/>
              <a:buNone/>
              <a:defRPr>
                <a:solidFill>
                  <a:srgbClr val="8898E5"/>
                </a:solidFill>
              </a:defRPr>
            </a:lvl6pPr>
            <a:lvl7pPr lvl="6" algn="ctr">
              <a:spcBef>
                <a:spcPts val="300"/>
              </a:spcBef>
              <a:spcAft>
                <a:spcPts val="0"/>
              </a:spcAft>
              <a:buClr>
                <a:srgbClr val="8898E5"/>
              </a:buClr>
              <a:buSzPts val="1500"/>
              <a:buNone/>
              <a:defRPr>
                <a:solidFill>
                  <a:srgbClr val="8898E5"/>
                </a:solidFill>
              </a:defRPr>
            </a:lvl7pPr>
            <a:lvl8pPr lvl="7" algn="ctr">
              <a:spcBef>
                <a:spcPts val="300"/>
              </a:spcBef>
              <a:spcAft>
                <a:spcPts val="0"/>
              </a:spcAft>
              <a:buClr>
                <a:srgbClr val="8898E5"/>
              </a:buClr>
              <a:buSzPts val="1500"/>
              <a:buNone/>
              <a:defRPr>
                <a:solidFill>
                  <a:srgbClr val="8898E5"/>
                </a:solidFill>
              </a:defRPr>
            </a:lvl8pPr>
            <a:lvl9pPr lvl="8" algn="ctr">
              <a:spcBef>
                <a:spcPts val="300"/>
              </a:spcBef>
              <a:spcAft>
                <a:spcPts val="0"/>
              </a:spcAft>
              <a:buClr>
                <a:srgbClr val="8898E5"/>
              </a:buClr>
              <a:buSzPts val="1500"/>
              <a:buNone/>
              <a:defRPr>
                <a:solidFill>
                  <a:srgbClr val="8898E5"/>
                </a:solidFill>
              </a:defRPr>
            </a:lvl9pPr>
          </a:lstStyle>
          <a:p/>
        </p:txBody>
      </p:sp>
      <p:sp>
        <p:nvSpPr>
          <p:cNvPr id="61" name="Google Shape;61;p11"/>
          <p:cNvSpPr txBox="1"/>
          <p:nvPr>
            <p:ph idx="2" type="body"/>
          </p:nvPr>
        </p:nvSpPr>
        <p:spPr>
          <a:xfrm>
            <a:off x="457200" y="2959514"/>
            <a:ext cx="6400800" cy="971550"/>
          </a:xfrm>
          <a:prstGeom prst="rect">
            <a:avLst/>
          </a:prstGeom>
          <a:noFill/>
          <a:ln>
            <a:noFill/>
          </a:ln>
        </p:spPr>
        <p:txBody>
          <a:bodyPr anchorCtr="0" anchor="t" bIns="45700" lIns="91425" spcFirstLastPara="1" rIns="91425" wrap="square" tIns="45700">
            <a:noAutofit/>
          </a:bodyPr>
          <a:lstStyle>
            <a:lvl1pPr indent="-228600" lvl="0" marL="457200" algn="l">
              <a:lnSpc>
                <a:spcPct val="111111"/>
              </a:lnSpc>
              <a:spcBef>
                <a:spcPts val="270"/>
              </a:spcBef>
              <a:spcAft>
                <a:spcPts val="0"/>
              </a:spcAft>
              <a:buClr>
                <a:srgbClr val="695E4A"/>
              </a:buClr>
              <a:buSzPts val="1350"/>
              <a:buNone/>
              <a:defRPr sz="1350">
                <a:solidFill>
                  <a:srgbClr val="695E4A"/>
                </a:solidFill>
                <a:latin typeface="Calibri"/>
                <a:ea typeface="Calibri"/>
                <a:cs typeface="Calibri"/>
                <a:sym typeface="Calibri"/>
              </a:defRPr>
            </a:lvl1pPr>
            <a:lvl2pPr indent="-361950" lvl="1" marL="914400" algn="ctr">
              <a:spcBef>
                <a:spcPts val="420"/>
              </a:spcBef>
              <a:spcAft>
                <a:spcPts val="0"/>
              </a:spcAft>
              <a:buClr>
                <a:schemeClr val="dk2"/>
              </a:buClr>
              <a:buSzPts val="2100"/>
              <a:buChar char="–"/>
              <a:defRPr>
                <a:solidFill>
                  <a:schemeClr val="dk2"/>
                </a:solidFill>
              </a:defRPr>
            </a:lvl2pPr>
            <a:lvl3pPr indent="-342900" lvl="2" marL="1371600" algn="ctr">
              <a:spcBef>
                <a:spcPts val="360"/>
              </a:spcBef>
              <a:spcAft>
                <a:spcPts val="0"/>
              </a:spcAft>
              <a:buClr>
                <a:schemeClr val="dk2"/>
              </a:buClr>
              <a:buSzPts val="1800"/>
              <a:buChar char="•"/>
              <a:defRPr>
                <a:solidFill>
                  <a:schemeClr val="dk2"/>
                </a:solidFill>
              </a:defRPr>
            </a:lvl3pPr>
            <a:lvl4pPr indent="-323850" lvl="3" marL="1828800" algn="ctr">
              <a:spcBef>
                <a:spcPts val="300"/>
              </a:spcBef>
              <a:spcAft>
                <a:spcPts val="0"/>
              </a:spcAft>
              <a:buClr>
                <a:schemeClr val="dk2"/>
              </a:buClr>
              <a:buSzPts val="1500"/>
              <a:buChar char="–"/>
              <a:defRPr>
                <a:solidFill>
                  <a:schemeClr val="dk2"/>
                </a:solidFill>
              </a:defRPr>
            </a:lvl4pPr>
            <a:lvl5pPr indent="-323850" lvl="4" marL="2286000" algn="ctr">
              <a:spcBef>
                <a:spcPts val="300"/>
              </a:spcBef>
              <a:spcAft>
                <a:spcPts val="0"/>
              </a:spcAft>
              <a:buClr>
                <a:schemeClr val="dk2"/>
              </a:buClr>
              <a:buSzPts val="1500"/>
              <a:buChar char="»"/>
              <a:defRPr>
                <a:solidFill>
                  <a:schemeClr val="dk2"/>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 name="Google Shape;62;p11"/>
          <p:cNvSpPr txBox="1"/>
          <p:nvPr/>
        </p:nvSpPr>
        <p:spPr>
          <a:xfrm>
            <a:off x="457202" y="90153"/>
            <a:ext cx="69030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2F2F2"/>
                </a:solidFill>
                <a:latin typeface="Calibri"/>
                <a:ea typeface="Calibri"/>
                <a:cs typeface="Calibri"/>
                <a:sym typeface="Calibri"/>
              </a:rPr>
              <a:t>National Institute for Occupational Safety and Health</a:t>
            </a:r>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628651" y="1370013"/>
            <a:ext cx="7886700" cy="3262312"/>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7F7F7F"/>
              </a:buClr>
              <a:buSzPts val="2400"/>
              <a:buFont typeface="Arial"/>
              <a:buChar char="•"/>
              <a:defRPr b="0" i="0" sz="2400" u="none" cap="none" strike="noStrike">
                <a:solidFill>
                  <a:srgbClr val="7F7F7F"/>
                </a:solidFill>
                <a:latin typeface="Calibri"/>
                <a:ea typeface="Calibri"/>
                <a:cs typeface="Calibri"/>
                <a:sym typeface="Calibri"/>
              </a:defRPr>
            </a:lvl1pPr>
            <a:lvl2pPr indent="-361950" lvl="1" marL="914400" marR="0" rtl="0" algn="l">
              <a:spcBef>
                <a:spcPts val="420"/>
              </a:spcBef>
              <a:spcAft>
                <a:spcPts val="0"/>
              </a:spcAft>
              <a:buClr>
                <a:srgbClr val="7F7F7F"/>
              </a:buClr>
              <a:buSzPts val="2100"/>
              <a:buFont typeface="Arial"/>
              <a:buChar char="–"/>
              <a:defRPr b="0" i="0" sz="2100" u="none" cap="none" strike="noStrike">
                <a:solidFill>
                  <a:srgbClr val="7F7F7F"/>
                </a:solidFill>
                <a:latin typeface="Calibri"/>
                <a:ea typeface="Calibri"/>
                <a:cs typeface="Calibri"/>
                <a:sym typeface="Calibri"/>
              </a:defRPr>
            </a:lvl2pPr>
            <a:lvl3pPr indent="-342900" lvl="2" marL="1371600" marR="0" rtl="0" algn="l">
              <a:spcBef>
                <a:spcPts val="36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3pPr>
            <a:lvl4pPr indent="-323850" lvl="3" marL="1828800" marR="0" rtl="0" algn="l">
              <a:spcBef>
                <a:spcPts val="300"/>
              </a:spcBef>
              <a:spcAft>
                <a:spcPts val="0"/>
              </a:spcAft>
              <a:buClr>
                <a:srgbClr val="7F7F7F"/>
              </a:buClr>
              <a:buSzPts val="1500"/>
              <a:buFont typeface="Arial"/>
              <a:buChar char="–"/>
              <a:defRPr b="0" i="0" sz="1500" u="none" cap="none" strike="noStrike">
                <a:solidFill>
                  <a:srgbClr val="7F7F7F"/>
                </a:solidFill>
                <a:latin typeface="Calibri"/>
                <a:ea typeface="Calibri"/>
                <a:cs typeface="Calibri"/>
                <a:sym typeface="Calibri"/>
              </a:defRPr>
            </a:lvl4pPr>
            <a:lvl5pPr indent="-323850" lvl="4" marL="2286000" marR="0" rtl="0" algn="l">
              <a:spcBef>
                <a:spcPts val="300"/>
              </a:spcBef>
              <a:spcAft>
                <a:spcPts val="0"/>
              </a:spcAft>
              <a:buClr>
                <a:srgbClr val="7F7F7F"/>
              </a:buClr>
              <a:buSzPts val="1500"/>
              <a:buFont typeface="Arial"/>
              <a:buChar char="»"/>
              <a:defRPr b="0" i="0" sz="1500" u="none" cap="none" strike="noStrike">
                <a:solidFill>
                  <a:srgbClr val="7F7F7F"/>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 name="Shape 53"/>
        <p:cNvGrpSpPr/>
        <p:nvPr/>
      </p:nvGrpSpPr>
      <p:grpSpPr>
        <a:xfrm>
          <a:off x="0" y="0"/>
          <a:ext cx="0" cy="0"/>
          <a:chOff x="0" y="0"/>
          <a:chExt cx="0" cy="0"/>
        </a:xfrm>
      </p:grpSpPr>
      <p:sp>
        <p:nvSpPr>
          <p:cNvPr id="54" name="Google Shape;54;p10"/>
          <p:cNvSpPr txBox="1"/>
          <p:nvPr>
            <p:ph idx="1" type="body"/>
          </p:nvPr>
        </p:nvSpPr>
        <p:spPr>
          <a:xfrm>
            <a:off x="628651" y="1370013"/>
            <a:ext cx="7886700" cy="3262312"/>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7F7F7F"/>
              </a:buClr>
              <a:buSzPts val="2400"/>
              <a:buFont typeface="Arial"/>
              <a:buChar char="•"/>
              <a:defRPr b="0" i="0" sz="2400" u="none" cap="none" strike="noStrike">
                <a:solidFill>
                  <a:srgbClr val="7F7F7F"/>
                </a:solidFill>
                <a:latin typeface="Calibri"/>
                <a:ea typeface="Calibri"/>
                <a:cs typeface="Calibri"/>
                <a:sym typeface="Calibri"/>
              </a:defRPr>
            </a:lvl1pPr>
            <a:lvl2pPr indent="-361950" lvl="1" marL="914400" marR="0" rtl="0" algn="l">
              <a:spcBef>
                <a:spcPts val="420"/>
              </a:spcBef>
              <a:spcAft>
                <a:spcPts val="0"/>
              </a:spcAft>
              <a:buClr>
                <a:srgbClr val="7F7F7F"/>
              </a:buClr>
              <a:buSzPts val="2100"/>
              <a:buFont typeface="Arial"/>
              <a:buChar char="–"/>
              <a:defRPr b="0" i="0" sz="2100" u="none" cap="none" strike="noStrike">
                <a:solidFill>
                  <a:srgbClr val="7F7F7F"/>
                </a:solidFill>
                <a:latin typeface="Calibri"/>
                <a:ea typeface="Calibri"/>
                <a:cs typeface="Calibri"/>
                <a:sym typeface="Calibri"/>
              </a:defRPr>
            </a:lvl2pPr>
            <a:lvl3pPr indent="-342900" lvl="2" marL="1371600" marR="0" rtl="0" algn="l">
              <a:spcBef>
                <a:spcPts val="36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3pPr>
            <a:lvl4pPr indent="-323850" lvl="3" marL="1828800" marR="0" rtl="0" algn="l">
              <a:spcBef>
                <a:spcPts val="300"/>
              </a:spcBef>
              <a:spcAft>
                <a:spcPts val="0"/>
              </a:spcAft>
              <a:buClr>
                <a:srgbClr val="7F7F7F"/>
              </a:buClr>
              <a:buSzPts val="1500"/>
              <a:buFont typeface="Arial"/>
              <a:buChar char="–"/>
              <a:defRPr b="0" i="0" sz="1500" u="none" cap="none" strike="noStrike">
                <a:solidFill>
                  <a:srgbClr val="7F7F7F"/>
                </a:solidFill>
                <a:latin typeface="Calibri"/>
                <a:ea typeface="Calibri"/>
                <a:cs typeface="Calibri"/>
                <a:sym typeface="Calibri"/>
              </a:defRPr>
            </a:lvl4pPr>
            <a:lvl5pPr indent="-323850" lvl="4" marL="2286000" marR="0" rtl="0" algn="l">
              <a:spcBef>
                <a:spcPts val="300"/>
              </a:spcBef>
              <a:spcAft>
                <a:spcPts val="0"/>
              </a:spcAft>
              <a:buClr>
                <a:srgbClr val="7F7F7F"/>
              </a:buClr>
              <a:buSzPts val="1500"/>
              <a:buFont typeface="Arial"/>
              <a:buChar char="»"/>
              <a:defRPr b="0" i="0" sz="1500" u="none" cap="none" strike="noStrike">
                <a:solidFill>
                  <a:srgbClr val="7F7F7F"/>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jp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www.nist.gov/system/files/documents/2022/08/18/AI_RMF_2nd_draft.pdf" TargetMode="Externa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cdc.gov/niosh/topics/foresight/" TargetMode="Externa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doi.org/10.1007/s11023-022-09612-y" TargetMode="External"/><Relationship Id="rId4" Type="http://schemas.openxmlformats.org/officeDocument/2006/relationships/hyperlink" Target="https://www.congress.gov/bill/117th-congress/senate-bill/3572" TargetMode="External"/><Relationship Id="rId5" Type="http://schemas.openxmlformats.org/officeDocument/2006/relationships/hyperlink" Target="https://eur-lex.europa.eu/legal-content/EN/TXT/?uri=celex%3A52021PC0206"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www.nist.gov/system/files/documents/2022/08/18/AI_RMF_2nd_draft.pdf" TargetMode="External"/><Relationship Id="rId4" Type="http://schemas.openxmlformats.org/officeDocument/2006/relationships/hyperlink" Target="https://www.nist.gov/news-events/events/2022/10/building-nist-ai-risk-management-framework-workshop-3#:~:text=Now%2C%20help%20us%20take%20the,Framework%20(AI%20RMF)%20series" TargetMode="External"/><Relationship Id="rId5"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jolt.law.harvard.edu/assets/articlePDFs/v30/30HarvJLTech1.pdf" TargetMode="External"/><Relationship Id="rId4" Type="http://schemas.openxmlformats.org/officeDocument/2006/relationships/hyperlink" Target="https://administrativelawreview.org/wp-content/uploads/sites/2/2019/09/69-1-Andrew-Tutt.pdf" TargetMode="External"/><Relationship Id="rId5"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www.whitehouse.gov/ostp/ai-bill-of-rights/" TargetMode="Externa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doi.org/10.1017/S1744137421000825"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cdc.gov/niosh/topics/future-of-work/default.html"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0" name="Shape 80"/>
        <p:cNvGrpSpPr/>
        <p:nvPr/>
      </p:nvGrpSpPr>
      <p:grpSpPr>
        <a:xfrm>
          <a:off x="0" y="0"/>
          <a:ext cx="0" cy="0"/>
          <a:chOff x="0" y="0"/>
          <a:chExt cx="0" cy="0"/>
        </a:xfrm>
      </p:grpSpPr>
      <p:sp>
        <p:nvSpPr>
          <p:cNvPr id="81" name="Google Shape;81;p15"/>
          <p:cNvSpPr txBox="1"/>
          <p:nvPr>
            <p:ph type="title"/>
          </p:nvPr>
        </p:nvSpPr>
        <p:spPr>
          <a:xfrm>
            <a:off x="1201936" y="1119117"/>
            <a:ext cx="7384852" cy="1425845"/>
          </a:xfrm>
          <a:prstGeom prst="rect">
            <a:avLst/>
          </a:prstGeom>
          <a:noFill/>
          <a:ln>
            <a:noFill/>
          </a:ln>
        </p:spPr>
        <p:txBody>
          <a:bodyPr anchorCtr="0" anchor="t" bIns="45700" lIns="91425" spcFirstLastPara="1" rIns="91425" wrap="square" tIns="45700">
            <a:noAutofit/>
          </a:bodyPr>
          <a:lstStyle/>
          <a:p>
            <a:pPr indent="0" lvl="0" marL="0" rtl="0" algn="r">
              <a:lnSpc>
                <a:spcPct val="150000"/>
              </a:lnSpc>
              <a:spcBef>
                <a:spcPts val="0"/>
              </a:spcBef>
              <a:spcAft>
                <a:spcPts val="0"/>
              </a:spcAft>
              <a:buNone/>
            </a:pPr>
            <a:br>
              <a:rPr lang="en-US" sz="2625"/>
            </a:br>
            <a:r>
              <a:rPr lang="en-US" sz="2625"/>
              <a:t> </a:t>
            </a:r>
            <a:br>
              <a:rPr lang="en-US" sz="2625"/>
            </a:br>
            <a:endParaRPr sz="4400"/>
          </a:p>
        </p:txBody>
      </p:sp>
      <p:sp>
        <p:nvSpPr>
          <p:cNvPr id="82" name="Google Shape;82;p15"/>
          <p:cNvSpPr txBox="1"/>
          <p:nvPr>
            <p:ph idx="1" type="subTitle"/>
          </p:nvPr>
        </p:nvSpPr>
        <p:spPr>
          <a:xfrm>
            <a:off x="71562" y="968587"/>
            <a:ext cx="8833899" cy="4060614"/>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accent6"/>
              </a:buClr>
              <a:buSzPts val="4400"/>
              <a:buNone/>
            </a:pPr>
            <a:r>
              <a:rPr lang="en-US" sz="4400">
                <a:solidFill>
                  <a:schemeClr val="accent6"/>
                </a:solidFill>
              </a:rPr>
              <a:t>Algorithms and the Future of Work</a:t>
            </a:r>
            <a:endParaRPr/>
          </a:p>
          <a:p>
            <a:pPr indent="0" lvl="0" marL="0" rtl="0" algn="r">
              <a:spcBef>
                <a:spcPts val="240"/>
              </a:spcBef>
              <a:spcAft>
                <a:spcPts val="0"/>
              </a:spcAft>
              <a:buClr>
                <a:srgbClr val="695E4A"/>
              </a:buClr>
              <a:buSzPts val="1200"/>
              <a:buNone/>
            </a:pPr>
            <a:r>
              <a:t/>
            </a:r>
            <a:endParaRPr sz="1200">
              <a:solidFill>
                <a:schemeClr val="accent6"/>
              </a:solidFill>
            </a:endParaRPr>
          </a:p>
          <a:p>
            <a:pPr indent="0" lvl="0" marL="0" rtl="0" algn="r">
              <a:spcBef>
                <a:spcPts val="240"/>
              </a:spcBef>
              <a:spcAft>
                <a:spcPts val="0"/>
              </a:spcAft>
              <a:buClr>
                <a:srgbClr val="695E4A"/>
              </a:buClr>
              <a:buSzPts val="1200"/>
              <a:buNone/>
            </a:pPr>
            <a:r>
              <a:t/>
            </a:r>
            <a:endParaRPr sz="1200">
              <a:solidFill>
                <a:schemeClr val="accent6"/>
              </a:solidFill>
            </a:endParaRPr>
          </a:p>
          <a:p>
            <a:pPr indent="0" lvl="0" marL="0" rtl="0" algn="r">
              <a:spcBef>
                <a:spcPts val="240"/>
              </a:spcBef>
              <a:spcAft>
                <a:spcPts val="0"/>
              </a:spcAft>
              <a:buClr>
                <a:schemeClr val="accent6"/>
              </a:buClr>
              <a:buSzPts val="1200"/>
              <a:buNone/>
            </a:pPr>
            <a:r>
              <a:rPr lang="en-US" sz="1200">
                <a:solidFill>
                  <a:schemeClr val="accent6"/>
                </a:solidFill>
              </a:rPr>
              <a:t>John Howard</a:t>
            </a:r>
            <a:endParaRPr/>
          </a:p>
          <a:p>
            <a:pPr indent="0" lvl="0" marL="0" rtl="0" algn="r">
              <a:spcBef>
                <a:spcPts val="240"/>
              </a:spcBef>
              <a:spcAft>
                <a:spcPts val="0"/>
              </a:spcAft>
              <a:buClr>
                <a:schemeClr val="accent6"/>
              </a:buClr>
              <a:buSzPts val="1200"/>
              <a:buNone/>
            </a:pPr>
            <a:r>
              <a:rPr lang="en-US" sz="1200">
                <a:solidFill>
                  <a:schemeClr val="accent6"/>
                </a:solidFill>
              </a:rPr>
              <a:t>National Institute for Occupational Safety and Health</a:t>
            </a:r>
            <a:endParaRPr/>
          </a:p>
          <a:p>
            <a:pPr indent="0" lvl="0" marL="0" rtl="0" algn="r">
              <a:spcBef>
                <a:spcPts val="240"/>
              </a:spcBef>
              <a:spcAft>
                <a:spcPts val="0"/>
              </a:spcAft>
              <a:buClr>
                <a:schemeClr val="accent6"/>
              </a:buClr>
              <a:buSzPts val="1200"/>
              <a:buNone/>
            </a:pPr>
            <a:r>
              <a:rPr lang="en-US" sz="1200">
                <a:solidFill>
                  <a:schemeClr val="accent6"/>
                </a:solidFill>
              </a:rPr>
              <a:t>Centers for Disease Control and Prevention</a:t>
            </a:r>
            <a:endParaRPr/>
          </a:p>
          <a:p>
            <a:pPr indent="0" lvl="0" marL="0" rtl="0" algn="r">
              <a:spcBef>
                <a:spcPts val="240"/>
              </a:spcBef>
              <a:spcAft>
                <a:spcPts val="0"/>
              </a:spcAft>
              <a:buClr>
                <a:schemeClr val="accent6"/>
              </a:buClr>
              <a:buSzPts val="1200"/>
              <a:buNone/>
            </a:pPr>
            <a:r>
              <a:rPr lang="en-US" sz="1200">
                <a:solidFill>
                  <a:schemeClr val="accent6"/>
                </a:solidFill>
              </a:rPr>
              <a:t>U.S. Department of Health and Human Services</a:t>
            </a:r>
            <a:endParaRPr/>
          </a:p>
          <a:p>
            <a:pPr indent="0" lvl="0" marL="0" rtl="0" algn="r">
              <a:spcBef>
                <a:spcPts val="240"/>
              </a:spcBef>
              <a:spcAft>
                <a:spcPts val="0"/>
              </a:spcAft>
              <a:buClr>
                <a:srgbClr val="695E4A"/>
              </a:buClr>
              <a:buSzPts val="1200"/>
              <a:buNone/>
            </a:pPr>
            <a:r>
              <a:t/>
            </a:r>
            <a:endParaRPr sz="1200">
              <a:solidFill>
                <a:schemeClr val="accent6"/>
              </a:solidFill>
            </a:endParaRPr>
          </a:p>
          <a:p>
            <a:pPr indent="0" lvl="0" marL="0" rtl="0" algn="r">
              <a:spcBef>
                <a:spcPts val="240"/>
              </a:spcBef>
              <a:spcAft>
                <a:spcPts val="0"/>
              </a:spcAft>
              <a:buClr>
                <a:srgbClr val="695E4A"/>
              </a:buClr>
              <a:buSzPts val="1200"/>
              <a:buNone/>
            </a:pPr>
            <a:r>
              <a:t/>
            </a:r>
            <a:endParaRPr sz="1200">
              <a:solidFill>
                <a:schemeClr val="accent6"/>
              </a:solidFill>
            </a:endParaRPr>
          </a:p>
          <a:p>
            <a:pPr indent="0" lvl="0" marL="0" rtl="0" algn="r">
              <a:spcBef>
                <a:spcPts val="240"/>
              </a:spcBef>
              <a:spcAft>
                <a:spcPts val="0"/>
              </a:spcAft>
              <a:buClr>
                <a:schemeClr val="accent6"/>
              </a:buClr>
              <a:buSzPts val="1200"/>
              <a:buNone/>
            </a:pPr>
            <a:r>
              <a:rPr lang="en-US" sz="1200">
                <a:solidFill>
                  <a:schemeClr val="accent6"/>
                </a:solidFill>
              </a:rPr>
              <a:t>5 December 2022</a:t>
            </a:r>
            <a:endParaRPr/>
          </a:p>
          <a:p>
            <a:pPr indent="0" lvl="0" marL="0" rtl="0" algn="r">
              <a:spcBef>
                <a:spcPts val="240"/>
              </a:spcBef>
              <a:spcAft>
                <a:spcPts val="0"/>
              </a:spcAft>
              <a:buClr>
                <a:srgbClr val="695E4A"/>
              </a:buClr>
              <a:buSzPts val="1200"/>
              <a:buNone/>
            </a:pPr>
            <a:r>
              <a:t/>
            </a:r>
            <a:endParaRPr sz="1200">
              <a:solidFill>
                <a:schemeClr val="accent6"/>
              </a:solidFill>
            </a:endParaRPr>
          </a:p>
          <a:p>
            <a:pPr indent="0" lvl="0" marL="0" rtl="0" algn="r">
              <a:spcBef>
                <a:spcPts val="240"/>
              </a:spcBef>
              <a:spcAft>
                <a:spcPts val="0"/>
              </a:spcAft>
              <a:buClr>
                <a:schemeClr val="accent6"/>
              </a:buClr>
              <a:buSzPts val="1200"/>
              <a:buNone/>
            </a:pPr>
            <a:r>
              <a:rPr lang="en-US" sz="1200">
                <a:solidFill>
                  <a:schemeClr val="accent6"/>
                </a:solidFill>
              </a:rPr>
              <a:t>California Industrial Hygiene Council</a:t>
            </a:r>
            <a:endParaRPr/>
          </a:p>
          <a:p>
            <a:pPr indent="0" lvl="0" marL="0" rtl="0" algn="r">
              <a:spcBef>
                <a:spcPts val="240"/>
              </a:spcBef>
              <a:spcAft>
                <a:spcPts val="0"/>
              </a:spcAft>
              <a:buClr>
                <a:schemeClr val="accent6"/>
              </a:buClr>
              <a:buSzPts val="1200"/>
              <a:buNone/>
            </a:pPr>
            <a:r>
              <a:rPr lang="en-US" sz="1200">
                <a:solidFill>
                  <a:schemeClr val="accent6"/>
                </a:solidFill>
              </a:rPr>
              <a:t>Marriott Hotel</a:t>
            </a:r>
            <a:endParaRPr/>
          </a:p>
          <a:p>
            <a:pPr indent="0" lvl="0" marL="0" rtl="0" algn="r">
              <a:spcBef>
                <a:spcPts val="240"/>
              </a:spcBef>
              <a:spcAft>
                <a:spcPts val="0"/>
              </a:spcAft>
              <a:buClr>
                <a:schemeClr val="accent6"/>
              </a:buClr>
              <a:buSzPts val="1200"/>
              <a:buNone/>
            </a:pPr>
            <a:r>
              <a:rPr lang="en-US" sz="1200">
                <a:solidFill>
                  <a:schemeClr val="accent6"/>
                </a:solidFill>
              </a:rPr>
              <a:t>Oakland, California </a:t>
            </a:r>
            <a:endParaRPr/>
          </a:p>
          <a:p>
            <a:pPr indent="0" lvl="0" marL="0" rtl="0" algn="r">
              <a:spcBef>
                <a:spcPts val="240"/>
              </a:spcBef>
              <a:spcAft>
                <a:spcPts val="0"/>
              </a:spcAft>
              <a:buClr>
                <a:srgbClr val="695E4A"/>
              </a:buClr>
              <a:buSzPts val="1200"/>
              <a:buNone/>
            </a:pPr>
            <a:r>
              <a:t/>
            </a:r>
            <a:endParaRPr sz="1200">
              <a:solidFill>
                <a:schemeClr val="accent6"/>
              </a:solidFill>
            </a:endParaRPr>
          </a:p>
          <a:p>
            <a:pPr indent="0" lvl="0" marL="0" rtl="0" algn="r">
              <a:spcBef>
                <a:spcPts val="240"/>
              </a:spcBef>
              <a:spcAft>
                <a:spcPts val="0"/>
              </a:spcAft>
              <a:buClr>
                <a:srgbClr val="695E4A"/>
              </a:buClr>
              <a:buSzPts val="1200"/>
              <a:buNone/>
            </a:pPr>
            <a:r>
              <a:t/>
            </a:r>
            <a:endParaRPr sz="1200">
              <a:solidFill>
                <a:schemeClr val="accent6"/>
              </a:solidFill>
            </a:endParaRPr>
          </a:p>
          <a:p>
            <a:pPr indent="0" lvl="0" marL="0" rtl="0" algn="l">
              <a:spcBef>
                <a:spcPts val="270"/>
              </a:spcBef>
              <a:spcAft>
                <a:spcPts val="0"/>
              </a:spcAft>
              <a:buClr>
                <a:srgbClr val="695E4A"/>
              </a:buClr>
              <a:buSzPts val="1350"/>
              <a:buNone/>
            </a:pPr>
            <a:r>
              <a:rPr lang="en-US" sz="1350"/>
              <a:t>							</a:t>
            </a:r>
            <a:endParaRPr/>
          </a:p>
        </p:txBody>
      </p:sp>
      <p:pic>
        <p:nvPicPr>
          <p:cNvPr id="83" name="Google Shape;83;p15"/>
          <p:cNvPicPr preferRelativeResize="0"/>
          <p:nvPr/>
        </p:nvPicPr>
        <p:blipFill rotWithShape="1">
          <a:blip r:embed="rId3">
            <a:alphaModFix/>
          </a:blip>
          <a:srcRect b="0" l="0" r="0" t="0"/>
          <a:stretch/>
        </p:blipFill>
        <p:spPr>
          <a:xfrm>
            <a:off x="238539" y="2048046"/>
            <a:ext cx="4814680" cy="265176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4"/>
          <p:cNvSpPr txBox="1"/>
          <p:nvPr>
            <p:ph type="title"/>
          </p:nvPr>
        </p:nvSpPr>
        <p:spPr>
          <a:xfrm>
            <a:off x="629841" y="196645"/>
            <a:ext cx="8214122" cy="491614"/>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US" sz="3200">
                <a:solidFill>
                  <a:schemeClr val="accent6"/>
                </a:solidFill>
                <a:latin typeface="Calibri"/>
                <a:ea typeface="Calibri"/>
                <a:cs typeface="Calibri"/>
                <a:sym typeface="Calibri"/>
              </a:rPr>
              <a:t>NIOSH Future of Work Trends</a:t>
            </a:r>
            <a:endParaRPr/>
          </a:p>
        </p:txBody>
      </p:sp>
      <p:pic>
        <p:nvPicPr>
          <p:cNvPr descr="NIOSH Future of Work Initiative Priority Topics Graphic. Available online: https://www.cdc.gov/niosh/topics/future-of-work/default.html " id="191" name="Google Shape;191;p24"/>
          <p:cNvPicPr preferRelativeResize="0"/>
          <p:nvPr/>
        </p:nvPicPr>
        <p:blipFill rotWithShape="1">
          <a:blip r:embed="rId3">
            <a:alphaModFix/>
          </a:blip>
          <a:srcRect b="0" l="0" r="0" t="9164"/>
          <a:stretch/>
        </p:blipFill>
        <p:spPr>
          <a:xfrm>
            <a:off x="486216" y="688259"/>
            <a:ext cx="8357747" cy="4023360"/>
          </a:xfrm>
          <a:prstGeom prst="rect">
            <a:avLst/>
          </a:prstGeom>
          <a:noFill/>
          <a:ln>
            <a:noFill/>
          </a:ln>
        </p:spPr>
      </p:pic>
      <p:sp>
        <p:nvSpPr>
          <p:cNvPr id="192" name="Google Shape;192;p24"/>
          <p:cNvSpPr txBox="1"/>
          <p:nvPr/>
        </p:nvSpPr>
        <p:spPr>
          <a:xfrm>
            <a:off x="0" y="4783421"/>
            <a:ext cx="914400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695E4A"/>
                </a:solidFill>
                <a:latin typeface="Open Sans"/>
                <a:ea typeface="Open Sans"/>
                <a:cs typeface="Open Sans"/>
                <a:sym typeface="Open Sans"/>
              </a:rPr>
              <a:t>Tamers et al. (2020)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5"/>
          <p:cNvSpPr txBox="1"/>
          <p:nvPr>
            <p:ph type="title"/>
          </p:nvPr>
        </p:nvSpPr>
        <p:spPr>
          <a:xfrm>
            <a:off x="429370" y="240029"/>
            <a:ext cx="8197795" cy="558351"/>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None/>
            </a:pPr>
            <a:r>
              <a:rPr b="1" lang="en-US">
                <a:solidFill>
                  <a:schemeClr val="lt2"/>
                </a:solidFill>
              </a:rPr>
              <a:t>Key Technologies Enabling the Future</a:t>
            </a:r>
            <a:endParaRPr/>
          </a:p>
        </p:txBody>
      </p:sp>
      <p:sp>
        <p:nvSpPr>
          <p:cNvPr id="198" name="Google Shape;198;p25"/>
          <p:cNvSpPr txBox="1"/>
          <p:nvPr/>
        </p:nvSpPr>
        <p:spPr>
          <a:xfrm>
            <a:off x="520022" y="4583430"/>
            <a:ext cx="16207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2"/>
                </a:solidFill>
                <a:latin typeface="Open Sans"/>
                <a:ea typeface="Open Sans"/>
                <a:cs typeface="Open Sans"/>
                <a:sym typeface="Open Sans"/>
              </a:rPr>
              <a:t>Source: OECD (2017)</a:t>
            </a:r>
            <a:endParaRPr/>
          </a:p>
        </p:txBody>
      </p:sp>
      <p:grpSp>
        <p:nvGrpSpPr>
          <p:cNvPr id="199" name="Google Shape;199;p25"/>
          <p:cNvGrpSpPr/>
          <p:nvPr/>
        </p:nvGrpSpPr>
        <p:grpSpPr>
          <a:xfrm>
            <a:off x="2228850" y="1085850"/>
            <a:ext cx="4389120" cy="3497580"/>
            <a:chOff x="1828800" y="742950"/>
            <a:chExt cx="5154168" cy="4054642"/>
          </a:xfrm>
        </p:grpSpPr>
        <p:grpSp>
          <p:nvGrpSpPr>
            <p:cNvPr id="200" name="Google Shape;200;p25"/>
            <p:cNvGrpSpPr/>
            <p:nvPr/>
          </p:nvGrpSpPr>
          <p:grpSpPr>
            <a:xfrm>
              <a:off x="1828800" y="742950"/>
              <a:ext cx="1341120" cy="1341120"/>
              <a:chOff x="304800" y="895350"/>
              <a:chExt cx="1447800" cy="1447800"/>
            </a:xfrm>
          </p:grpSpPr>
          <p:sp>
            <p:nvSpPr>
              <p:cNvPr id="201" name="Google Shape;201;p25"/>
              <p:cNvSpPr/>
              <p:nvPr/>
            </p:nvSpPr>
            <p:spPr>
              <a:xfrm>
                <a:off x="419099" y="1009649"/>
                <a:ext cx="1271183" cy="1219200"/>
              </a:xfrm>
              <a:prstGeom prst="ellipse">
                <a:avLst/>
              </a:prstGeom>
              <a:solidFill>
                <a:srgbClr val="D9E5FC"/>
              </a:solidFill>
              <a:ln cap="flat" cmpd="sng" w="25400">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800">
                    <a:solidFill>
                      <a:schemeClr val="accent6"/>
                    </a:solidFill>
                    <a:latin typeface="Open Sans"/>
                    <a:ea typeface="Open Sans"/>
                    <a:cs typeface="Open Sans"/>
                    <a:sym typeface="Open Sans"/>
                  </a:rPr>
                  <a:t>Additive manufacturing (3D printing)</a:t>
                </a:r>
                <a:endParaRPr/>
              </a:p>
            </p:txBody>
          </p:sp>
          <p:sp>
            <p:nvSpPr>
              <p:cNvPr id="202" name="Google Shape;202;p25"/>
              <p:cNvSpPr/>
              <p:nvPr/>
            </p:nvSpPr>
            <p:spPr>
              <a:xfrm>
                <a:off x="367117" y="957667"/>
                <a:ext cx="1323166" cy="1323166"/>
              </a:xfrm>
              <a:prstGeom prst="ellipse">
                <a:avLst/>
              </a:prstGeom>
              <a:noFill/>
              <a:ln cap="flat" cmpd="sng" w="19050">
                <a:solidFill>
                  <a:srgbClr val="355FB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03" name="Google Shape;203;p25"/>
              <p:cNvSpPr/>
              <p:nvPr/>
            </p:nvSpPr>
            <p:spPr>
              <a:xfrm>
                <a:off x="304800" y="895350"/>
                <a:ext cx="1447800" cy="1447800"/>
              </a:xfrm>
              <a:prstGeom prst="ellipse">
                <a:avLst/>
              </a:prstGeom>
              <a:noFill/>
              <a:ln cap="flat" cmpd="sng" w="19050">
                <a:solidFill>
                  <a:srgbClr val="355FB0"/>
                </a:solidFill>
                <a:prstDash val="lgDash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grpSp>
        <p:grpSp>
          <p:nvGrpSpPr>
            <p:cNvPr id="204" name="Google Shape;204;p25"/>
            <p:cNvGrpSpPr/>
            <p:nvPr/>
          </p:nvGrpSpPr>
          <p:grpSpPr>
            <a:xfrm>
              <a:off x="3733800" y="742950"/>
              <a:ext cx="1341120" cy="1341120"/>
              <a:chOff x="304800" y="895350"/>
              <a:chExt cx="1447800" cy="1447800"/>
            </a:xfrm>
          </p:grpSpPr>
          <p:sp>
            <p:nvSpPr>
              <p:cNvPr id="205" name="Google Shape;205;p25"/>
              <p:cNvSpPr/>
              <p:nvPr/>
            </p:nvSpPr>
            <p:spPr>
              <a:xfrm>
                <a:off x="419099" y="1009649"/>
                <a:ext cx="1271183" cy="1219200"/>
              </a:xfrm>
              <a:prstGeom prst="ellipse">
                <a:avLst/>
              </a:prstGeom>
              <a:solidFill>
                <a:srgbClr val="D9E5FC"/>
              </a:solidFill>
              <a:ln cap="flat" cmpd="sng" w="25400">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788">
                    <a:solidFill>
                      <a:schemeClr val="accent6"/>
                    </a:solidFill>
                    <a:latin typeface="Open Sans"/>
                    <a:ea typeface="Open Sans"/>
                    <a:cs typeface="Open Sans"/>
                    <a:sym typeface="Open Sans"/>
                  </a:rPr>
                  <a:t>Autonomous machines and systems</a:t>
                </a:r>
                <a:endParaRPr/>
              </a:p>
            </p:txBody>
          </p:sp>
          <p:sp>
            <p:nvSpPr>
              <p:cNvPr id="206" name="Google Shape;206;p25"/>
              <p:cNvSpPr/>
              <p:nvPr/>
            </p:nvSpPr>
            <p:spPr>
              <a:xfrm>
                <a:off x="367117" y="957667"/>
                <a:ext cx="1323166" cy="1323166"/>
              </a:xfrm>
              <a:prstGeom prst="ellipse">
                <a:avLst/>
              </a:prstGeom>
              <a:noFill/>
              <a:ln cap="flat" cmpd="sng" w="19050">
                <a:solidFill>
                  <a:srgbClr val="355FB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07" name="Google Shape;207;p25"/>
              <p:cNvSpPr/>
              <p:nvPr/>
            </p:nvSpPr>
            <p:spPr>
              <a:xfrm>
                <a:off x="304800" y="895350"/>
                <a:ext cx="1447800" cy="1447800"/>
              </a:xfrm>
              <a:prstGeom prst="ellipse">
                <a:avLst/>
              </a:prstGeom>
              <a:noFill/>
              <a:ln cap="flat" cmpd="sng" w="19050">
                <a:solidFill>
                  <a:srgbClr val="355FB0"/>
                </a:solidFill>
                <a:prstDash val="lgDash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grpSp>
        <p:grpSp>
          <p:nvGrpSpPr>
            <p:cNvPr id="208" name="Google Shape;208;p25"/>
            <p:cNvGrpSpPr/>
            <p:nvPr/>
          </p:nvGrpSpPr>
          <p:grpSpPr>
            <a:xfrm>
              <a:off x="5585347" y="742950"/>
              <a:ext cx="1397621" cy="1344168"/>
              <a:chOff x="247226" y="895350"/>
              <a:chExt cx="1505374" cy="1447800"/>
            </a:xfrm>
          </p:grpSpPr>
          <p:sp>
            <p:nvSpPr>
              <p:cNvPr id="209" name="Google Shape;209;p25"/>
              <p:cNvSpPr/>
              <p:nvPr/>
            </p:nvSpPr>
            <p:spPr>
              <a:xfrm>
                <a:off x="304800" y="967478"/>
                <a:ext cx="1296042" cy="1219200"/>
              </a:xfrm>
              <a:prstGeom prst="ellipse">
                <a:avLst/>
              </a:prstGeom>
              <a:solidFill>
                <a:srgbClr val="D9E5FC"/>
              </a:solidFill>
              <a:ln cap="flat" cmpd="sng" w="25400">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788">
                    <a:solidFill>
                      <a:schemeClr val="accent6"/>
                    </a:solidFill>
                    <a:latin typeface="Open Sans"/>
                    <a:ea typeface="Open Sans"/>
                    <a:cs typeface="Open Sans"/>
                    <a:sym typeface="Open Sans"/>
                  </a:rPr>
                  <a:t>Human-</a:t>
                </a:r>
                <a:br>
                  <a:rPr b="1" lang="en-US" sz="788">
                    <a:solidFill>
                      <a:schemeClr val="accent6"/>
                    </a:solidFill>
                    <a:latin typeface="Open Sans"/>
                    <a:ea typeface="Open Sans"/>
                    <a:cs typeface="Open Sans"/>
                    <a:sym typeface="Open Sans"/>
                  </a:rPr>
                </a:br>
                <a:r>
                  <a:rPr b="1" lang="en-US" sz="788">
                    <a:solidFill>
                      <a:schemeClr val="accent6"/>
                    </a:solidFill>
                    <a:latin typeface="Open Sans"/>
                    <a:ea typeface="Open Sans"/>
                    <a:cs typeface="Open Sans"/>
                    <a:sym typeface="Open Sans"/>
                  </a:rPr>
                  <a:t>Machine integration</a:t>
                </a:r>
                <a:endParaRPr/>
              </a:p>
            </p:txBody>
          </p:sp>
          <p:sp>
            <p:nvSpPr>
              <p:cNvPr id="210" name="Google Shape;210;p25"/>
              <p:cNvSpPr/>
              <p:nvPr/>
            </p:nvSpPr>
            <p:spPr>
              <a:xfrm>
                <a:off x="247226" y="941748"/>
                <a:ext cx="1323166" cy="1323166"/>
              </a:xfrm>
              <a:prstGeom prst="ellipse">
                <a:avLst/>
              </a:prstGeom>
              <a:noFill/>
              <a:ln cap="flat" cmpd="sng" w="19050">
                <a:solidFill>
                  <a:srgbClr val="355FB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11" name="Google Shape;211;p25"/>
              <p:cNvSpPr/>
              <p:nvPr/>
            </p:nvSpPr>
            <p:spPr>
              <a:xfrm>
                <a:off x="304800" y="895350"/>
                <a:ext cx="1447800" cy="1447800"/>
              </a:xfrm>
              <a:prstGeom prst="ellipse">
                <a:avLst/>
              </a:prstGeom>
              <a:noFill/>
              <a:ln cap="flat" cmpd="sng" w="19050">
                <a:solidFill>
                  <a:srgbClr val="355FB0"/>
                </a:solidFill>
                <a:prstDash val="lgDash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grpSp>
        <p:sp>
          <p:nvSpPr>
            <p:cNvPr id="212" name="Google Shape;212;p25"/>
            <p:cNvSpPr/>
            <p:nvPr/>
          </p:nvSpPr>
          <p:spPr>
            <a:xfrm>
              <a:off x="1996440" y="2394933"/>
              <a:ext cx="1005840" cy="1005840"/>
            </a:xfrm>
            <a:prstGeom prst="ellipse">
              <a:avLst/>
            </a:prstGeom>
            <a:solidFill>
              <a:srgbClr val="90B3F7"/>
            </a:solidFill>
            <a:ln cap="flat" cmpd="sng" w="57150">
              <a:solidFill>
                <a:srgbClr val="D9E5FC"/>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800">
                  <a:solidFill>
                    <a:schemeClr val="accent6"/>
                  </a:solidFill>
                  <a:latin typeface="Open Sans"/>
                  <a:ea typeface="Open Sans"/>
                  <a:cs typeface="Open Sans"/>
                  <a:sym typeface="Open Sans"/>
                </a:rPr>
                <a:t>Sensors</a:t>
              </a:r>
              <a:endParaRPr/>
            </a:p>
          </p:txBody>
        </p:sp>
        <p:sp>
          <p:nvSpPr>
            <p:cNvPr id="213" name="Google Shape;213;p25"/>
            <p:cNvSpPr/>
            <p:nvPr/>
          </p:nvSpPr>
          <p:spPr>
            <a:xfrm>
              <a:off x="1996440" y="3791752"/>
              <a:ext cx="1005840" cy="1005840"/>
            </a:xfrm>
            <a:prstGeom prst="ellipse">
              <a:avLst/>
            </a:prstGeom>
            <a:solidFill>
              <a:srgbClr val="0F56DC"/>
            </a:solidFill>
            <a:ln cap="flat" cmpd="sng" w="57150">
              <a:solidFill>
                <a:srgbClr val="90B3F7"/>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lt2"/>
                  </a:solidFill>
                  <a:latin typeface="Open Sans"/>
                  <a:ea typeface="Open Sans"/>
                  <a:cs typeface="Open Sans"/>
                  <a:sym typeface="Open Sans"/>
                </a:rPr>
                <a:t>Big data</a:t>
              </a:r>
              <a:endParaRPr/>
            </a:p>
          </p:txBody>
        </p:sp>
        <p:sp>
          <p:nvSpPr>
            <p:cNvPr id="214" name="Google Shape;214;p25"/>
            <p:cNvSpPr/>
            <p:nvPr/>
          </p:nvSpPr>
          <p:spPr>
            <a:xfrm>
              <a:off x="3903717" y="2394933"/>
              <a:ext cx="1005840" cy="1005840"/>
            </a:xfrm>
            <a:prstGeom prst="ellipse">
              <a:avLst/>
            </a:prstGeom>
            <a:solidFill>
              <a:srgbClr val="90B3F7"/>
            </a:solidFill>
            <a:ln cap="flat" cmpd="sng" w="57150">
              <a:solidFill>
                <a:srgbClr val="D9E5FC"/>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800">
                  <a:solidFill>
                    <a:schemeClr val="accent6"/>
                  </a:solidFill>
                  <a:latin typeface="Open Sans"/>
                  <a:ea typeface="Open Sans"/>
                  <a:cs typeface="Open Sans"/>
                  <a:sym typeface="Open Sans"/>
                </a:rPr>
                <a:t>Artificial Intelligence</a:t>
              </a:r>
              <a:endParaRPr/>
            </a:p>
          </p:txBody>
        </p:sp>
        <p:sp>
          <p:nvSpPr>
            <p:cNvPr id="215" name="Google Shape;215;p25"/>
            <p:cNvSpPr/>
            <p:nvPr/>
          </p:nvSpPr>
          <p:spPr>
            <a:xfrm>
              <a:off x="3903717" y="3791752"/>
              <a:ext cx="1005840" cy="1005840"/>
            </a:xfrm>
            <a:prstGeom prst="ellipse">
              <a:avLst/>
            </a:prstGeom>
            <a:solidFill>
              <a:srgbClr val="0F56DC"/>
            </a:solidFill>
            <a:ln cap="flat" cmpd="sng" w="57150">
              <a:solidFill>
                <a:srgbClr val="90B3F7"/>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lt2"/>
                  </a:solidFill>
                  <a:latin typeface="Open Sans"/>
                  <a:ea typeface="Open Sans"/>
                  <a:cs typeface="Open Sans"/>
                  <a:sym typeface="Open Sans"/>
                </a:rPr>
                <a:t>Cloud Computing</a:t>
              </a:r>
              <a:endParaRPr/>
            </a:p>
          </p:txBody>
        </p:sp>
        <p:sp>
          <p:nvSpPr>
            <p:cNvPr id="216" name="Google Shape;216;p25"/>
            <p:cNvSpPr/>
            <p:nvPr/>
          </p:nvSpPr>
          <p:spPr>
            <a:xfrm>
              <a:off x="5807963" y="2394933"/>
              <a:ext cx="1005840" cy="1005840"/>
            </a:xfrm>
            <a:prstGeom prst="ellipse">
              <a:avLst/>
            </a:prstGeom>
            <a:solidFill>
              <a:srgbClr val="90B3F7"/>
            </a:solidFill>
            <a:ln cap="flat" cmpd="sng" w="57150">
              <a:solidFill>
                <a:srgbClr val="D9E5FC"/>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accent6"/>
                  </a:solidFill>
                  <a:latin typeface="Open Sans"/>
                  <a:ea typeface="Open Sans"/>
                  <a:cs typeface="Open Sans"/>
                  <a:sym typeface="Open Sans"/>
                </a:rPr>
                <a:t>Robotics</a:t>
              </a:r>
              <a:endParaRPr/>
            </a:p>
          </p:txBody>
        </p:sp>
        <p:sp>
          <p:nvSpPr>
            <p:cNvPr id="217" name="Google Shape;217;p25"/>
            <p:cNvSpPr/>
            <p:nvPr/>
          </p:nvSpPr>
          <p:spPr>
            <a:xfrm>
              <a:off x="5807963" y="3791752"/>
              <a:ext cx="1005840" cy="1005840"/>
            </a:xfrm>
            <a:prstGeom prst="ellipse">
              <a:avLst/>
            </a:prstGeom>
            <a:solidFill>
              <a:srgbClr val="0F56DC"/>
            </a:solidFill>
            <a:ln cap="flat" cmpd="sng" w="57150">
              <a:solidFill>
                <a:srgbClr val="90B3F7"/>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lt2"/>
                  </a:solidFill>
                  <a:latin typeface="Open Sans"/>
                  <a:ea typeface="Open Sans"/>
                  <a:cs typeface="Open Sans"/>
                  <a:sym typeface="Open Sans"/>
                </a:rPr>
                <a:t>Internet of Things</a:t>
              </a:r>
              <a:endParaRPr/>
            </a:p>
          </p:txBody>
        </p:sp>
        <p:cxnSp>
          <p:nvCxnSpPr>
            <p:cNvPr id="218" name="Google Shape;218;p25"/>
            <p:cNvCxnSpPr>
              <a:stCxn id="212" idx="0"/>
              <a:endCxn id="203" idx="4"/>
            </p:cNvCxnSpPr>
            <p:nvPr/>
          </p:nvCxnSpPr>
          <p:spPr>
            <a:xfrm rot="10800000">
              <a:off x="2499360" y="2084133"/>
              <a:ext cx="0" cy="310800"/>
            </a:xfrm>
            <a:prstGeom prst="straightConnector1">
              <a:avLst/>
            </a:prstGeom>
            <a:noFill/>
            <a:ln cap="flat" cmpd="sng" w="38100">
              <a:solidFill>
                <a:srgbClr val="D9E5FC"/>
              </a:solidFill>
              <a:prstDash val="solid"/>
              <a:round/>
              <a:headEnd len="sm" w="sm" type="none"/>
              <a:tailEnd len="med" w="med" type="triangle"/>
            </a:ln>
          </p:spPr>
        </p:cxnSp>
        <p:cxnSp>
          <p:nvCxnSpPr>
            <p:cNvPr id="219" name="Google Shape;219;p25"/>
            <p:cNvCxnSpPr>
              <a:stCxn id="214" idx="0"/>
              <a:endCxn id="207" idx="4"/>
            </p:cNvCxnSpPr>
            <p:nvPr/>
          </p:nvCxnSpPr>
          <p:spPr>
            <a:xfrm rot="10800000">
              <a:off x="4404237" y="2084133"/>
              <a:ext cx="2400" cy="310800"/>
            </a:xfrm>
            <a:prstGeom prst="straightConnector1">
              <a:avLst/>
            </a:prstGeom>
            <a:noFill/>
            <a:ln cap="flat" cmpd="sng" w="38100">
              <a:solidFill>
                <a:srgbClr val="D9E5FC"/>
              </a:solidFill>
              <a:prstDash val="solid"/>
              <a:round/>
              <a:headEnd len="sm" w="sm" type="none"/>
              <a:tailEnd len="med" w="med" type="triangle"/>
            </a:ln>
          </p:spPr>
        </p:cxnSp>
        <p:cxnSp>
          <p:nvCxnSpPr>
            <p:cNvPr id="220" name="Google Shape;220;p25"/>
            <p:cNvCxnSpPr>
              <a:stCxn id="216" idx="0"/>
              <a:endCxn id="211" idx="4"/>
            </p:cNvCxnSpPr>
            <p:nvPr/>
          </p:nvCxnSpPr>
          <p:spPr>
            <a:xfrm rot="10800000">
              <a:off x="6310883" y="2087133"/>
              <a:ext cx="0" cy="307800"/>
            </a:xfrm>
            <a:prstGeom prst="straightConnector1">
              <a:avLst/>
            </a:prstGeom>
            <a:noFill/>
            <a:ln cap="flat" cmpd="sng" w="38100">
              <a:solidFill>
                <a:srgbClr val="D9E5FC"/>
              </a:solidFill>
              <a:prstDash val="solid"/>
              <a:round/>
              <a:headEnd len="sm" w="sm" type="none"/>
              <a:tailEnd len="med" w="med" type="triangle"/>
            </a:ln>
          </p:spPr>
        </p:cxnSp>
        <p:cxnSp>
          <p:nvCxnSpPr>
            <p:cNvPr id="221" name="Google Shape;221;p25"/>
            <p:cNvCxnSpPr>
              <a:stCxn id="213" idx="0"/>
              <a:endCxn id="212" idx="4"/>
            </p:cNvCxnSpPr>
            <p:nvPr/>
          </p:nvCxnSpPr>
          <p:spPr>
            <a:xfrm rot="10800000">
              <a:off x="2499360" y="3400852"/>
              <a:ext cx="0" cy="390900"/>
            </a:xfrm>
            <a:prstGeom prst="straightConnector1">
              <a:avLst/>
            </a:prstGeom>
            <a:noFill/>
            <a:ln cap="flat" cmpd="sng" w="38100">
              <a:solidFill>
                <a:srgbClr val="90B3F7"/>
              </a:solidFill>
              <a:prstDash val="solid"/>
              <a:round/>
              <a:headEnd len="sm" w="sm" type="none"/>
              <a:tailEnd len="med" w="med" type="triangle"/>
            </a:ln>
          </p:spPr>
        </p:cxnSp>
        <p:cxnSp>
          <p:nvCxnSpPr>
            <p:cNvPr id="222" name="Google Shape;222;p25"/>
            <p:cNvCxnSpPr>
              <a:stCxn id="215" idx="0"/>
              <a:endCxn id="214" idx="4"/>
            </p:cNvCxnSpPr>
            <p:nvPr/>
          </p:nvCxnSpPr>
          <p:spPr>
            <a:xfrm rot="10800000">
              <a:off x="4406637" y="3400852"/>
              <a:ext cx="0" cy="390900"/>
            </a:xfrm>
            <a:prstGeom prst="straightConnector1">
              <a:avLst/>
            </a:prstGeom>
            <a:noFill/>
            <a:ln cap="flat" cmpd="sng" w="38100">
              <a:solidFill>
                <a:srgbClr val="90B3F7"/>
              </a:solidFill>
              <a:prstDash val="solid"/>
              <a:round/>
              <a:headEnd len="sm" w="sm" type="none"/>
              <a:tailEnd len="med" w="med" type="triangle"/>
            </a:ln>
          </p:spPr>
        </p:cxnSp>
        <p:cxnSp>
          <p:nvCxnSpPr>
            <p:cNvPr id="223" name="Google Shape;223;p25"/>
            <p:cNvCxnSpPr>
              <a:stCxn id="217" idx="0"/>
              <a:endCxn id="216" idx="4"/>
            </p:cNvCxnSpPr>
            <p:nvPr/>
          </p:nvCxnSpPr>
          <p:spPr>
            <a:xfrm rot="10800000">
              <a:off x="6310883" y="3400852"/>
              <a:ext cx="0" cy="390900"/>
            </a:xfrm>
            <a:prstGeom prst="straightConnector1">
              <a:avLst/>
            </a:prstGeom>
            <a:noFill/>
            <a:ln cap="flat" cmpd="sng" w="38100">
              <a:solidFill>
                <a:srgbClr val="90B3F7"/>
              </a:solidFill>
              <a:prstDash val="solid"/>
              <a:round/>
              <a:headEnd len="sm" w="sm" type="none"/>
              <a:tailEnd len="med" w="med" type="triangle"/>
            </a:ln>
          </p:spPr>
        </p:cxnSp>
        <p:cxnSp>
          <p:nvCxnSpPr>
            <p:cNvPr id="224" name="Google Shape;224;p25"/>
            <p:cNvCxnSpPr>
              <a:stCxn id="212" idx="7"/>
              <a:endCxn id="207" idx="3"/>
            </p:cNvCxnSpPr>
            <p:nvPr/>
          </p:nvCxnSpPr>
          <p:spPr>
            <a:xfrm flipH="1" rot="10800000">
              <a:off x="2854978" y="1887635"/>
              <a:ext cx="1075200" cy="654600"/>
            </a:xfrm>
            <a:prstGeom prst="straightConnector1">
              <a:avLst/>
            </a:prstGeom>
            <a:noFill/>
            <a:ln cap="flat" cmpd="sng" w="38100">
              <a:solidFill>
                <a:srgbClr val="D9E5FC"/>
              </a:solidFill>
              <a:prstDash val="solid"/>
              <a:round/>
              <a:headEnd len="sm" w="sm" type="none"/>
              <a:tailEnd len="med" w="med" type="triangle"/>
            </a:ln>
          </p:spPr>
        </p:cxnSp>
        <p:cxnSp>
          <p:nvCxnSpPr>
            <p:cNvPr id="225" name="Google Shape;225;p25"/>
            <p:cNvCxnSpPr>
              <a:stCxn id="214" idx="1"/>
              <a:endCxn id="203" idx="5"/>
            </p:cNvCxnSpPr>
            <p:nvPr/>
          </p:nvCxnSpPr>
          <p:spPr>
            <a:xfrm rot="10800000">
              <a:off x="2973419" y="1887635"/>
              <a:ext cx="1077600" cy="654600"/>
            </a:xfrm>
            <a:prstGeom prst="straightConnector1">
              <a:avLst/>
            </a:prstGeom>
            <a:noFill/>
            <a:ln cap="flat" cmpd="sng" w="38100">
              <a:solidFill>
                <a:srgbClr val="D9E5FC"/>
              </a:solidFill>
              <a:prstDash val="solid"/>
              <a:round/>
              <a:headEnd len="sm" w="sm" type="none"/>
              <a:tailEnd len="med" w="med" type="triangle"/>
            </a:ln>
          </p:spPr>
        </p:cxnSp>
        <p:cxnSp>
          <p:nvCxnSpPr>
            <p:cNvPr id="226" name="Google Shape;226;p25"/>
            <p:cNvCxnSpPr>
              <a:stCxn id="214" idx="7"/>
              <a:endCxn id="211" idx="3"/>
            </p:cNvCxnSpPr>
            <p:nvPr/>
          </p:nvCxnSpPr>
          <p:spPr>
            <a:xfrm flipH="1" rot="10800000">
              <a:off x="4762255" y="1890335"/>
              <a:ext cx="1073400" cy="651900"/>
            </a:xfrm>
            <a:prstGeom prst="straightConnector1">
              <a:avLst/>
            </a:prstGeom>
            <a:noFill/>
            <a:ln cap="flat" cmpd="sng" w="38100">
              <a:solidFill>
                <a:srgbClr val="D9E5FC"/>
              </a:solidFill>
              <a:prstDash val="solid"/>
              <a:round/>
              <a:headEnd len="sm" w="sm" type="none"/>
              <a:tailEnd len="med" w="med" type="triangle"/>
            </a:ln>
          </p:spPr>
        </p:cxnSp>
        <p:cxnSp>
          <p:nvCxnSpPr>
            <p:cNvPr id="227" name="Google Shape;227;p25"/>
            <p:cNvCxnSpPr>
              <a:stCxn id="216" idx="1"/>
              <a:endCxn id="207" idx="5"/>
            </p:cNvCxnSpPr>
            <p:nvPr/>
          </p:nvCxnSpPr>
          <p:spPr>
            <a:xfrm rot="10800000">
              <a:off x="4878565" y="1887635"/>
              <a:ext cx="1076700" cy="654600"/>
            </a:xfrm>
            <a:prstGeom prst="straightConnector1">
              <a:avLst/>
            </a:prstGeom>
            <a:noFill/>
            <a:ln cap="flat" cmpd="sng" w="38100">
              <a:solidFill>
                <a:srgbClr val="D9E5FC"/>
              </a:solidFill>
              <a:prstDash val="solid"/>
              <a:round/>
              <a:headEnd len="sm" w="sm" type="none"/>
              <a:tailEnd len="med" w="med" type="triangle"/>
            </a:ln>
          </p:spPr>
        </p:cxnSp>
        <p:cxnSp>
          <p:nvCxnSpPr>
            <p:cNvPr id="228" name="Google Shape;228;p25"/>
            <p:cNvCxnSpPr>
              <a:stCxn id="213" idx="7"/>
              <a:endCxn id="214" idx="3"/>
            </p:cNvCxnSpPr>
            <p:nvPr/>
          </p:nvCxnSpPr>
          <p:spPr>
            <a:xfrm flipH="1" rot="10800000">
              <a:off x="2854978" y="3253554"/>
              <a:ext cx="1196100" cy="685500"/>
            </a:xfrm>
            <a:prstGeom prst="straightConnector1">
              <a:avLst/>
            </a:prstGeom>
            <a:noFill/>
            <a:ln cap="flat" cmpd="sng" w="38100">
              <a:solidFill>
                <a:srgbClr val="90B3F7"/>
              </a:solidFill>
              <a:prstDash val="solid"/>
              <a:round/>
              <a:headEnd len="sm" w="sm" type="none"/>
              <a:tailEnd len="med" w="med" type="triangle"/>
            </a:ln>
          </p:spPr>
        </p:cxnSp>
        <p:cxnSp>
          <p:nvCxnSpPr>
            <p:cNvPr id="229" name="Google Shape;229;p25"/>
            <p:cNvCxnSpPr>
              <a:stCxn id="215" idx="1"/>
              <a:endCxn id="212" idx="5"/>
            </p:cNvCxnSpPr>
            <p:nvPr/>
          </p:nvCxnSpPr>
          <p:spPr>
            <a:xfrm rot="10800000">
              <a:off x="2854919" y="3253554"/>
              <a:ext cx="1196100" cy="685500"/>
            </a:xfrm>
            <a:prstGeom prst="straightConnector1">
              <a:avLst/>
            </a:prstGeom>
            <a:noFill/>
            <a:ln cap="flat" cmpd="sng" w="38100">
              <a:solidFill>
                <a:srgbClr val="90B3F7"/>
              </a:solidFill>
              <a:prstDash val="solid"/>
              <a:round/>
              <a:headEnd len="sm" w="sm" type="none"/>
              <a:tailEnd len="med" w="med" type="triangle"/>
            </a:ln>
          </p:spPr>
        </p:cxnSp>
        <p:cxnSp>
          <p:nvCxnSpPr>
            <p:cNvPr id="230" name="Google Shape;230;p25"/>
            <p:cNvCxnSpPr>
              <a:stCxn id="215" idx="7"/>
              <a:endCxn id="216" idx="3"/>
            </p:cNvCxnSpPr>
            <p:nvPr/>
          </p:nvCxnSpPr>
          <p:spPr>
            <a:xfrm flipH="1" rot="10800000">
              <a:off x="4762255" y="3253554"/>
              <a:ext cx="1193100" cy="685500"/>
            </a:xfrm>
            <a:prstGeom prst="straightConnector1">
              <a:avLst/>
            </a:prstGeom>
            <a:noFill/>
            <a:ln cap="flat" cmpd="sng" w="38100">
              <a:solidFill>
                <a:srgbClr val="90B3F7"/>
              </a:solidFill>
              <a:prstDash val="solid"/>
              <a:round/>
              <a:headEnd len="sm" w="sm" type="none"/>
              <a:tailEnd len="med" w="med" type="triangle"/>
            </a:ln>
          </p:spPr>
        </p:cxnSp>
        <p:cxnSp>
          <p:nvCxnSpPr>
            <p:cNvPr id="231" name="Google Shape;231;p25"/>
            <p:cNvCxnSpPr>
              <a:stCxn id="217" idx="1"/>
              <a:endCxn id="214" idx="5"/>
            </p:cNvCxnSpPr>
            <p:nvPr/>
          </p:nvCxnSpPr>
          <p:spPr>
            <a:xfrm rot="10800000">
              <a:off x="4762165" y="3253554"/>
              <a:ext cx="1193100" cy="685500"/>
            </a:xfrm>
            <a:prstGeom prst="straightConnector1">
              <a:avLst/>
            </a:prstGeom>
            <a:noFill/>
            <a:ln cap="flat" cmpd="sng" w="38100">
              <a:solidFill>
                <a:srgbClr val="90B3F7"/>
              </a:solidFill>
              <a:prstDash val="solid"/>
              <a:round/>
              <a:headEnd len="sm" w="sm" type="none"/>
              <a:tailEnd len="med" w="med" type="triangle"/>
            </a:ln>
          </p:spPr>
        </p:cxn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ppt_w</p:attrName>
                                        </p:attrNameLst>
                                      </p:cBhvr>
                                      <p:tavLst>
                                        <p:tav fmla="" tm="0">
                                          <p:val>
                                            <p:strVal val="0"/>
                                          </p:val>
                                        </p:tav>
                                        <p:tav fmla="" tm="100000">
                                          <p:val>
                                            <p:strVal val="#ppt_w"/>
                                          </p:val>
                                        </p:tav>
                                      </p:tavLst>
                                    </p:anim>
                                    <p:anim calcmode="lin" valueType="num">
                                      <p:cBhvr additive="base">
                                        <p:cTn dur="1000"/>
                                        <p:tgtEl>
                                          <p:spTgt spid="1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6"/>
          <p:cNvSpPr txBox="1"/>
          <p:nvPr>
            <p:ph type="title"/>
          </p:nvPr>
        </p:nvSpPr>
        <p:spPr>
          <a:xfrm>
            <a:off x="92869" y="99355"/>
            <a:ext cx="9051131" cy="544115"/>
          </a:xfrm>
          <a:prstGeom prst="rect">
            <a:avLst/>
          </a:prstGeom>
          <a:noFill/>
          <a:ln>
            <a:noFill/>
          </a:ln>
        </p:spPr>
        <p:txBody>
          <a:bodyPr anchorCtr="0" anchor="b" bIns="45700" lIns="91425" spcFirstLastPara="1" rIns="91425" wrap="square" tIns="45700">
            <a:noAutofit/>
          </a:bodyPr>
          <a:lstStyle/>
          <a:p>
            <a:pPr indent="0" lvl="0" marL="0" rtl="0" algn="ctr">
              <a:lnSpc>
                <a:spcPct val="56250"/>
              </a:lnSpc>
              <a:spcBef>
                <a:spcPts val="0"/>
              </a:spcBef>
              <a:spcAft>
                <a:spcPts val="0"/>
              </a:spcAft>
              <a:buNone/>
            </a:pPr>
            <a:r>
              <a:rPr lang="en-US" sz="4000">
                <a:solidFill>
                  <a:schemeClr val="accent6"/>
                </a:solidFill>
              </a:rPr>
              <a:t> </a:t>
            </a:r>
            <a:endParaRPr/>
          </a:p>
        </p:txBody>
      </p:sp>
      <p:sp>
        <p:nvSpPr>
          <p:cNvPr id="237" name="Google Shape;237;p26"/>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p>
            <a:pPr indent="-161918" lvl="0" marL="257168" rtl="0" algn="l">
              <a:spcBef>
                <a:spcPts val="0"/>
              </a:spcBef>
              <a:spcAft>
                <a:spcPts val="0"/>
              </a:spcAft>
              <a:buClr>
                <a:srgbClr val="695E4A"/>
              </a:buClr>
              <a:buSzPts val="1500"/>
              <a:buFont typeface="Noto Sans Symbols"/>
              <a:buNone/>
            </a:pPr>
            <a:r>
              <a:t/>
            </a:r>
            <a:endParaRPr/>
          </a:p>
        </p:txBody>
      </p:sp>
      <p:pic>
        <p:nvPicPr>
          <p:cNvPr id="238" name="Google Shape;238;p26"/>
          <p:cNvPicPr preferRelativeResize="0"/>
          <p:nvPr/>
        </p:nvPicPr>
        <p:blipFill rotWithShape="1">
          <a:blip r:embed="rId3">
            <a:alphaModFix/>
          </a:blip>
          <a:srcRect b="0" l="0" r="0" t="0"/>
          <a:stretch/>
        </p:blipFill>
        <p:spPr>
          <a:xfrm>
            <a:off x="206521" y="554374"/>
            <a:ext cx="8730957" cy="4332743"/>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457200" y="97779"/>
            <a:ext cx="8229600" cy="675943"/>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Artificial Intelligence</a:t>
            </a:r>
            <a:endParaRPr/>
          </a:p>
        </p:txBody>
      </p:sp>
      <p:sp>
        <p:nvSpPr>
          <p:cNvPr id="244" name="Google Shape;244;p27"/>
          <p:cNvSpPr txBox="1"/>
          <p:nvPr>
            <p:ph idx="1" type="body"/>
          </p:nvPr>
        </p:nvSpPr>
        <p:spPr>
          <a:xfrm>
            <a:off x="196948" y="708074"/>
            <a:ext cx="5326090" cy="4267200"/>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lang="en-US" sz="1600">
                <a:solidFill>
                  <a:srgbClr val="000000"/>
                </a:solidFill>
              </a:rPr>
              <a:t>1955</a:t>
            </a:r>
            <a:endParaRPr b="1" i="0" sz="1600" u="none" strike="noStrike">
              <a:solidFill>
                <a:srgbClr val="000000"/>
              </a:solidFill>
            </a:endParaRPr>
          </a:p>
          <a:p>
            <a:pPr indent="-214308" lvl="1" marL="557199" rtl="0" algn="l">
              <a:spcBef>
                <a:spcPts val="0"/>
              </a:spcBef>
              <a:spcAft>
                <a:spcPts val="0"/>
              </a:spcAft>
              <a:buSzPts val="1400"/>
              <a:buChar char="–"/>
            </a:pPr>
            <a:r>
              <a:rPr b="0" i="0" lang="en-US" sz="1400" u="none" strike="noStrike">
                <a:solidFill>
                  <a:srgbClr val="000000"/>
                </a:solidFill>
              </a:rPr>
              <a:t>New scientific field of study</a:t>
            </a:r>
            <a:r>
              <a:rPr lang="en-US" sz="1400">
                <a:solidFill>
                  <a:srgbClr val="000000"/>
                </a:solidFill>
              </a:rPr>
              <a:t> </a:t>
            </a:r>
            <a:r>
              <a:rPr b="0" i="0" lang="en-US" sz="1400" u="none" strike="noStrike">
                <a:solidFill>
                  <a:srgbClr val="000000"/>
                </a:solidFill>
              </a:rPr>
              <a:t>was born.</a:t>
            </a:r>
            <a:endParaRPr/>
          </a:p>
          <a:p>
            <a:pPr indent="0" lvl="1" marL="342891" rtl="0" algn="l">
              <a:spcBef>
                <a:spcPts val="0"/>
              </a:spcBef>
              <a:spcAft>
                <a:spcPts val="0"/>
              </a:spcAft>
              <a:buSzPts val="1400"/>
              <a:buNone/>
            </a:pPr>
            <a:r>
              <a:t/>
            </a:r>
            <a:endParaRPr sz="1400">
              <a:solidFill>
                <a:srgbClr val="000000"/>
              </a:solidFill>
            </a:endParaRPr>
          </a:p>
          <a:p>
            <a:pPr indent="-214308" lvl="1" marL="557199" rtl="0" algn="l">
              <a:spcBef>
                <a:spcPts val="0"/>
              </a:spcBef>
              <a:spcAft>
                <a:spcPts val="0"/>
              </a:spcAft>
              <a:buSzPts val="1400"/>
              <a:buChar char="–"/>
            </a:pPr>
            <a:r>
              <a:rPr lang="en-US" sz="1400">
                <a:solidFill>
                  <a:srgbClr val="000000"/>
                </a:solidFill>
              </a:rPr>
              <a:t>John McCarthy (Stanford) first </a:t>
            </a:r>
            <a:r>
              <a:rPr b="0" i="0" lang="en-US" sz="1400" u="none" strike="noStrike">
                <a:solidFill>
                  <a:srgbClr val="000000"/>
                </a:solidFill>
              </a:rPr>
              <a:t>used </a:t>
            </a:r>
            <a:r>
              <a:rPr lang="en-US" sz="1400">
                <a:solidFill>
                  <a:srgbClr val="000000"/>
                </a:solidFill>
              </a:rPr>
              <a:t>AI </a:t>
            </a:r>
            <a:r>
              <a:rPr b="0" i="0" lang="en-US" sz="1400" u="none" strike="noStrike">
                <a:solidFill>
                  <a:srgbClr val="000000"/>
                </a:solidFill>
              </a:rPr>
              <a:t>to describe the goal “</a:t>
            </a:r>
            <a:r>
              <a:rPr lang="en-US" sz="1400">
                <a:solidFill>
                  <a:srgbClr val="000000"/>
                </a:solidFill>
              </a:rPr>
              <a:t>…of making a machine behave in ways that would be called intelligent if a human being were so behaving.” </a:t>
            </a:r>
            <a:endParaRPr/>
          </a:p>
          <a:p>
            <a:pPr indent="-138108" lvl="1" marL="557199" rtl="0" algn="l">
              <a:spcBef>
                <a:spcPts val="0"/>
              </a:spcBef>
              <a:spcAft>
                <a:spcPts val="0"/>
              </a:spcAft>
              <a:buSzPts val="1200"/>
              <a:buNone/>
            </a:pPr>
            <a:r>
              <a:t/>
            </a:r>
            <a:endParaRPr sz="1200">
              <a:solidFill>
                <a:srgbClr val="000000"/>
              </a:solidFill>
            </a:endParaRPr>
          </a:p>
          <a:p>
            <a:pPr indent="-257168" lvl="0" marL="257168" rtl="0" algn="l">
              <a:spcBef>
                <a:spcPts val="0"/>
              </a:spcBef>
              <a:spcAft>
                <a:spcPts val="0"/>
              </a:spcAft>
              <a:buSzPts val="1600"/>
              <a:buChar char="▪"/>
            </a:pPr>
            <a:r>
              <a:rPr b="1" i="0" lang="en-US" sz="1600" u="none" strike="noStrike">
                <a:solidFill>
                  <a:srgbClr val="000000"/>
                </a:solidFill>
              </a:rPr>
              <a:t>Machine Intelligence </a:t>
            </a:r>
            <a:r>
              <a:rPr b="1" lang="en-US" sz="1600">
                <a:solidFill>
                  <a:srgbClr val="000000"/>
                </a:solidFill>
              </a:rPr>
              <a:t>= Human Intelligence</a:t>
            </a:r>
            <a:endParaRPr b="1" i="0" sz="1600" u="none" strike="noStrike">
              <a:solidFill>
                <a:srgbClr val="000000"/>
              </a:solidFill>
            </a:endParaRPr>
          </a:p>
          <a:p>
            <a:pPr indent="-214308" lvl="1" marL="557199" rtl="0" algn="l">
              <a:spcBef>
                <a:spcPts val="0"/>
              </a:spcBef>
              <a:spcAft>
                <a:spcPts val="0"/>
              </a:spcAft>
              <a:buSzPts val="1400"/>
              <a:buChar char="–"/>
            </a:pPr>
            <a:r>
              <a:rPr b="0" i="0" lang="en-US" sz="1400" u="none" strike="noStrike">
                <a:solidFill>
                  <a:srgbClr val="000000"/>
                </a:solidFill>
              </a:rPr>
              <a:t>AI’s goal is to build a machine that can replicate human intelligence,</a:t>
            </a:r>
            <a:r>
              <a:rPr lang="en-US" sz="1400">
                <a:solidFill>
                  <a:srgbClr val="000000"/>
                </a:solidFill>
              </a:rPr>
              <a:t> emphasizing skills that the human brain exhibits such as learning, reasoning and self-correction.</a:t>
            </a:r>
            <a:endParaRPr/>
          </a:p>
          <a:p>
            <a:pPr indent="-82546" lvl="2" marL="857228" rtl="0" algn="l">
              <a:spcBef>
                <a:spcPts val="0"/>
              </a:spcBef>
              <a:spcAft>
                <a:spcPts val="0"/>
              </a:spcAft>
              <a:buSzPts val="1400"/>
              <a:buNone/>
            </a:pPr>
            <a:r>
              <a:t/>
            </a:r>
            <a:endParaRPr sz="1400">
              <a:solidFill>
                <a:srgbClr val="000000"/>
              </a:solidFill>
            </a:endParaRPr>
          </a:p>
          <a:p>
            <a:pPr indent="-214308" lvl="1" marL="557199" rtl="0" algn="l">
              <a:spcBef>
                <a:spcPts val="0"/>
              </a:spcBef>
              <a:spcAft>
                <a:spcPts val="0"/>
              </a:spcAft>
              <a:buSzPts val="1400"/>
              <a:buChar char="–"/>
            </a:pPr>
            <a:r>
              <a:rPr lang="en-US" sz="1400">
                <a:solidFill>
                  <a:srgbClr val="000000"/>
                </a:solidFill>
              </a:rPr>
              <a:t>M</a:t>
            </a:r>
            <a:r>
              <a:rPr b="0" i="0" lang="en-US" sz="1400" u="none" strike="noStrike">
                <a:solidFill>
                  <a:srgbClr val="000000"/>
                </a:solidFill>
              </a:rPr>
              <a:t>achine intelligence equivalent to that of a human being is a powerful scientific and cultural construct, </a:t>
            </a:r>
            <a:r>
              <a:rPr lang="en-US" sz="1400">
                <a:solidFill>
                  <a:srgbClr val="000000"/>
                </a:solidFill>
              </a:rPr>
              <a:t>but it is a </a:t>
            </a:r>
            <a:r>
              <a:rPr b="0" i="0" lang="en-US" sz="1400" u="none" strike="noStrike">
                <a:solidFill>
                  <a:srgbClr val="000000"/>
                </a:solidFill>
              </a:rPr>
              <a:t>goal </a:t>
            </a:r>
            <a:r>
              <a:rPr lang="en-US" sz="1400">
                <a:solidFill>
                  <a:srgbClr val="000000"/>
                </a:solidFill>
              </a:rPr>
              <a:t>not yet </a:t>
            </a:r>
            <a:r>
              <a:rPr b="0" i="0" lang="en-US" sz="1400" u="none" strike="noStrike">
                <a:solidFill>
                  <a:srgbClr val="000000"/>
                </a:solidFill>
              </a:rPr>
              <a:t>achieved. </a:t>
            </a:r>
            <a:endParaRPr/>
          </a:p>
          <a:p>
            <a:pPr indent="-125407" lvl="1" marL="557199" rtl="0" algn="l">
              <a:spcBef>
                <a:spcPts val="0"/>
              </a:spcBef>
              <a:spcAft>
                <a:spcPts val="0"/>
              </a:spcAft>
              <a:buSzPts val="1400"/>
              <a:buNone/>
            </a:pPr>
            <a:r>
              <a:t/>
            </a:r>
            <a:endParaRPr sz="1400">
              <a:solidFill>
                <a:srgbClr val="000000"/>
              </a:solidFill>
            </a:endParaRPr>
          </a:p>
          <a:p>
            <a:pPr indent="-214308" lvl="1" marL="557199" rtl="0" algn="l">
              <a:spcBef>
                <a:spcPts val="0"/>
              </a:spcBef>
              <a:spcAft>
                <a:spcPts val="0"/>
              </a:spcAft>
              <a:buSzPts val="1400"/>
              <a:buChar char="–"/>
            </a:pPr>
            <a:r>
              <a:rPr lang="en-US" sz="1400">
                <a:solidFill>
                  <a:srgbClr val="000000"/>
                </a:solidFill>
              </a:rPr>
              <a:t>However, the u</a:t>
            </a:r>
            <a:r>
              <a:rPr b="0" i="0" lang="en-US" sz="1400" u="none" strike="noStrike">
                <a:solidFill>
                  <a:srgbClr val="000000"/>
                </a:solidFill>
              </a:rPr>
              <a:t>se of sophisticated algorithms by computers across industry sectors has been moving us closer to </a:t>
            </a:r>
            <a:r>
              <a:rPr lang="en-US" sz="1400">
                <a:solidFill>
                  <a:srgbClr val="000000"/>
                </a:solidFill>
              </a:rPr>
              <a:t>AI’s </a:t>
            </a:r>
            <a:r>
              <a:rPr b="0" i="0" lang="en-US" sz="1400" u="none" strike="noStrike">
                <a:solidFill>
                  <a:srgbClr val="000000"/>
                </a:solidFill>
              </a:rPr>
              <a:t>goal.</a:t>
            </a:r>
            <a:endParaRPr sz="1400">
              <a:solidFill>
                <a:srgbClr val="000000"/>
              </a:solidFill>
            </a:endParaRPr>
          </a:p>
        </p:txBody>
      </p:sp>
      <p:pic>
        <p:nvPicPr>
          <p:cNvPr id="245" name="Google Shape;245;p27"/>
          <p:cNvPicPr preferRelativeResize="0"/>
          <p:nvPr/>
        </p:nvPicPr>
        <p:blipFill rotWithShape="1">
          <a:blip r:embed="rId3">
            <a:alphaModFix/>
          </a:blip>
          <a:srcRect b="0" l="0" r="0" t="0"/>
          <a:stretch/>
        </p:blipFill>
        <p:spPr>
          <a:xfrm>
            <a:off x="5396368" y="1211674"/>
            <a:ext cx="3661643" cy="3017520"/>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8"/>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500"/>
              <a:buNone/>
            </a:pPr>
            <a:r>
              <a:t/>
            </a:r>
            <a:endParaRPr/>
          </a:p>
          <a:p>
            <a:pPr indent="0" lvl="0" marL="0" rtl="0" algn="ctr">
              <a:spcBef>
                <a:spcPts val="300"/>
              </a:spcBef>
              <a:spcAft>
                <a:spcPts val="0"/>
              </a:spcAft>
              <a:buSzPts val="1500"/>
              <a:buNone/>
            </a:pPr>
            <a:r>
              <a:t/>
            </a:r>
            <a:endParaRPr/>
          </a:p>
          <a:p>
            <a:pPr indent="0" lvl="0" marL="0" rtl="0" algn="ctr">
              <a:spcBef>
                <a:spcPts val="800"/>
              </a:spcBef>
              <a:spcAft>
                <a:spcPts val="0"/>
              </a:spcAft>
              <a:buSzPts val="4000"/>
              <a:buNone/>
            </a:pPr>
            <a:r>
              <a:rPr b="1" lang="en-US" sz="4000">
                <a:solidFill>
                  <a:srgbClr val="000000"/>
                </a:solidFill>
              </a:rPr>
              <a:t>AI Models</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9"/>
          <p:cNvSpPr txBox="1"/>
          <p:nvPr>
            <p:ph type="title"/>
          </p:nvPr>
        </p:nvSpPr>
        <p:spPr>
          <a:xfrm>
            <a:off x="457200" y="98473"/>
            <a:ext cx="8229600" cy="717452"/>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AI Model: Expert Systems </a:t>
            </a:r>
            <a:endParaRPr/>
          </a:p>
        </p:txBody>
      </p:sp>
      <p:sp>
        <p:nvSpPr>
          <p:cNvPr id="256" name="Google Shape;256;p29"/>
          <p:cNvSpPr txBox="1"/>
          <p:nvPr>
            <p:ph idx="1" type="body"/>
          </p:nvPr>
        </p:nvSpPr>
        <p:spPr>
          <a:xfrm>
            <a:off x="201637" y="820614"/>
            <a:ext cx="8811065" cy="4178105"/>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1" lang="en-US" sz="1400">
                <a:solidFill>
                  <a:srgbClr val="000000"/>
                </a:solidFill>
              </a:rPr>
              <a:t>Early AI Application</a:t>
            </a:r>
            <a:endParaRPr/>
          </a:p>
          <a:p>
            <a:pPr indent="-214308" lvl="1" marL="557199" rtl="0" algn="l">
              <a:spcBef>
                <a:spcPts val="0"/>
              </a:spcBef>
              <a:spcAft>
                <a:spcPts val="0"/>
              </a:spcAft>
              <a:buSzPts val="1200"/>
              <a:buChar char="–"/>
            </a:pPr>
            <a:r>
              <a:rPr lang="en-US" sz="1200">
                <a:solidFill>
                  <a:srgbClr val="000000"/>
                </a:solidFill>
              </a:rPr>
              <a:t>First successful application of AI. </a:t>
            </a:r>
            <a:r>
              <a:rPr b="0" i="0" lang="en-US" sz="1200" u="none" strike="noStrike">
                <a:solidFill>
                  <a:srgbClr val="000000"/>
                </a:solidFill>
              </a:rPr>
              <a:t>Introduced in the 1970s and gained widespread popularity in the 1980s and 1990s.</a:t>
            </a:r>
            <a:endParaRPr/>
          </a:p>
          <a:p>
            <a:pPr indent="-138108" lvl="1" marL="557199" rtl="0" algn="l">
              <a:spcBef>
                <a:spcPts val="0"/>
              </a:spcBef>
              <a:spcAft>
                <a:spcPts val="0"/>
              </a:spcAft>
              <a:buSzPts val="1200"/>
              <a:buNone/>
            </a:pPr>
            <a:r>
              <a:t/>
            </a:r>
            <a:endParaRPr sz="1200">
              <a:solidFill>
                <a:srgbClr val="0000FF"/>
              </a:solidFill>
            </a:endParaRPr>
          </a:p>
          <a:p>
            <a:pPr indent="-257168" lvl="0" marL="257168" rtl="0" algn="l">
              <a:spcBef>
                <a:spcPts val="0"/>
              </a:spcBef>
              <a:spcAft>
                <a:spcPts val="0"/>
              </a:spcAft>
              <a:buSzPts val="1400"/>
              <a:buChar char="▪"/>
            </a:pPr>
            <a:r>
              <a:rPr b="1" i="0" lang="en-US" sz="1400" u="none" strike="noStrike">
                <a:solidFill>
                  <a:srgbClr val="000000"/>
                </a:solidFill>
              </a:rPr>
              <a:t>Input/Output</a:t>
            </a:r>
            <a:endParaRPr/>
          </a:p>
          <a:p>
            <a:pPr indent="-214308" lvl="1" marL="557199" rtl="0" algn="l">
              <a:spcBef>
                <a:spcPts val="0"/>
              </a:spcBef>
              <a:spcAft>
                <a:spcPts val="0"/>
              </a:spcAft>
              <a:buSzPts val="1200"/>
              <a:buChar char="–"/>
            </a:pPr>
            <a:r>
              <a:rPr lang="en-US" sz="1200">
                <a:solidFill>
                  <a:srgbClr val="000000"/>
                </a:solidFill>
              </a:rPr>
              <a:t>Prior human knowledge/Decisions</a:t>
            </a:r>
            <a:endParaRPr/>
          </a:p>
          <a:p>
            <a:pPr indent="-138108" lvl="1" marL="557199" rtl="0" algn="l">
              <a:spcBef>
                <a:spcPts val="0"/>
              </a:spcBef>
              <a:spcAft>
                <a:spcPts val="0"/>
              </a:spcAft>
              <a:buSzPts val="1200"/>
              <a:buNone/>
            </a:pPr>
            <a:r>
              <a:t/>
            </a:r>
            <a:endParaRPr i="0" sz="1200" u="none" strike="noStrike">
              <a:solidFill>
                <a:srgbClr val="000000"/>
              </a:solidFill>
            </a:endParaRPr>
          </a:p>
          <a:p>
            <a:pPr indent="-257168" lvl="0" marL="257168" rtl="0" algn="l">
              <a:spcBef>
                <a:spcPts val="0"/>
              </a:spcBef>
              <a:spcAft>
                <a:spcPts val="0"/>
              </a:spcAft>
              <a:buSzPts val="1400"/>
              <a:buChar char="▪"/>
            </a:pPr>
            <a:r>
              <a:rPr b="1" i="0" lang="en-US" sz="1400" u="none" strike="noStrike">
                <a:solidFill>
                  <a:srgbClr val="000000"/>
                </a:solidFill>
              </a:rPr>
              <a:t>Method</a:t>
            </a:r>
            <a:endParaRPr/>
          </a:p>
          <a:p>
            <a:pPr indent="-214308" lvl="1" marL="557199" rtl="0" algn="l">
              <a:spcBef>
                <a:spcPts val="0"/>
              </a:spcBef>
              <a:spcAft>
                <a:spcPts val="0"/>
              </a:spcAft>
              <a:buSzPts val="1200"/>
              <a:buChar char="–"/>
            </a:pPr>
            <a:r>
              <a:rPr lang="en-US" sz="1200">
                <a:solidFill>
                  <a:srgbClr val="000000"/>
                </a:solidFill>
              </a:rPr>
              <a:t>Use h</a:t>
            </a:r>
            <a:r>
              <a:rPr b="0" i="0" lang="en-US" sz="1200" u="none" strike="noStrike">
                <a:solidFill>
                  <a:srgbClr val="000000"/>
                </a:solidFill>
              </a:rPr>
              <a:t>ard‐coded, rules‐based algorithms in a system that mimics the decision‐making ability of a human expert in a particular area of knowledge.</a:t>
            </a:r>
            <a:r>
              <a:rPr b="0" i="0" lang="en-US" sz="1200" u="none" strike="noStrike">
                <a:solidFill>
                  <a:srgbClr val="0000FF"/>
                </a:solidFill>
              </a:rPr>
              <a:t> </a:t>
            </a:r>
            <a:endParaRPr/>
          </a:p>
          <a:p>
            <a:pPr indent="-214308" lvl="1" marL="557199" rtl="0" algn="l">
              <a:spcBef>
                <a:spcPts val="0"/>
              </a:spcBef>
              <a:spcAft>
                <a:spcPts val="0"/>
              </a:spcAft>
              <a:buSzPts val="1200"/>
              <a:buChar char="–"/>
            </a:pPr>
            <a:r>
              <a:rPr lang="en-US" sz="1200">
                <a:solidFill>
                  <a:srgbClr val="000000"/>
                </a:solidFill>
              </a:rPr>
              <a:t>D</a:t>
            </a:r>
            <a:r>
              <a:rPr b="0" i="0" lang="en-US" sz="1200" u="none" strike="noStrike">
                <a:solidFill>
                  <a:srgbClr val="000000"/>
                </a:solidFill>
              </a:rPr>
              <a:t>omain experts develop a knowledge base and inference rules that can be used by an inference engine to deduce new information using condition (“IF”) and consequence (“THEN”) rules.</a:t>
            </a:r>
            <a:r>
              <a:rPr b="0" i="0" lang="en-US" sz="1200" u="none" strike="noStrike">
                <a:solidFill>
                  <a:srgbClr val="0000FF"/>
                </a:solidFill>
              </a:rPr>
              <a:t> </a:t>
            </a:r>
            <a:endParaRPr/>
          </a:p>
          <a:p>
            <a:pPr indent="-214308" lvl="1" marL="557199" rtl="0" algn="l">
              <a:spcBef>
                <a:spcPts val="0"/>
              </a:spcBef>
              <a:spcAft>
                <a:spcPts val="0"/>
              </a:spcAft>
              <a:buSzPts val="1200"/>
              <a:buChar char="–"/>
            </a:pPr>
            <a:r>
              <a:rPr b="0" i="0" lang="en-US" sz="1200" u="none" strike="noStrike">
                <a:solidFill>
                  <a:srgbClr val="000000"/>
                </a:solidFill>
              </a:rPr>
              <a:t>Known as good old‐fashioned AI (GOFAI),</a:t>
            </a:r>
            <a:r>
              <a:rPr b="0" i="0" lang="en-US" sz="1200" u="none" strike="noStrike">
                <a:solidFill>
                  <a:srgbClr val="0000FF"/>
                </a:solidFill>
              </a:rPr>
              <a:t> </a:t>
            </a:r>
            <a:r>
              <a:rPr b="0" i="0" lang="en-US" sz="1200" u="none" strike="noStrike">
                <a:solidFill>
                  <a:srgbClr val="000000"/>
                </a:solidFill>
              </a:rPr>
              <a:t>expert systems had early success, but eventual limitations caught up with expert systems. </a:t>
            </a:r>
            <a:endParaRPr/>
          </a:p>
          <a:p>
            <a:pPr indent="-138108" lvl="1" marL="557199" rtl="0" algn="l">
              <a:spcBef>
                <a:spcPts val="0"/>
              </a:spcBef>
              <a:spcAft>
                <a:spcPts val="0"/>
              </a:spcAft>
              <a:buSzPts val="1200"/>
              <a:buNone/>
            </a:pPr>
            <a:r>
              <a:t/>
            </a:r>
            <a:endParaRPr b="0" i="0" sz="1200" u="none" strike="noStrike">
              <a:solidFill>
                <a:srgbClr val="000000"/>
              </a:solidFill>
            </a:endParaRPr>
          </a:p>
          <a:p>
            <a:pPr indent="-257168" lvl="0" marL="257168" rtl="0" algn="l">
              <a:spcBef>
                <a:spcPts val="0"/>
              </a:spcBef>
              <a:spcAft>
                <a:spcPts val="0"/>
              </a:spcAft>
              <a:buSzPts val="1400"/>
              <a:buChar char="▪"/>
            </a:pPr>
            <a:r>
              <a:rPr b="1" lang="en-US" sz="1400">
                <a:solidFill>
                  <a:srgbClr val="000000"/>
                </a:solidFill>
              </a:rPr>
              <a:t>Limitations</a:t>
            </a:r>
            <a:endParaRPr/>
          </a:p>
          <a:p>
            <a:pPr indent="-214308" lvl="1" marL="557199" rtl="0" algn="l">
              <a:spcBef>
                <a:spcPts val="0"/>
              </a:spcBef>
              <a:spcAft>
                <a:spcPts val="0"/>
              </a:spcAft>
              <a:buSzPts val="1200"/>
              <a:buChar char="–"/>
            </a:pPr>
            <a:r>
              <a:rPr b="0" i="0" lang="en-US" sz="1200" u="none" strike="noStrike">
                <a:solidFill>
                  <a:srgbClr val="000000"/>
                </a:solidFill>
              </a:rPr>
              <a:t>Representing an entire field of human knowledge with a finite set of rules requires a lot of effort on the part of domain experts.</a:t>
            </a:r>
            <a:endParaRPr sz="1200">
              <a:solidFill>
                <a:srgbClr val="0000FF"/>
              </a:solidFill>
            </a:endParaRPr>
          </a:p>
          <a:p>
            <a:pPr indent="-214308" lvl="1" marL="557199" rtl="0" algn="l">
              <a:spcBef>
                <a:spcPts val="0"/>
              </a:spcBef>
              <a:spcAft>
                <a:spcPts val="0"/>
              </a:spcAft>
              <a:buSzPts val="1200"/>
              <a:buChar char="–"/>
            </a:pPr>
            <a:r>
              <a:rPr b="0" i="0" lang="en-US" sz="1200" u="none" strike="noStrike">
                <a:solidFill>
                  <a:srgbClr val="000000"/>
                </a:solidFill>
              </a:rPr>
              <a:t>Often, domain experts cannot always fully explain their reasoning, which makes engineering a knowledge base and inference rules challenging.</a:t>
            </a:r>
            <a:r>
              <a:rPr b="0" i="0" lang="en-US" sz="1200" u="none" strike="noStrike">
                <a:solidFill>
                  <a:srgbClr val="0000FF"/>
                </a:solidFill>
              </a:rPr>
              <a:t> </a:t>
            </a:r>
            <a:endParaRPr/>
          </a:p>
          <a:p>
            <a:pPr indent="-214308" lvl="1" marL="557199" rtl="0" algn="l">
              <a:spcBef>
                <a:spcPts val="0"/>
              </a:spcBef>
              <a:spcAft>
                <a:spcPts val="0"/>
              </a:spcAft>
              <a:buSzPts val="1200"/>
              <a:buChar char="–"/>
            </a:pPr>
            <a:r>
              <a:rPr b="0" i="0" lang="en-US" sz="1200" u="none" strike="noStrike">
                <a:solidFill>
                  <a:srgbClr val="000000"/>
                </a:solidFill>
              </a:rPr>
              <a:t>As any knowledge base grows, more rules must be added. Expert systems have no procedures to generate rules automatically; they must be updated manually, which takes time and resources.</a:t>
            </a:r>
            <a:r>
              <a:rPr b="0" i="0" lang="en-US" sz="1200" u="none" strike="noStrike">
                <a:solidFill>
                  <a:srgbClr val="0000FF"/>
                </a:solidFill>
              </a:rPr>
              <a:t> </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0"/>
          <p:cNvSpPr txBox="1"/>
          <p:nvPr>
            <p:ph type="title"/>
          </p:nvPr>
        </p:nvSpPr>
        <p:spPr>
          <a:xfrm>
            <a:off x="457200" y="205979"/>
            <a:ext cx="8229600" cy="628704"/>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AI Model: Machine Learning</a:t>
            </a:r>
            <a:endParaRPr/>
          </a:p>
        </p:txBody>
      </p:sp>
      <p:sp>
        <p:nvSpPr>
          <p:cNvPr id="262" name="Google Shape;262;p30"/>
          <p:cNvSpPr txBox="1"/>
          <p:nvPr>
            <p:ph idx="1" type="body"/>
          </p:nvPr>
        </p:nvSpPr>
        <p:spPr>
          <a:xfrm>
            <a:off x="135988" y="759656"/>
            <a:ext cx="8740726" cy="4215618"/>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500"/>
              <a:buChar char="▪"/>
            </a:pPr>
            <a:r>
              <a:rPr b="1" lang="en-US">
                <a:solidFill>
                  <a:srgbClr val="000000"/>
                </a:solidFill>
              </a:rPr>
              <a:t>Machine Learning is the Major Form of AI in Use</a:t>
            </a:r>
            <a:endParaRPr/>
          </a:p>
          <a:p>
            <a:pPr indent="-214308" lvl="1" marL="557199" rtl="0" algn="l">
              <a:spcBef>
                <a:spcPts val="0"/>
              </a:spcBef>
              <a:spcAft>
                <a:spcPts val="0"/>
              </a:spcAft>
              <a:buSzPts val="1400"/>
              <a:buChar char="–"/>
            </a:pPr>
            <a:r>
              <a:rPr b="0" i="0" lang="en-US" sz="1400" u="none" strike="noStrike">
                <a:solidFill>
                  <a:srgbClr val="000000"/>
                </a:solidFill>
              </a:rPr>
              <a:t>Ability of computer systems to improve their performance by exposure to data – without the need to follow </a:t>
            </a:r>
            <a:r>
              <a:rPr b="0" i="1" lang="en-US" sz="1400" u="none" strike="noStrike">
                <a:solidFill>
                  <a:srgbClr val="000000"/>
                </a:solidFill>
              </a:rPr>
              <a:t>explicitly programmed </a:t>
            </a:r>
            <a:r>
              <a:rPr b="0" i="0" lang="en-US" sz="1400" u="none" strike="noStrike">
                <a:solidFill>
                  <a:srgbClr val="000000"/>
                </a:solidFill>
              </a:rPr>
              <a:t>instructions as in an expert system. Machine learning is the process of automatically spotting patterns in large amounts of data that can then be used to produce an outcome.</a:t>
            </a:r>
            <a:endParaRPr/>
          </a:p>
          <a:p>
            <a:pPr indent="-138108" lvl="1" marL="557199" rtl="0" algn="l">
              <a:spcBef>
                <a:spcPts val="0"/>
              </a:spcBef>
              <a:spcAft>
                <a:spcPts val="0"/>
              </a:spcAft>
              <a:buSzPts val="1200"/>
              <a:buNone/>
            </a:pPr>
            <a:r>
              <a:t/>
            </a:r>
            <a:endParaRPr b="0" i="0" sz="1200" u="none" strike="noStrike">
              <a:solidFill>
                <a:srgbClr val="000000"/>
              </a:solidFill>
            </a:endParaRPr>
          </a:p>
          <a:p>
            <a:pPr indent="-257168" lvl="0" marL="257168" rtl="0" algn="l">
              <a:spcBef>
                <a:spcPts val="0"/>
              </a:spcBef>
              <a:spcAft>
                <a:spcPts val="0"/>
              </a:spcAft>
              <a:buSzPts val="1500"/>
              <a:buChar char="▪"/>
            </a:pPr>
            <a:r>
              <a:rPr b="1" lang="en-US">
                <a:solidFill>
                  <a:srgbClr val="000000"/>
                </a:solidFill>
              </a:rPr>
              <a:t>AI</a:t>
            </a:r>
            <a:r>
              <a:rPr lang="en-US">
                <a:solidFill>
                  <a:srgbClr val="000000"/>
                </a:solidFill>
              </a:rPr>
              <a:t> </a:t>
            </a:r>
            <a:r>
              <a:rPr b="1" lang="en-US">
                <a:solidFill>
                  <a:srgbClr val="000000"/>
                </a:solidFill>
              </a:rPr>
              <a:t>has grown exponentially due to 3 factors:</a:t>
            </a:r>
            <a:endParaRPr/>
          </a:p>
          <a:p>
            <a:pPr indent="-214308" lvl="1" marL="557199" rtl="0" algn="l">
              <a:spcBef>
                <a:spcPts val="0"/>
              </a:spcBef>
              <a:spcAft>
                <a:spcPts val="0"/>
              </a:spcAft>
              <a:buSzPts val="1400"/>
              <a:buChar char="–"/>
            </a:pPr>
            <a:r>
              <a:rPr lang="en-US" sz="1400">
                <a:solidFill>
                  <a:srgbClr val="000000"/>
                </a:solidFill>
              </a:rPr>
              <a:t>Explosion in computing power</a:t>
            </a:r>
            <a:endParaRPr/>
          </a:p>
          <a:p>
            <a:pPr indent="-171446" lvl="2" marL="857228" rtl="0" algn="l">
              <a:spcBef>
                <a:spcPts val="0"/>
              </a:spcBef>
              <a:spcAft>
                <a:spcPts val="0"/>
              </a:spcAft>
              <a:buSzPts val="1200"/>
              <a:buChar char="•"/>
            </a:pPr>
            <a:r>
              <a:rPr lang="en-US" sz="1200">
                <a:solidFill>
                  <a:srgbClr val="000000"/>
                </a:solidFill>
              </a:rPr>
              <a:t>Graphical processing units operating in parallel</a:t>
            </a:r>
            <a:endParaRPr/>
          </a:p>
          <a:p>
            <a:pPr indent="-214308" lvl="1" marL="557199" rtl="0" algn="l">
              <a:spcBef>
                <a:spcPts val="0"/>
              </a:spcBef>
              <a:spcAft>
                <a:spcPts val="0"/>
              </a:spcAft>
              <a:buSzPts val="1400"/>
              <a:buChar char="–"/>
            </a:pPr>
            <a:r>
              <a:rPr lang="en-US" sz="1400">
                <a:solidFill>
                  <a:srgbClr val="000000"/>
                </a:solidFill>
              </a:rPr>
              <a:t>Increase in storage capacity capabilities</a:t>
            </a:r>
            <a:endParaRPr/>
          </a:p>
          <a:p>
            <a:pPr indent="-171446" lvl="2" marL="857228" rtl="0" algn="l">
              <a:spcBef>
                <a:spcPts val="0"/>
              </a:spcBef>
              <a:spcAft>
                <a:spcPts val="0"/>
              </a:spcAft>
              <a:buSzPts val="1200"/>
              <a:buChar char="•"/>
            </a:pPr>
            <a:r>
              <a:rPr lang="en-US" sz="1200">
                <a:solidFill>
                  <a:srgbClr val="000000"/>
                </a:solidFill>
              </a:rPr>
              <a:t>Cloud computing </a:t>
            </a:r>
            <a:endParaRPr/>
          </a:p>
          <a:p>
            <a:pPr indent="-214308" lvl="1" marL="557199" rtl="0" algn="l">
              <a:spcBef>
                <a:spcPts val="0"/>
              </a:spcBef>
              <a:spcAft>
                <a:spcPts val="0"/>
              </a:spcAft>
              <a:buSzPts val="1400"/>
              <a:buChar char="–"/>
            </a:pPr>
            <a:r>
              <a:rPr lang="en-US" sz="1400">
                <a:solidFill>
                  <a:srgbClr val="000000"/>
                </a:solidFill>
              </a:rPr>
              <a:t>Accumulation of ‘Big Data’</a:t>
            </a:r>
            <a:endParaRPr/>
          </a:p>
          <a:p>
            <a:pPr indent="-171446" lvl="2" marL="857228" rtl="0" algn="l">
              <a:spcBef>
                <a:spcPts val="0"/>
              </a:spcBef>
              <a:spcAft>
                <a:spcPts val="0"/>
              </a:spcAft>
              <a:buSzPts val="1200"/>
              <a:buChar char="•"/>
            </a:pPr>
            <a:r>
              <a:rPr lang="en-US" sz="1200">
                <a:solidFill>
                  <a:srgbClr val="000000"/>
                </a:solidFill>
              </a:rPr>
              <a:t>Made possible by the Internet and collection of private digital data</a:t>
            </a:r>
            <a:endParaRPr/>
          </a:p>
          <a:p>
            <a:pPr indent="-95246" lvl="2" marL="857228" rtl="0" algn="l">
              <a:spcBef>
                <a:spcPts val="0"/>
              </a:spcBef>
              <a:spcAft>
                <a:spcPts val="0"/>
              </a:spcAft>
              <a:buSzPts val="1200"/>
              <a:buNone/>
            </a:pPr>
            <a:r>
              <a:t/>
            </a:r>
            <a:endParaRPr sz="1200">
              <a:solidFill>
                <a:srgbClr val="000000"/>
              </a:solidFill>
            </a:endParaRPr>
          </a:p>
          <a:p>
            <a:pPr indent="-257168" lvl="0" marL="257168" rtl="0" algn="l">
              <a:spcBef>
                <a:spcPts val="0"/>
              </a:spcBef>
              <a:spcAft>
                <a:spcPts val="0"/>
              </a:spcAft>
              <a:buSzPts val="1500"/>
              <a:buChar char="▪"/>
            </a:pPr>
            <a:r>
              <a:rPr b="1" lang="en-US">
                <a:solidFill>
                  <a:srgbClr val="000000"/>
                </a:solidFill>
              </a:rPr>
              <a:t>Machine-learning Technology</a:t>
            </a:r>
            <a:endParaRPr b="1" sz="1400">
              <a:solidFill>
                <a:srgbClr val="000000"/>
              </a:solidFill>
            </a:endParaRPr>
          </a:p>
          <a:p>
            <a:pPr indent="-214308" lvl="1" marL="557199" rtl="0" algn="l">
              <a:spcBef>
                <a:spcPts val="0"/>
              </a:spcBef>
              <a:spcAft>
                <a:spcPts val="0"/>
              </a:spcAft>
              <a:buSzPts val="1400"/>
              <a:buChar char="–"/>
            </a:pPr>
            <a:r>
              <a:rPr lang="en-US" sz="1400">
                <a:solidFill>
                  <a:srgbClr val="000000"/>
                </a:solidFill>
              </a:rPr>
              <a:t>Web searches</a:t>
            </a:r>
            <a:endParaRPr/>
          </a:p>
          <a:p>
            <a:pPr indent="-214308" lvl="1" marL="557199" rtl="0" algn="l">
              <a:spcBef>
                <a:spcPts val="0"/>
              </a:spcBef>
              <a:spcAft>
                <a:spcPts val="0"/>
              </a:spcAft>
              <a:buSzPts val="1400"/>
              <a:buChar char="–"/>
            </a:pPr>
            <a:r>
              <a:rPr lang="en-US" sz="1400">
                <a:solidFill>
                  <a:srgbClr val="000000"/>
                </a:solidFill>
              </a:rPr>
              <a:t>Content filtering on social networks </a:t>
            </a:r>
            <a:endParaRPr/>
          </a:p>
          <a:p>
            <a:pPr indent="-214308" lvl="1" marL="557199" rtl="0" algn="l">
              <a:spcBef>
                <a:spcPts val="0"/>
              </a:spcBef>
              <a:spcAft>
                <a:spcPts val="0"/>
              </a:spcAft>
              <a:buSzPts val="1400"/>
              <a:buChar char="–"/>
            </a:pPr>
            <a:r>
              <a:rPr lang="en-US" sz="1400">
                <a:solidFill>
                  <a:srgbClr val="000000"/>
                </a:solidFill>
              </a:rPr>
              <a:t>Recommendations on e-commerce websites</a:t>
            </a:r>
            <a:endParaRPr/>
          </a:p>
          <a:p>
            <a:pPr indent="-214308" lvl="1" marL="557199" rtl="0" algn="l">
              <a:spcBef>
                <a:spcPts val="0"/>
              </a:spcBef>
              <a:spcAft>
                <a:spcPts val="0"/>
              </a:spcAft>
              <a:buSzPts val="1400"/>
              <a:buChar char="–"/>
            </a:pPr>
            <a:r>
              <a:rPr lang="en-US" sz="1400">
                <a:solidFill>
                  <a:srgbClr val="000000"/>
                </a:solidFill>
              </a:rPr>
              <a:t>Natural language processing</a:t>
            </a:r>
            <a:endParaRPr/>
          </a:p>
          <a:p>
            <a:pPr indent="-214308" lvl="1" marL="557199" rtl="0" algn="l">
              <a:spcBef>
                <a:spcPts val="0"/>
              </a:spcBef>
              <a:spcAft>
                <a:spcPts val="0"/>
              </a:spcAft>
              <a:buSzPts val="1400"/>
              <a:buChar char="–"/>
            </a:pPr>
            <a:r>
              <a:rPr lang="en-US" sz="1400">
                <a:solidFill>
                  <a:srgbClr val="000000"/>
                </a:solidFill>
              </a:rPr>
              <a:t>Computer vision</a:t>
            </a:r>
            <a:endParaRPr/>
          </a:p>
          <a:p>
            <a:pPr indent="-161918" lvl="0" marL="257168" rtl="0" algn="l">
              <a:spcBef>
                <a:spcPts val="300"/>
              </a:spcBef>
              <a:spcAft>
                <a:spcPts val="0"/>
              </a:spcAft>
              <a:buClr>
                <a:srgbClr val="695E4A"/>
              </a:buClr>
              <a:buSzPts val="1500"/>
              <a:buFont typeface="Noto Sans Symbols"/>
              <a:buNone/>
            </a:pPr>
            <a:r>
              <a:t/>
            </a:r>
            <a:endParaRPr/>
          </a:p>
        </p:txBody>
      </p:sp>
      <p:pic>
        <p:nvPicPr>
          <p:cNvPr id="263" name="Google Shape;263;p30"/>
          <p:cNvPicPr preferRelativeResize="0"/>
          <p:nvPr/>
        </p:nvPicPr>
        <p:blipFill rotWithShape="1">
          <a:blip r:embed="rId3">
            <a:alphaModFix/>
          </a:blip>
          <a:srcRect b="0" l="0" r="0" t="0"/>
          <a:stretch/>
        </p:blipFill>
        <p:spPr>
          <a:xfrm>
            <a:off x="5690209" y="1683434"/>
            <a:ext cx="3054696" cy="3291840"/>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1"/>
          <p:cNvSpPr txBox="1"/>
          <p:nvPr>
            <p:ph type="title"/>
          </p:nvPr>
        </p:nvSpPr>
        <p:spPr>
          <a:xfrm>
            <a:off x="75029" y="46893"/>
            <a:ext cx="8982746" cy="605496"/>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2800">
                <a:solidFill>
                  <a:srgbClr val="000000"/>
                </a:solidFill>
              </a:rPr>
              <a:t>Subcategory of Machine Learning: Deep Neural Networks</a:t>
            </a:r>
            <a:endParaRPr/>
          </a:p>
        </p:txBody>
      </p:sp>
      <p:sp>
        <p:nvSpPr>
          <p:cNvPr id="269" name="Google Shape;269;p31"/>
          <p:cNvSpPr txBox="1"/>
          <p:nvPr>
            <p:ph idx="1" type="body"/>
          </p:nvPr>
        </p:nvSpPr>
        <p:spPr>
          <a:xfrm>
            <a:off x="187569" y="652389"/>
            <a:ext cx="5424831" cy="4336953"/>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1" i="0" lang="en-US" sz="1400">
                <a:solidFill>
                  <a:srgbClr val="000000"/>
                </a:solidFill>
              </a:rPr>
              <a:t>Deep Learning: General Concept</a:t>
            </a:r>
            <a:endParaRPr/>
          </a:p>
          <a:p>
            <a:pPr indent="-214308" lvl="1" marL="557199" rtl="0" algn="l">
              <a:spcBef>
                <a:spcPts val="0"/>
              </a:spcBef>
              <a:spcAft>
                <a:spcPts val="0"/>
              </a:spcAft>
              <a:buSzPts val="1400"/>
              <a:buChar char="–"/>
            </a:pPr>
            <a:r>
              <a:rPr b="0" i="0" lang="en-US" sz="1400" u="none" strike="noStrike">
                <a:solidFill>
                  <a:srgbClr val="000000"/>
                </a:solidFill>
              </a:rPr>
              <a:t>Like neurons that are connected by synapses in the human brain, a network of </a:t>
            </a:r>
            <a:r>
              <a:rPr b="0" i="1" lang="en-US" sz="1400" u="none" strike="noStrike">
                <a:solidFill>
                  <a:srgbClr val="000000"/>
                </a:solidFill>
              </a:rPr>
              <a:t>engineered</a:t>
            </a:r>
            <a:r>
              <a:rPr b="0" i="0" lang="en-US" sz="1400" u="none" strike="noStrike">
                <a:solidFill>
                  <a:srgbClr val="000000"/>
                </a:solidFill>
              </a:rPr>
              <a:t> neurons can be trained to solve problems using a suite of algorithms.</a:t>
            </a:r>
            <a:endParaRPr sz="1400">
              <a:solidFill>
                <a:srgbClr val="000000"/>
              </a:solidFill>
            </a:endParaRPr>
          </a:p>
          <a:p>
            <a:pPr indent="-214308" lvl="1" marL="557199" rtl="0" algn="l">
              <a:spcBef>
                <a:spcPts val="0"/>
              </a:spcBef>
              <a:spcAft>
                <a:spcPts val="0"/>
              </a:spcAft>
              <a:buSzPts val="1400"/>
              <a:buChar char="–"/>
            </a:pPr>
            <a:r>
              <a:rPr b="0" i="0" lang="en-US" sz="1400">
                <a:solidFill>
                  <a:srgbClr val="000000"/>
                </a:solidFill>
              </a:rPr>
              <a:t>GPUs enabled the one-layer networks </a:t>
            </a:r>
            <a:r>
              <a:rPr lang="en-US" sz="1400">
                <a:solidFill>
                  <a:srgbClr val="000000"/>
                </a:solidFill>
              </a:rPr>
              <a:t>in </a:t>
            </a:r>
            <a:r>
              <a:rPr b="0" i="0" lang="en-US" sz="1400">
                <a:solidFill>
                  <a:srgbClr val="000000"/>
                </a:solidFill>
              </a:rPr>
              <a:t>1960s, and the two- to three-layer networks of the 1980s, to </a:t>
            </a:r>
            <a:r>
              <a:rPr lang="en-US" sz="1400">
                <a:solidFill>
                  <a:srgbClr val="000000"/>
                </a:solidFill>
              </a:rPr>
              <a:t>grow</a:t>
            </a:r>
            <a:r>
              <a:rPr b="0" i="0" lang="en-US" sz="1400">
                <a:solidFill>
                  <a:srgbClr val="000000"/>
                </a:solidFill>
              </a:rPr>
              <a:t> into the 10-, 15-, even 50-layer networks of today. </a:t>
            </a:r>
            <a:endParaRPr sz="1400">
              <a:solidFill>
                <a:srgbClr val="000000"/>
              </a:solidFill>
            </a:endParaRPr>
          </a:p>
          <a:p>
            <a:pPr indent="-214308" lvl="1" marL="557199" rtl="0" algn="l">
              <a:spcBef>
                <a:spcPts val="0"/>
              </a:spcBef>
              <a:spcAft>
                <a:spcPts val="0"/>
              </a:spcAft>
              <a:buSzPts val="1400"/>
              <a:buChar char="–"/>
            </a:pPr>
            <a:r>
              <a:rPr b="0" i="0" lang="en-US" sz="1400">
                <a:solidFill>
                  <a:srgbClr val="000000"/>
                </a:solidFill>
              </a:rPr>
              <a:t>The “deep” in deep learning is just referring to the depth of layers in a neural network.</a:t>
            </a:r>
            <a:endParaRPr b="0" i="0" sz="1400" u="none" strike="noStrike">
              <a:solidFill>
                <a:srgbClr val="000000"/>
              </a:solidFill>
            </a:endParaRPr>
          </a:p>
          <a:p>
            <a:pPr indent="-168268" lvl="0" marL="257168"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400"/>
              <a:buChar char="▪"/>
            </a:pPr>
            <a:r>
              <a:rPr b="1" lang="en-US" sz="1400">
                <a:solidFill>
                  <a:srgbClr val="000000"/>
                </a:solidFill>
              </a:rPr>
              <a:t>Neural Network Algorithms</a:t>
            </a:r>
            <a:endParaRPr/>
          </a:p>
          <a:p>
            <a:pPr indent="-214308" lvl="1" marL="557199" rtl="0" algn="l">
              <a:spcBef>
                <a:spcPts val="0"/>
              </a:spcBef>
              <a:spcAft>
                <a:spcPts val="0"/>
              </a:spcAft>
              <a:buSzPts val="1400"/>
              <a:buChar char="–"/>
            </a:pPr>
            <a:r>
              <a:rPr b="0" i="0" lang="en-US" sz="1400" u="none" strike="noStrike">
                <a:solidFill>
                  <a:srgbClr val="000000"/>
                </a:solidFill>
              </a:rPr>
              <a:t>Backpropagation algorithm emerged as a critical algorithm to improve the accuracy of a traditional feed‐forward neural network in achieving the desired outcome.</a:t>
            </a:r>
            <a:endParaRPr/>
          </a:p>
          <a:p>
            <a:pPr indent="-214308" lvl="1" marL="557199" rtl="0" algn="l">
              <a:spcBef>
                <a:spcPts val="0"/>
              </a:spcBef>
              <a:spcAft>
                <a:spcPts val="0"/>
              </a:spcAft>
              <a:buSzPts val="1400"/>
              <a:buChar char="–"/>
            </a:pPr>
            <a:r>
              <a:rPr lang="en-US" sz="1400">
                <a:solidFill>
                  <a:srgbClr val="000000"/>
                </a:solidFill>
              </a:rPr>
              <a:t>Major Advantages:</a:t>
            </a:r>
            <a:endParaRPr/>
          </a:p>
          <a:p>
            <a:pPr indent="-171446" lvl="2" marL="857228" rtl="0" algn="l">
              <a:spcBef>
                <a:spcPts val="0"/>
              </a:spcBef>
              <a:spcAft>
                <a:spcPts val="0"/>
              </a:spcAft>
              <a:buSzPts val="1400"/>
              <a:buChar char="•"/>
            </a:pPr>
            <a:r>
              <a:rPr b="0" i="0" lang="en-US" sz="1400">
                <a:solidFill>
                  <a:srgbClr val="000000"/>
                </a:solidFill>
              </a:rPr>
              <a:t>Less memory, compared to other optimization algorithms</a:t>
            </a:r>
            <a:endParaRPr/>
          </a:p>
          <a:p>
            <a:pPr indent="-171446" lvl="2" marL="857228" rtl="0" algn="l">
              <a:spcBef>
                <a:spcPts val="0"/>
              </a:spcBef>
              <a:spcAft>
                <a:spcPts val="0"/>
              </a:spcAft>
              <a:buSzPts val="1400"/>
              <a:buChar char="•"/>
            </a:pPr>
            <a:r>
              <a:rPr lang="en-US" sz="1400">
                <a:solidFill>
                  <a:srgbClr val="000000"/>
                </a:solidFill>
              </a:rPr>
              <a:t>F</a:t>
            </a:r>
            <a:r>
              <a:rPr b="0" i="0" lang="en-US" sz="1400">
                <a:solidFill>
                  <a:srgbClr val="000000"/>
                </a:solidFill>
              </a:rPr>
              <a:t>ast, especially for small and medium-sized networks</a:t>
            </a:r>
            <a:endParaRPr/>
          </a:p>
          <a:p>
            <a:pPr indent="-171446" lvl="2" marL="857228" rtl="0" algn="l">
              <a:spcBef>
                <a:spcPts val="0"/>
              </a:spcBef>
              <a:spcAft>
                <a:spcPts val="0"/>
              </a:spcAft>
              <a:buSzPts val="1400"/>
              <a:buChar char="•"/>
            </a:pPr>
            <a:r>
              <a:rPr lang="en-US" sz="1400">
                <a:solidFill>
                  <a:srgbClr val="000000"/>
                </a:solidFill>
              </a:rPr>
              <a:t>Generic, can </a:t>
            </a:r>
            <a:r>
              <a:rPr b="0" i="0" lang="en-US" sz="1400">
                <a:solidFill>
                  <a:srgbClr val="000000"/>
                </a:solidFill>
              </a:rPr>
              <a:t>work with different network architectures</a:t>
            </a:r>
            <a:endParaRPr/>
          </a:p>
          <a:p>
            <a:pPr indent="-125407" lvl="1" marL="557199" rtl="0" algn="l">
              <a:spcBef>
                <a:spcPts val="0"/>
              </a:spcBef>
              <a:spcAft>
                <a:spcPts val="0"/>
              </a:spcAft>
              <a:buSzPts val="1400"/>
              <a:buNone/>
            </a:pPr>
            <a:r>
              <a:t/>
            </a:r>
            <a:endParaRPr b="0" i="0" sz="1400">
              <a:solidFill>
                <a:schemeClr val="accent6"/>
              </a:solidFill>
            </a:endParaRPr>
          </a:p>
        </p:txBody>
      </p:sp>
      <p:pic>
        <p:nvPicPr>
          <p:cNvPr id="270" name="Google Shape;270;p31"/>
          <p:cNvPicPr preferRelativeResize="0"/>
          <p:nvPr/>
        </p:nvPicPr>
        <p:blipFill rotWithShape="1">
          <a:blip r:embed="rId3">
            <a:alphaModFix/>
          </a:blip>
          <a:srcRect b="0" l="0" r="0" t="0"/>
          <a:stretch/>
        </p:blipFill>
        <p:spPr>
          <a:xfrm>
            <a:off x="5667167" y="652389"/>
            <a:ext cx="3096166" cy="2103120"/>
          </a:xfrm>
          <a:prstGeom prst="rect">
            <a:avLst/>
          </a:prstGeom>
          <a:noFill/>
          <a:ln>
            <a:noFill/>
          </a:ln>
        </p:spPr>
      </p:pic>
      <p:pic>
        <p:nvPicPr>
          <p:cNvPr id="271" name="Google Shape;271;p31"/>
          <p:cNvPicPr preferRelativeResize="0"/>
          <p:nvPr/>
        </p:nvPicPr>
        <p:blipFill rotWithShape="1">
          <a:blip r:embed="rId4">
            <a:alphaModFix/>
          </a:blip>
          <a:srcRect b="0" l="0" r="0" t="0"/>
          <a:stretch/>
        </p:blipFill>
        <p:spPr>
          <a:xfrm>
            <a:off x="6193617" y="2755509"/>
            <a:ext cx="2354476" cy="2194560"/>
          </a:xfrm>
          <a:prstGeom prst="rect">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2"/>
          <p:cNvSpPr txBox="1"/>
          <p:nvPr>
            <p:ph type="title"/>
          </p:nvPr>
        </p:nvSpPr>
        <p:spPr>
          <a:xfrm>
            <a:off x="112541" y="84059"/>
            <a:ext cx="8918917" cy="699042"/>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Algorithm—Engine of AI</a:t>
            </a:r>
            <a:endParaRPr/>
          </a:p>
        </p:txBody>
      </p:sp>
      <p:sp>
        <p:nvSpPr>
          <p:cNvPr id="277" name="Google Shape;277;p32"/>
          <p:cNvSpPr txBox="1"/>
          <p:nvPr>
            <p:ph idx="1" type="body"/>
          </p:nvPr>
        </p:nvSpPr>
        <p:spPr>
          <a:xfrm>
            <a:off x="253219" y="822721"/>
            <a:ext cx="5519224" cy="4114800"/>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0" i="0" lang="en-US" sz="1600" u="none" strike="noStrike">
                <a:solidFill>
                  <a:srgbClr val="000000"/>
                </a:solidFill>
              </a:rPr>
              <a:t>The term “algorithm” originated with the Persian astronomer and mathematician, Muhammad ibn Musa al‐Khwarizmi (c.780–c.850), known as the father of algebra. </a:t>
            </a:r>
            <a:endParaRPr/>
          </a:p>
          <a:p>
            <a:pPr indent="-155568" lvl="0" marL="257168" rtl="0" algn="l">
              <a:spcBef>
                <a:spcPts val="0"/>
              </a:spcBef>
              <a:spcAft>
                <a:spcPts val="0"/>
              </a:spcAft>
              <a:buSzPts val="1600"/>
              <a:buNone/>
            </a:pPr>
            <a:r>
              <a:t/>
            </a:r>
            <a:endParaRPr sz="1600">
              <a:solidFill>
                <a:srgbClr val="000000"/>
              </a:solidFill>
            </a:endParaRPr>
          </a:p>
          <a:p>
            <a:pPr indent="-257168" lvl="0" marL="257168" rtl="0" algn="l">
              <a:spcBef>
                <a:spcPts val="0"/>
              </a:spcBef>
              <a:spcAft>
                <a:spcPts val="0"/>
              </a:spcAft>
              <a:buSzPts val="1600"/>
              <a:buChar char="▪"/>
            </a:pPr>
            <a:r>
              <a:rPr b="0" i="0" lang="en-US" sz="1600" u="none" strike="noStrike">
                <a:solidFill>
                  <a:srgbClr val="000000"/>
                </a:solidFill>
              </a:rPr>
              <a:t>His book on Arabic‐Hindu numerals and arithmetic, </a:t>
            </a:r>
            <a:r>
              <a:rPr b="0" i="1" lang="en-US" sz="1600" u="none" strike="noStrike">
                <a:solidFill>
                  <a:srgbClr val="000000"/>
                </a:solidFill>
              </a:rPr>
              <a:t>Al‐Khwārizmī On the Hindu Art of Reckoning</a:t>
            </a:r>
            <a:r>
              <a:rPr b="0" i="0" lang="en-US" sz="1600" u="none" strike="noStrike">
                <a:solidFill>
                  <a:srgbClr val="000000"/>
                </a:solidFill>
              </a:rPr>
              <a:t>, describes step‐by‐step methods for arithmetical calculation.</a:t>
            </a:r>
            <a:endParaRPr/>
          </a:p>
          <a:p>
            <a:pPr indent="-155568" lvl="0" marL="257168" rtl="0" algn="l">
              <a:spcBef>
                <a:spcPts val="0"/>
              </a:spcBef>
              <a:spcAft>
                <a:spcPts val="0"/>
              </a:spcAft>
              <a:buSzPts val="1600"/>
              <a:buNone/>
            </a:pPr>
            <a:r>
              <a:t/>
            </a:r>
            <a:endParaRPr b="0" i="0" sz="1600" u="none" strike="noStrike">
              <a:solidFill>
                <a:srgbClr val="000000"/>
              </a:solidFill>
            </a:endParaRPr>
          </a:p>
          <a:p>
            <a:pPr indent="-257168" lvl="0" marL="257168" rtl="0" algn="l">
              <a:spcBef>
                <a:spcPts val="0"/>
              </a:spcBef>
              <a:spcAft>
                <a:spcPts val="0"/>
              </a:spcAft>
              <a:buSzPts val="1600"/>
              <a:buChar char="▪"/>
            </a:pPr>
            <a:r>
              <a:rPr b="0" i="0" lang="en-US" sz="1600" u="none" strike="noStrike">
                <a:solidFill>
                  <a:srgbClr val="000000"/>
                </a:solidFill>
              </a:rPr>
              <a:t>In the 12th century, a Latin translation of his book from the Arabic—</a:t>
            </a:r>
            <a:r>
              <a:rPr b="0" i="1" lang="en-US" sz="1600" u="none" strike="noStrike">
                <a:solidFill>
                  <a:srgbClr val="000000"/>
                </a:solidFill>
              </a:rPr>
              <a:t>Algoritmi de numero Indorum</a:t>
            </a:r>
            <a:r>
              <a:rPr b="0" i="0" lang="en-US" sz="1600" u="none" strike="noStrike">
                <a:solidFill>
                  <a:srgbClr val="000000"/>
                </a:solidFill>
              </a:rPr>
              <a:t>—began with the phrase </a:t>
            </a:r>
            <a:r>
              <a:rPr b="1" i="1" lang="en-US" sz="1600" u="none" strike="noStrike">
                <a:solidFill>
                  <a:srgbClr val="000000"/>
                </a:solidFill>
              </a:rPr>
              <a:t>Dixit Algorizmi </a:t>
            </a:r>
            <a:r>
              <a:rPr lang="en-US" sz="1600">
                <a:solidFill>
                  <a:srgbClr val="000000"/>
                </a:solidFill>
              </a:rPr>
              <a:t>– </a:t>
            </a:r>
            <a:r>
              <a:rPr b="0" i="0" lang="en-US" sz="1600" u="none" strike="noStrike">
                <a:solidFill>
                  <a:srgbClr val="000000"/>
                </a:solidFill>
              </a:rPr>
              <a:t>“Thus spake Al‐Khwarizmi” </a:t>
            </a:r>
            <a:endParaRPr/>
          </a:p>
          <a:p>
            <a:pPr indent="-155568" lvl="0" marL="257168" rtl="0" algn="l">
              <a:spcBef>
                <a:spcPts val="0"/>
              </a:spcBef>
              <a:spcAft>
                <a:spcPts val="0"/>
              </a:spcAft>
              <a:buSzPts val="1600"/>
              <a:buNone/>
            </a:pPr>
            <a:r>
              <a:t/>
            </a:r>
            <a:endParaRPr b="0" i="0" sz="1600" u="none" strike="noStrike">
              <a:solidFill>
                <a:srgbClr val="000000"/>
              </a:solidFill>
            </a:endParaRPr>
          </a:p>
          <a:p>
            <a:pPr indent="-214308" lvl="1" marL="557199" rtl="0" algn="l">
              <a:spcBef>
                <a:spcPts val="0"/>
              </a:spcBef>
              <a:spcAft>
                <a:spcPts val="0"/>
              </a:spcAft>
              <a:buSzPts val="1600"/>
              <a:buChar char="–"/>
            </a:pPr>
            <a:r>
              <a:rPr b="0" i="0" lang="en-US" sz="1600" u="none" strike="noStrike">
                <a:solidFill>
                  <a:srgbClr val="000000"/>
                </a:solidFill>
              </a:rPr>
              <a:t>“Algorithm” was derived from the Latinization of Al‐Khwarizmi's last name.</a:t>
            </a:r>
            <a:endParaRPr/>
          </a:p>
          <a:p>
            <a:pPr indent="-142868" lvl="0" marL="257168" rtl="0" algn="l">
              <a:spcBef>
                <a:spcPts val="0"/>
              </a:spcBef>
              <a:spcAft>
                <a:spcPts val="0"/>
              </a:spcAft>
              <a:buSzPts val="1800"/>
              <a:buNone/>
            </a:pPr>
            <a:r>
              <a:t/>
            </a:r>
            <a:endParaRPr b="0" i="0" sz="1800" u="none" strike="noStrike">
              <a:solidFill>
                <a:schemeClr val="accent6"/>
              </a:solidFill>
            </a:endParaRPr>
          </a:p>
        </p:txBody>
      </p:sp>
      <p:pic>
        <p:nvPicPr>
          <p:cNvPr id="278" name="Google Shape;278;p32"/>
          <p:cNvPicPr preferRelativeResize="0"/>
          <p:nvPr/>
        </p:nvPicPr>
        <p:blipFill rotWithShape="1">
          <a:blip r:embed="rId3">
            <a:alphaModFix/>
          </a:blip>
          <a:srcRect b="0" l="0" r="0" t="0"/>
          <a:stretch/>
        </p:blipFill>
        <p:spPr>
          <a:xfrm>
            <a:off x="6106210" y="783101"/>
            <a:ext cx="2784571" cy="4114800"/>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3"/>
          <p:cNvSpPr txBox="1"/>
          <p:nvPr>
            <p:ph type="title"/>
          </p:nvPr>
        </p:nvSpPr>
        <p:spPr>
          <a:xfrm>
            <a:off x="170164" y="205979"/>
            <a:ext cx="6024310" cy="469270"/>
          </a:xfrm>
          <a:prstGeom prst="rect">
            <a:avLst/>
          </a:prstGeom>
          <a:noFill/>
          <a:ln>
            <a:noFill/>
          </a:ln>
        </p:spPr>
        <p:txBody>
          <a:bodyPr anchorCtr="0" anchor="b" bIns="45700" lIns="91425" spcFirstLastPara="1" rIns="91425" wrap="square" tIns="45700">
            <a:noAutofit/>
          </a:bodyPr>
          <a:lstStyle/>
          <a:p>
            <a:pPr indent="0" lvl="0" marL="0" rtl="0" algn="ctr">
              <a:lnSpc>
                <a:spcPct val="80357"/>
              </a:lnSpc>
              <a:spcBef>
                <a:spcPts val="0"/>
              </a:spcBef>
              <a:spcAft>
                <a:spcPts val="0"/>
              </a:spcAft>
              <a:buNone/>
            </a:pPr>
            <a:r>
              <a:rPr lang="en-US" sz="2800">
                <a:solidFill>
                  <a:srgbClr val="000000"/>
                </a:solidFill>
              </a:rPr>
              <a:t>First Programmable Algorithm</a:t>
            </a:r>
            <a:endParaRPr/>
          </a:p>
        </p:txBody>
      </p:sp>
      <p:sp>
        <p:nvSpPr>
          <p:cNvPr id="284" name="Google Shape;284;p33"/>
          <p:cNvSpPr txBox="1"/>
          <p:nvPr>
            <p:ph idx="1" type="body"/>
          </p:nvPr>
        </p:nvSpPr>
        <p:spPr>
          <a:xfrm>
            <a:off x="249882" y="736209"/>
            <a:ext cx="6024310" cy="4201312"/>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1" lang="en-US" sz="1400">
                <a:solidFill>
                  <a:srgbClr val="000000"/>
                </a:solidFill>
              </a:rPr>
              <a:t>Charles Babbage</a:t>
            </a:r>
            <a:endParaRPr/>
          </a:p>
          <a:p>
            <a:pPr indent="-214308" lvl="1" marL="557199" rtl="0" algn="l">
              <a:spcBef>
                <a:spcPts val="0"/>
              </a:spcBef>
              <a:spcAft>
                <a:spcPts val="0"/>
              </a:spcAft>
              <a:buSzPts val="1400"/>
              <a:buChar char="–"/>
            </a:pPr>
            <a:r>
              <a:rPr lang="en-US" sz="1400">
                <a:solidFill>
                  <a:srgbClr val="000000"/>
                </a:solidFill>
              </a:rPr>
              <a:t>In 1821, C</a:t>
            </a:r>
            <a:r>
              <a:rPr b="0" i="0" lang="en-US" sz="1400" u="none" strike="noStrike">
                <a:solidFill>
                  <a:srgbClr val="000000"/>
                </a:solidFill>
              </a:rPr>
              <a:t>harles </a:t>
            </a:r>
            <a:r>
              <a:rPr b="0" i="0" lang="en-US" sz="1400">
                <a:solidFill>
                  <a:srgbClr val="000000"/>
                </a:solidFill>
              </a:rPr>
              <a:t>Babbage is credited with inventing the first </a:t>
            </a:r>
            <a:r>
              <a:rPr lang="en-US" sz="1400">
                <a:solidFill>
                  <a:srgbClr val="000000"/>
                </a:solidFill>
              </a:rPr>
              <a:t>mechanical computer</a:t>
            </a:r>
            <a:r>
              <a:rPr b="0" i="0" lang="en-US" sz="1400">
                <a:solidFill>
                  <a:srgbClr val="000000"/>
                </a:solidFill>
              </a:rPr>
              <a:t>, the </a:t>
            </a:r>
            <a:r>
              <a:rPr i="1" lang="en-US" sz="1400">
                <a:solidFill>
                  <a:srgbClr val="000000"/>
                </a:solidFill>
              </a:rPr>
              <a:t>Difference Engine</a:t>
            </a:r>
            <a:r>
              <a:rPr b="0" i="0" lang="en-US" sz="1400">
                <a:solidFill>
                  <a:srgbClr val="000000"/>
                </a:solidFill>
              </a:rPr>
              <a:t>, that led in 1837 to his </a:t>
            </a:r>
            <a:r>
              <a:rPr i="1" lang="en-US" sz="1400">
                <a:solidFill>
                  <a:srgbClr val="000000"/>
                </a:solidFill>
              </a:rPr>
              <a:t>Analytical Engine </a:t>
            </a:r>
            <a:r>
              <a:rPr lang="en-US" sz="1400">
                <a:solidFill>
                  <a:srgbClr val="000000"/>
                </a:solidFill>
              </a:rPr>
              <a:t>which contained all</a:t>
            </a:r>
            <a:r>
              <a:rPr b="0" i="0" lang="en-US" sz="1400">
                <a:solidFill>
                  <a:srgbClr val="000000"/>
                </a:solidFill>
              </a:rPr>
              <a:t> the essential ideas of modern computers.</a:t>
            </a:r>
            <a:endParaRPr/>
          </a:p>
          <a:p>
            <a:pPr indent="0" lvl="0" marL="0"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400"/>
              <a:buChar char="▪"/>
            </a:pPr>
            <a:r>
              <a:rPr b="1" i="0" lang="en-US" sz="1400" u="none" strike="noStrike">
                <a:solidFill>
                  <a:srgbClr val="000000"/>
                </a:solidFill>
              </a:rPr>
              <a:t>Ada Lovelace</a:t>
            </a:r>
            <a:endParaRPr/>
          </a:p>
          <a:p>
            <a:pPr indent="-214308" lvl="1" marL="557199" rtl="0" algn="l">
              <a:spcBef>
                <a:spcPts val="0"/>
              </a:spcBef>
              <a:spcAft>
                <a:spcPts val="0"/>
              </a:spcAft>
              <a:buSzPts val="1400"/>
              <a:buChar char="–"/>
            </a:pPr>
            <a:r>
              <a:rPr b="0" i="0" lang="en-US" sz="1400" u="none" strike="noStrike">
                <a:solidFill>
                  <a:srgbClr val="000000"/>
                </a:solidFill>
              </a:rPr>
              <a:t>In 1843, Ada Lovelace published the first algorithm designed to calculate </a:t>
            </a:r>
            <a:r>
              <a:rPr b="0" i="1" lang="en-US" sz="1400" u="none" strike="noStrike">
                <a:solidFill>
                  <a:srgbClr val="000000"/>
                </a:solidFill>
              </a:rPr>
              <a:t>Bernoulli</a:t>
            </a:r>
            <a:r>
              <a:rPr b="0" i="0" lang="en-US" sz="1400" u="none" strike="noStrike">
                <a:solidFill>
                  <a:srgbClr val="000000"/>
                </a:solidFill>
              </a:rPr>
              <a:t> numbers, a sequence of rational numbers, </a:t>
            </a:r>
            <a:r>
              <a:rPr lang="en-US" sz="1400">
                <a:solidFill>
                  <a:srgbClr val="000000"/>
                </a:solidFill>
              </a:rPr>
              <a:t>to be carried on the </a:t>
            </a:r>
            <a:r>
              <a:rPr i="1" lang="en-US" sz="1400">
                <a:solidFill>
                  <a:srgbClr val="000000"/>
                </a:solidFill>
              </a:rPr>
              <a:t>Analytical Engine</a:t>
            </a:r>
            <a:r>
              <a:rPr lang="en-US" sz="1400">
                <a:solidFill>
                  <a:srgbClr val="000000"/>
                </a:solidFill>
              </a:rPr>
              <a:t>. She is </a:t>
            </a:r>
            <a:r>
              <a:rPr b="0" i="0" lang="en-US" sz="1400">
                <a:solidFill>
                  <a:srgbClr val="000000"/>
                </a:solidFill>
              </a:rPr>
              <a:t>regarded as the first computer </a:t>
            </a:r>
            <a:r>
              <a:rPr lang="en-US" sz="1400">
                <a:solidFill>
                  <a:srgbClr val="000000"/>
                </a:solidFill>
              </a:rPr>
              <a:t>programmer.</a:t>
            </a:r>
            <a:endParaRPr/>
          </a:p>
          <a:p>
            <a:pPr indent="-168268" lvl="0" marL="257168"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400"/>
              <a:buChar char="▪"/>
            </a:pPr>
            <a:r>
              <a:rPr b="1" i="0" lang="en-US" sz="1400" u="none" strike="noStrike">
                <a:solidFill>
                  <a:srgbClr val="000000"/>
                </a:solidFill>
              </a:rPr>
              <a:t>Definition</a:t>
            </a:r>
            <a:endParaRPr/>
          </a:p>
          <a:p>
            <a:pPr indent="-214308" lvl="1" marL="557199" rtl="0" algn="l">
              <a:spcBef>
                <a:spcPts val="0"/>
              </a:spcBef>
              <a:spcAft>
                <a:spcPts val="0"/>
              </a:spcAft>
              <a:buSzPts val="1400"/>
              <a:buChar char="–"/>
            </a:pPr>
            <a:r>
              <a:rPr b="0" i="0" lang="en-US" sz="1400" u="none" strike="noStrike">
                <a:solidFill>
                  <a:srgbClr val="000000"/>
                </a:solidFill>
              </a:rPr>
              <a:t>In the present day, an </a:t>
            </a:r>
            <a:r>
              <a:rPr b="0" i="1" lang="en-US" sz="1400" u="none" strike="noStrike">
                <a:solidFill>
                  <a:srgbClr val="000000"/>
                </a:solidFill>
              </a:rPr>
              <a:t>algorithm</a:t>
            </a:r>
            <a:r>
              <a:rPr b="0" i="0" lang="en-US" sz="1400" u="none" strike="noStrike">
                <a:solidFill>
                  <a:srgbClr val="000000"/>
                </a:solidFill>
              </a:rPr>
              <a:t> refers to a series of precise, stepwise instructions used by a machine to perform a mathematical operation leading to the desired output. </a:t>
            </a:r>
            <a:endParaRPr/>
          </a:p>
          <a:p>
            <a:pPr indent="-168268" lvl="0" marL="257168" rtl="0" algn="l">
              <a:spcBef>
                <a:spcPts val="0"/>
              </a:spcBef>
              <a:spcAft>
                <a:spcPts val="0"/>
              </a:spcAft>
              <a:buSzPts val="1400"/>
              <a:buNone/>
            </a:pPr>
            <a:r>
              <a:t/>
            </a:r>
            <a:endParaRPr sz="1400">
              <a:solidFill>
                <a:srgbClr val="000000"/>
              </a:solidFill>
            </a:endParaRPr>
          </a:p>
          <a:p>
            <a:pPr indent="-214308" lvl="1" marL="557199" rtl="0" algn="l">
              <a:spcBef>
                <a:spcPts val="0"/>
              </a:spcBef>
              <a:spcAft>
                <a:spcPts val="0"/>
              </a:spcAft>
              <a:buSzPts val="1400"/>
              <a:buChar char="–"/>
            </a:pPr>
            <a:r>
              <a:rPr b="0" i="0" lang="en-US" sz="1400" u="none" strike="noStrike">
                <a:solidFill>
                  <a:srgbClr val="000000"/>
                </a:solidFill>
              </a:rPr>
              <a:t>But an algorithm is not just any set of instructions—they have to be precise and unambiguous enough to be executed by a computer in a language the computer understands like </a:t>
            </a:r>
            <a:r>
              <a:rPr b="0" i="1" lang="en-US" sz="1400" u="none" strike="noStrike">
                <a:solidFill>
                  <a:srgbClr val="000000"/>
                </a:solidFill>
              </a:rPr>
              <a:t>Java, C++, Ruby, R,</a:t>
            </a:r>
            <a:r>
              <a:rPr b="0" i="0" lang="en-US" sz="1400" u="none" strike="noStrike">
                <a:solidFill>
                  <a:srgbClr val="000000"/>
                </a:solidFill>
              </a:rPr>
              <a:t> </a:t>
            </a:r>
            <a:r>
              <a:rPr b="0" i="1" lang="en-US" sz="1400" u="none" strike="noStrike">
                <a:solidFill>
                  <a:srgbClr val="000000"/>
                </a:solidFill>
              </a:rPr>
              <a:t>Python or others</a:t>
            </a:r>
            <a:r>
              <a:rPr b="0" i="0" lang="en-US" sz="1400" u="none" strike="noStrike">
                <a:solidFill>
                  <a:srgbClr val="000000"/>
                </a:solidFill>
              </a:rPr>
              <a:t>.</a:t>
            </a:r>
            <a:endParaRPr/>
          </a:p>
          <a:p>
            <a:pPr indent="0" lvl="1" marL="342891" rtl="0" algn="l">
              <a:spcBef>
                <a:spcPts val="0"/>
              </a:spcBef>
              <a:spcAft>
                <a:spcPts val="0"/>
              </a:spcAft>
              <a:buSzPts val="1400"/>
              <a:buNone/>
            </a:pPr>
            <a:r>
              <a:t/>
            </a:r>
            <a:endParaRPr sz="1400">
              <a:solidFill>
                <a:schemeClr val="accent6"/>
              </a:solidFill>
            </a:endParaRPr>
          </a:p>
        </p:txBody>
      </p:sp>
      <p:pic>
        <p:nvPicPr>
          <p:cNvPr id="285" name="Google Shape;285;p33"/>
          <p:cNvPicPr preferRelativeResize="0"/>
          <p:nvPr/>
        </p:nvPicPr>
        <p:blipFill rotWithShape="1">
          <a:blip r:embed="rId3">
            <a:alphaModFix/>
          </a:blip>
          <a:srcRect b="0" l="0" r="0" t="0"/>
          <a:stretch/>
        </p:blipFill>
        <p:spPr>
          <a:xfrm>
            <a:off x="6274192" y="172281"/>
            <a:ext cx="2491980" cy="2194560"/>
          </a:xfrm>
          <a:prstGeom prst="rect">
            <a:avLst/>
          </a:prstGeom>
          <a:noFill/>
          <a:ln>
            <a:noFill/>
          </a:ln>
        </p:spPr>
      </p:pic>
      <p:pic>
        <p:nvPicPr>
          <p:cNvPr id="286" name="Google Shape;286;p33"/>
          <p:cNvPicPr preferRelativeResize="0"/>
          <p:nvPr/>
        </p:nvPicPr>
        <p:blipFill rotWithShape="1">
          <a:blip r:embed="rId4">
            <a:alphaModFix/>
          </a:blip>
          <a:srcRect b="0" l="0" r="0" t="0"/>
          <a:stretch/>
        </p:blipFill>
        <p:spPr>
          <a:xfrm>
            <a:off x="6731390" y="2457791"/>
            <a:ext cx="1785248" cy="256032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457200" y="205979"/>
            <a:ext cx="8229600" cy="614636"/>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Overview</a:t>
            </a:r>
            <a:endParaRPr/>
          </a:p>
        </p:txBody>
      </p:sp>
      <p:sp>
        <p:nvSpPr>
          <p:cNvPr id="89" name="Google Shape;89;p16"/>
          <p:cNvSpPr txBox="1"/>
          <p:nvPr>
            <p:ph idx="1" type="body"/>
          </p:nvPr>
        </p:nvSpPr>
        <p:spPr>
          <a:xfrm>
            <a:off x="457200" y="778412"/>
            <a:ext cx="8229600" cy="4159109"/>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Clr>
                <a:srgbClr val="695E4A"/>
              </a:buClr>
              <a:buSzPts val="2400"/>
              <a:buFont typeface="Noto Sans Symbols"/>
              <a:buChar char="▪"/>
            </a:pPr>
            <a:r>
              <a:rPr b="1" lang="en-US" sz="2400">
                <a:solidFill>
                  <a:srgbClr val="000000"/>
                </a:solidFill>
              </a:rPr>
              <a:t>Futures</a:t>
            </a:r>
            <a:endParaRPr/>
          </a:p>
          <a:p>
            <a:pPr indent="-104768" lvl="0" marL="257168" rtl="0" algn="l">
              <a:spcBef>
                <a:spcPts val="480"/>
              </a:spcBef>
              <a:spcAft>
                <a:spcPts val="0"/>
              </a:spcAft>
              <a:buClr>
                <a:srgbClr val="695E4A"/>
              </a:buClr>
              <a:buSzPts val="2400"/>
              <a:buFont typeface="Noto Sans Symbols"/>
              <a:buNone/>
            </a:pPr>
            <a:r>
              <a:t/>
            </a:r>
            <a:endParaRPr b="1" sz="2400">
              <a:solidFill>
                <a:srgbClr val="000000"/>
              </a:solidFill>
            </a:endParaRPr>
          </a:p>
          <a:p>
            <a:pPr indent="-257168" lvl="0" marL="257168" rtl="0" algn="l">
              <a:spcBef>
                <a:spcPts val="480"/>
              </a:spcBef>
              <a:spcAft>
                <a:spcPts val="0"/>
              </a:spcAft>
              <a:buClr>
                <a:srgbClr val="695E4A"/>
              </a:buClr>
              <a:buSzPts val="2400"/>
              <a:buFont typeface="Noto Sans Symbols"/>
              <a:buChar char="▪"/>
            </a:pPr>
            <a:r>
              <a:rPr b="1" lang="en-US" sz="2400">
                <a:solidFill>
                  <a:srgbClr val="000000"/>
                </a:solidFill>
              </a:rPr>
              <a:t>Future Technologies </a:t>
            </a:r>
            <a:endParaRPr/>
          </a:p>
          <a:p>
            <a:pPr indent="-104768" lvl="0" marL="257168" rtl="0" algn="l">
              <a:spcBef>
                <a:spcPts val="480"/>
              </a:spcBef>
              <a:spcAft>
                <a:spcPts val="0"/>
              </a:spcAft>
              <a:buClr>
                <a:srgbClr val="695E4A"/>
              </a:buClr>
              <a:buSzPts val="2400"/>
              <a:buFont typeface="Noto Sans Symbols"/>
              <a:buNone/>
            </a:pPr>
            <a:r>
              <a:t/>
            </a:r>
            <a:endParaRPr b="1" sz="2400">
              <a:solidFill>
                <a:srgbClr val="000000"/>
              </a:solidFill>
            </a:endParaRPr>
          </a:p>
          <a:p>
            <a:pPr indent="-257168" lvl="0" marL="257168" rtl="0" algn="l">
              <a:spcBef>
                <a:spcPts val="480"/>
              </a:spcBef>
              <a:spcAft>
                <a:spcPts val="0"/>
              </a:spcAft>
              <a:buClr>
                <a:srgbClr val="695E4A"/>
              </a:buClr>
              <a:buSzPts val="2400"/>
              <a:buFont typeface="Noto Sans Symbols"/>
              <a:buChar char="▪"/>
            </a:pPr>
            <a:r>
              <a:rPr b="1" lang="en-US" sz="2400">
                <a:solidFill>
                  <a:srgbClr val="000000"/>
                </a:solidFill>
              </a:rPr>
              <a:t>AI Models</a:t>
            </a:r>
            <a:endParaRPr/>
          </a:p>
          <a:p>
            <a:pPr indent="-104768" lvl="0" marL="257168" rtl="0" algn="l">
              <a:spcBef>
                <a:spcPts val="480"/>
              </a:spcBef>
              <a:spcAft>
                <a:spcPts val="0"/>
              </a:spcAft>
              <a:buClr>
                <a:srgbClr val="695E4A"/>
              </a:buClr>
              <a:buSzPts val="2400"/>
              <a:buFont typeface="Noto Sans Symbols"/>
              <a:buNone/>
            </a:pPr>
            <a:r>
              <a:t/>
            </a:r>
            <a:endParaRPr sz="2400">
              <a:solidFill>
                <a:srgbClr val="000000"/>
              </a:solidFill>
            </a:endParaRPr>
          </a:p>
          <a:p>
            <a:pPr indent="-257168" lvl="0" marL="257168" rtl="0" algn="l">
              <a:spcBef>
                <a:spcPts val="480"/>
              </a:spcBef>
              <a:spcAft>
                <a:spcPts val="0"/>
              </a:spcAft>
              <a:buClr>
                <a:srgbClr val="695E4A"/>
              </a:buClr>
              <a:buSzPts val="2400"/>
              <a:buFont typeface="Noto Sans Symbols"/>
              <a:buChar char="▪"/>
            </a:pPr>
            <a:r>
              <a:rPr b="1" lang="en-US" sz="2400">
                <a:solidFill>
                  <a:srgbClr val="000000"/>
                </a:solidFill>
              </a:rPr>
              <a:t>Algorithm Risks</a:t>
            </a:r>
            <a:endParaRPr/>
          </a:p>
          <a:p>
            <a:pPr indent="-61907" lvl="1" marL="557199" rtl="0" algn="l">
              <a:spcBef>
                <a:spcPts val="480"/>
              </a:spcBef>
              <a:spcAft>
                <a:spcPts val="0"/>
              </a:spcAft>
              <a:buSzPts val="2400"/>
              <a:buNone/>
            </a:pPr>
            <a:r>
              <a:t/>
            </a:r>
            <a:endParaRPr sz="2400">
              <a:solidFill>
                <a:srgbClr val="000000"/>
              </a:solidFill>
            </a:endParaRPr>
          </a:p>
          <a:p>
            <a:pPr indent="-257168" lvl="0" marL="257168" rtl="0" algn="l">
              <a:spcBef>
                <a:spcPts val="480"/>
              </a:spcBef>
              <a:spcAft>
                <a:spcPts val="0"/>
              </a:spcAft>
              <a:buClr>
                <a:srgbClr val="695E4A"/>
              </a:buClr>
              <a:buSzPts val="2400"/>
              <a:buFont typeface="Noto Sans Symbols"/>
              <a:buChar char="▪"/>
            </a:pPr>
            <a:r>
              <a:rPr b="1" lang="en-US" sz="2400">
                <a:solidFill>
                  <a:srgbClr val="000000"/>
                </a:solidFill>
              </a:rPr>
              <a:t>Risk Governance</a:t>
            </a:r>
            <a:endParaRPr/>
          </a:p>
          <a:p>
            <a:pPr indent="-161918" lvl="0" marL="257168" rtl="0" algn="l">
              <a:spcBef>
                <a:spcPts val="300"/>
              </a:spcBef>
              <a:spcAft>
                <a:spcPts val="0"/>
              </a:spcAft>
              <a:buClr>
                <a:srgbClr val="695E4A"/>
              </a:buClr>
              <a:buSzPts val="1500"/>
              <a:buFont typeface="Noto Sans Symbols"/>
              <a:buNone/>
            </a:pPr>
            <a:r>
              <a:t/>
            </a:r>
            <a:endParaRPr/>
          </a:p>
          <a:p>
            <a:pPr indent="-161918" lvl="0" marL="257168" rtl="0" algn="l">
              <a:spcBef>
                <a:spcPts val="300"/>
              </a:spcBef>
              <a:spcAft>
                <a:spcPts val="0"/>
              </a:spcAft>
              <a:buClr>
                <a:srgbClr val="695E4A"/>
              </a:buClr>
              <a:buSzPts val="1500"/>
              <a:buFont typeface="Noto Sans Symbols"/>
              <a:buNone/>
            </a:pPr>
            <a:r>
              <a:t/>
            </a:r>
            <a:endParaRPr/>
          </a:p>
          <a:p>
            <a:pPr indent="-161918" lvl="0" marL="257168" rtl="0" algn="l">
              <a:spcBef>
                <a:spcPts val="300"/>
              </a:spcBef>
              <a:spcAft>
                <a:spcPts val="0"/>
              </a:spcAft>
              <a:buClr>
                <a:srgbClr val="695E4A"/>
              </a:buClr>
              <a:buSzPts val="1500"/>
              <a:buFont typeface="Noto Sans Symbols"/>
              <a:buNone/>
            </a:pPr>
            <a:r>
              <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4"/>
          <p:cNvSpPr txBox="1"/>
          <p:nvPr>
            <p:ph type="title"/>
          </p:nvPr>
        </p:nvSpPr>
        <p:spPr>
          <a:xfrm>
            <a:off x="457200" y="121573"/>
            <a:ext cx="4738468" cy="708421"/>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Modern Era</a:t>
            </a:r>
            <a:endParaRPr/>
          </a:p>
        </p:txBody>
      </p:sp>
      <p:sp>
        <p:nvSpPr>
          <p:cNvPr id="292" name="Google Shape;292;p34"/>
          <p:cNvSpPr txBox="1"/>
          <p:nvPr>
            <p:ph idx="1" type="body"/>
          </p:nvPr>
        </p:nvSpPr>
        <p:spPr>
          <a:xfrm>
            <a:off x="121919" y="1012874"/>
            <a:ext cx="5298831" cy="3985846"/>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0" i="0" lang="en-US" sz="1400" u="none" strike="noStrike">
                <a:solidFill>
                  <a:srgbClr val="000000"/>
                </a:solidFill>
              </a:rPr>
              <a:t>In 1937, Alan Turing developed a general‐purpose computational device that could be programmed using algorithms. </a:t>
            </a:r>
            <a:endParaRPr/>
          </a:p>
          <a:p>
            <a:pPr indent="-168268" lvl="0" marL="257168"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400"/>
              <a:buChar char="▪"/>
            </a:pPr>
            <a:r>
              <a:rPr b="0" i="0" lang="en-US" sz="1400">
                <a:solidFill>
                  <a:srgbClr val="000000"/>
                </a:solidFill>
              </a:rPr>
              <a:t>In 1945, Turing was recruited to the National Physical Laboratory (NPL) in </a:t>
            </a:r>
            <a:r>
              <a:rPr lang="en-US" sz="1400">
                <a:solidFill>
                  <a:srgbClr val="000000"/>
                </a:solidFill>
              </a:rPr>
              <a:t>London</a:t>
            </a:r>
            <a:r>
              <a:rPr b="0" i="0" lang="en-US" sz="1400">
                <a:solidFill>
                  <a:srgbClr val="000000"/>
                </a:solidFill>
              </a:rPr>
              <a:t> to create an electronic </a:t>
            </a:r>
            <a:r>
              <a:rPr lang="en-US" sz="1400">
                <a:solidFill>
                  <a:srgbClr val="000000"/>
                </a:solidFill>
              </a:rPr>
              <a:t>computer</a:t>
            </a:r>
            <a:r>
              <a:rPr b="0" i="0" lang="en-US" sz="1400">
                <a:solidFill>
                  <a:srgbClr val="000000"/>
                </a:solidFill>
              </a:rPr>
              <a:t>. His design for the </a:t>
            </a:r>
            <a:r>
              <a:rPr lang="en-US" sz="1400">
                <a:solidFill>
                  <a:srgbClr val="000000"/>
                </a:solidFill>
              </a:rPr>
              <a:t>Automatic Computing Engine </a:t>
            </a:r>
            <a:r>
              <a:rPr b="0" i="0" lang="en-US" sz="1400">
                <a:solidFill>
                  <a:srgbClr val="000000"/>
                </a:solidFill>
              </a:rPr>
              <a:t>(ACE) was the first complete specification of an electronic stored-program all-purpose </a:t>
            </a:r>
            <a:r>
              <a:rPr lang="en-US" sz="1400">
                <a:solidFill>
                  <a:srgbClr val="000000"/>
                </a:solidFill>
              </a:rPr>
              <a:t>digital computer</a:t>
            </a:r>
            <a:r>
              <a:rPr b="0" i="0" lang="en-US" sz="1400">
                <a:solidFill>
                  <a:srgbClr val="000000"/>
                </a:solidFill>
              </a:rPr>
              <a:t>.</a:t>
            </a:r>
            <a:endParaRPr/>
          </a:p>
          <a:p>
            <a:pPr indent="-168268" lvl="0" marL="257168" rtl="0" algn="l">
              <a:spcBef>
                <a:spcPts val="0"/>
              </a:spcBef>
              <a:spcAft>
                <a:spcPts val="0"/>
              </a:spcAft>
              <a:buSzPts val="1400"/>
              <a:buNone/>
            </a:pPr>
            <a:r>
              <a:t/>
            </a:r>
            <a:endParaRPr sz="1400">
              <a:solidFill>
                <a:srgbClr val="000000"/>
              </a:solidFill>
            </a:endParaRPr>
          </a:p>
          <a:p>
            <a:pPr indent="-257168" lvl="0" marL="257168" rtl="0" algn="l">
              <a:spcBef>
                <a:spcPts val="0"/>
              </a:spcBef>
              <a:spcAft>
                <a:spcPts val="0"/>
              </a:spcAft>
              <a:buSzPts val="1400"/>
              <a:buChar char="▪"/>
            </a:pPr>
            <a:r>
              <a:rPr lang="en-US" sz="1400">
                <a:solidFill>
                  <a:srgbClr val="000000"/>
                </a:solidFill>
              </a:rPr>
              <a:t>Turing</a:t>
            </a:r>
            <a:r>
              <a:rPr b="0" i="0" lang="en-US" sz="1400">
                <a:solidFill>
                  <a:srgbClr val="000000"/>
                </a:solidFill>
              </a:rPr>
              <a:t> also wrote the first-ever programming manual, and his programming system was used in the Ferranti </a:t>
            </a:r>
            <a:r>
              <a:rPr lang="en-US" sz="1400">
                <a:solidFill>
                  <a:srgbClr val="000000"/>
                </a:solidFill>
              </a:rPr>
              <a:t>Mark I</a:t>
            </a:r>
            <a:r>
              <a:rPr b="0" i="0" lang="en-US" sz="1400">
                <a:solidFill>
                  <a:srgbClr val="000000"/>
                </a:solidFill>
              </a:rPr>
              <a:t>, the first marketable electronic digital computer (1951).</a:t>
            </a:r>
            <a:endParaRPr/>
          </a:p>
          <a:p>
            <a:pPr indent="-168268" lvl="0" marL="257168" rtl="0" algn="l">
              <a:spcBef>
                <a:spcPts val="0"/>
              </a:spcBef>
              <a:spcAft>
                <a:spcPts val="0"/>
              </a:spcAft>
              <a:buSzPts val="1400"/>
              <a:buNone/>
            </a:pPr>
            <a:r>
              <a:t/>
            </a:r>
            <a:endParaRPr sz="1400">
              <a:solidFill>
                <a:srgbClr val="000000"/>
              </a:solidFill>
            </a:endParaRPr>
          </a:p>
          <a:p>
            <a:pPr indent="-257168" lvl="0" marL="257168" rtl="0" algn="l">
              <a:spcBef>
                <a:spcPts val="0"/>
              </a:spcBef>
              <a:spcAft>
                <a:spcPts val="0"/>
              </a:spcAft>
              <a:buSzPts val="1400"/>
              <a:buChar char="▪"/>
            </a:pPr>
            <a:r>
              <a:rPr b="0" i="0" lang="en-US" sz="1400" u="none" strike="noStrike">
                <a:solidFill>
                  <a:srgbClr val="000000"/>
                </a:solidFill>
              </a:rPr>
              <a:t>A computer's power to perform cognitive tasks eventually led to the general belief that human learning and reasoning could be duplicated by a machine.</a:t>
            </a:r>
            <a:endParaRPr sz="1400">
              <a:solidFill>
                <a:srgbClr val="000000"/>
              </a:solidFill>
            </a:endParaRPr>
          </a:p>
        </p:txBody>
      </p:sp>
      <p:pic>
        <p:nvPicPr>
          <p:cNvPr id="293" name="Google Shape;293;p34"/>
          <p:cNvPicPr preferRelativeResize="0"/>
          <p:nvPr/>
        </p:nvPicPr>
        <p:blipFill rotWithShape="1">
          <a:blip r:embed="rId3">
            <a:alphaModFix/>
          </a:blip>
          <a:srcRect b="0" l="0" r="0" t="0"/>
          <a:stretch/>
        </p:blipFill>
        <p:spPr>
          <a:xfrm>
            <a:off x="5598946" y="121573"/>
            <a:ext cx="3305367" cy="2377440"/>
          </a:xfrm>
          <a:prstGeom prst="rect">
            <a:avLst/>
          </a:prstGeom>
          <a:noFill/>
          <a:ln>
            <a:noFill/>
          </a:ln>
        </p:spPr>
      </p:pic>
      <p:pic>
        <p:nvPicPr>
          <p:cNvPr id="294" name="Google Shape;294;p34"/>
          <p:cNvPicPr preferRelativeResize="0"/>
          <p:nvPr/>
        </p:nvPicPr>
        <p:blipFill rotWithShape="1">
          <a:blip r:embed="rId4">
            <a:alphaModFix/>
          </a:blip>
          <a:srcRect b="0" l="0" r="0" t="0"/>
          <a:stretch/>
        </p:blipFill>
        <p:spPr>
          <a:xfrm>
            <a:off x="6463487" y="2681654"/>
            <a:ext cx="1557391" cy="2286000"/>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5"/>
          <p:cNvSpPr txBox="1"/>
          <p:nvPr>
            <p:ph type="title"/>
          </p:nvPr>
        </p:nvSpPr>
        <p:spPr>
          <a:xfrm>
            <a:off x="84406" y="84406"/>
            <a:ext cx="9059594" cy="675249"/>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Sample of Machine Learning Algorithms</a:t>
            </a:r>
            <a:endParaRPr/>
          </a:p>
        </p:txBody>
      </p:sp>
      <p:sp>
        <p:nvSpPr>
          <p:cNvPr id="300" name="Google Shape;300;p35"/>
          <p:cNvSpPr txBox="1"/>
          <p:nvPr>
            <p:ph idx="1" type="body"/>
          </p:nvPr>
        </p:nvSpPr>
        <p:spPr>
          <a:xfrm>
            <a:off x="84406" y="806547"/>
            <a:ext cx="4698609" cy="4140591"/>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1" i="0" lang="en-US" sz="1400" u="none" strike="noStrike">
                <a:solidFill>
                  <a:srgbClr val="000000"/>
                </a:solidFill>
              </a:rPr>
              <a:t>Supervised Learning</a:t>
            </a:r>
            <a:endParaRPr/>
          </a:p>
          <a:p>
            <a:pPr indent="-214308" lvl="1" marL="557199" rtl="0" algn="l">
              <a:spcBef>
                <a:spcPts val="0"/>
              </a:spcBef>
              <a:spcAft>
                <a:spcPts val="0"/>
              </a:spcAft>
              <a:buSzPts val="1400"/>
              <a:buChar char="–"/>
            </a:pPr>
            <a:r>
              <a:rPr lang="en-US" sz="1400">
                <a:solidFill>
                  <a:srgbClr val="000000"/>
                </a:solidFill>
              </a:rPr>
              <a:t>S</a:t>
            </a:r>
            <a:r>
              <a:rPr b="0" i="0" lang="en-US" sz="1400" u="none" strike="noStrike">
                <a:solidFill>
                  <a:srgbClr val="000000"/>
                </a:solidFill>
              </a:rPr>
              <a:t>upport vector machine (SVM), naïve Bayes; K‐nearest neighbor; decision trees, random forests; and linear and logistic regression</a:t>
            </a:r>
            <a:endParaRPr/>
          </a:p>
          <a:p>
            <a:pPr indent="-125407" lvl="1" marL="557199"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400"/>
              <a:buChar char="▪"/>
            </a:pPr>
            <a:r>
              <a:rPr b="1" lang="en-US" sz="1400">
                <a:solidFill>
                  <a:srgbClr val="000000"/>
                </a:solidFill>
              </a:rPr>
              <a:t>U</a:t>
            </a:r>
            <a:r>
              <a:rPr b="1" i="0" lang="en-US" sz="1400" u="none" strike="noStrike">
                <a:solidFill>
                  <a:srgbClr val="000000"/>
                </a:solidFill>
              </a:rPr>
              <a:t>nsupervised Learning</a:t>
            </a:r>
            <a:endParaRPr/>
          </a:p>
          <a:p>
            <a:pPr indent="-214308" lvl="1" marL="557199" rtl="0" algn="l">
              <a:spcBef>
                <a:spcPts val="0"/>
              </a:spcBef>
              <a:spcAft>
                <a:spcPts val="0"/>
              </a:spcAft>
              <a:buSzPts val="1400"/>
              <a:buChar char="–"/>
            </a:pPr>
            <a:r>
              <a:rPr b="0" i="0" lang="en-US" sz="1400" u="none" strike="noStrike">
                <a:solidFill>
                  <a:srgbClr val="000000"/>
                </a:solidFill>
              </a:rPr>
              <a:t>K‐means, Markov decision process, principal component analysis, Gaussian mixture modeling, and backpropagation</a:t>
            </a:r>
            <a:endParaRPr/>
          </a:p>
          <a:p>
            <a:pPr indent="-125407" lvl="1" marL="557199"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400"/>
              <a:buChar char="▪"/>
            </a:pPr>
            <a:r>
              <a:rPr b="1" lang="en-US" sz="1400">
                <a:solidFill>
                  <a:srgbClr val="000000"/>
                </a:solidFill>
              </a:rPr>
              <a:t>S</a:t>
            </a:r>
            <a:r>
              <a:rPr b="1" i="0" lang="en-US" sz="1400" u="none" strike="noStrike">
                <a:solidFill>
                  <a:srgbClr val="000000"/>
                </a:solidFill>
              </a:rPr>
              <a:t>emi-supervised Learning</a:t>
            </a:r>
            <a:endParaRPr/>
          </a:p>
          <a:p>
            <a:pPr indent="-214308" lvl="1" marL="557199" rtl="0" algn="l">
              <a:spcBef>
                <a:spcPts val="0"/>
              </a:spcBef>
              <a:spcAft>
                <a:spcPts val="0"/>
              </a:spcAft>
              <a:buSzPts val="1400"/>
              <a:buChar char="–"/>
            </a:pPr>
            <a:r>
              <a:rPr lang="en-US" sz="1400">
                <a:solidFill>
                  <a:srgbClr val="000000"/>
                </a:solidFill>
              </a:rPr>
              <a:t>S</a:t>
            </a:r>
            <a:r>
              <a:rPr b="0" i="0" lang="en-US" sz="1400" u="none" strike="noStrike">
                <a:solidFill>
                  <a:srgbClr val="000000"/>
                </a:solidFill>
              </a:rPr>
              <a:t>elf‐training, co‐training, generative methods, mixture models, semi-supervised SVM, and graph‐based modeling</a:t>
            </a:r>
            <a:endParaRPr/>
          </a:p>
          <a:p>
            <a:pPr indent="-125407" lvl="1" marL="557199" rtl="0" algn="l">
              <a:spcBef>
                <a:spcPts val="0"/>
              </a:spcBef>
              <a:spcAft>
                <a:spcPts val="0"/>
              </a:spcAft>
              <a:buSzPts val="1400"/>
              <a:buNone/>
            </a:pPr>
            <a:r>
              <a:t/>
            </a:r>
            <a:endParaRPr sz="1400">
              <a:solidFill>
                <a:srgbClr val="000000"/>
              </a:solidFill>
            </a:endParaRPr>
          </a:p>
          <a:p>
            <a:pPr indent="-257168" lvl="0" marL="257168" rtl="0" algn="l">
              <a:spcBef>
                <a:spcPts val="0"/>
              </a:spcBef>
              <a:spcAft>
                <a:spcPts val="0"/>
              </a:spcAft>
              <a:buSzPts val="1400"/>
              <a:buChar char="▪"/>
            </a:pPr>
            <a:r>
              <a:rPr b="1" i="0" lang="en-US" sz="1400" u="none" strike="noStrike">
                <a:solidFill>
                  <a:srgbClr val="000000"/>
                </a:solidFill>
              </a:rPr>
              <a:t>Reinforcement Learning</a:t>
            </a:r>
            <a:endParaRPr/>
          </a:p>
          <a:p>
            <a:pPr indent="-214308" lvl="1" marL="557199" rtl="0" algn="l">
              <a:spcBef>
                <a:spcPts val="0"/>
              </a:spcBef>
              <a:spcAft>
                <a:spcPts val="0"/>
              </a:spcAft>
              <a:buSzPts val="1400"/>
              <a:buChar char="–"/>
            </a:pPr>
            <a:r>
              <a:rPr b="0" i="0" lang="en-US" sz="1400" u="none" strike="noStrike">
                <a:solidFill>
                  <a:srgbClr val="000000"/>
                </a:solidFill>
              </a:rPr>
              <a:t>Q‐learning, temporal difference, and deep adversarial networks</a:t>
            </a:r>
            <a:endParaRPr sz="1400">
              <a:solidFill>
                <a:srgbClr val="000000"/>
              </a:solidFill>
            </a:endParaRPr>
          </a:p>
        </p:txBody>
      </p:sp>
      <p:pic>
        <p:nvPicPr>
          <p:cNvPr id="301" name="Google Shape;301;p35"/>
          <p:cNvPicPr preferRelativeResize="0"/>
          <p:nvPr/>
        </p:nvPicPr>
        <p:blipFill rotWithShape="1">
          <a:blip r:embed="rId3">
            <a:alphaModFix/>
          </a:blip>
          <a:srcRect b="0" l="0" r="0" t="0"/>
          <a:stretch/>
        </p:blipFill>
        <p:spPr>
          <a:xfrm>
            <a:off x="4726744" y="1237956"/>
            <a:ext cx="4382882" cy="3017520"/>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6"/>
          <p:cNvSpPr txBox="1"/>
          <p:nvPr>
            <p:ph type="title"/>
          </p:nvPr>
        </p:nvSpPr>
        <p:spPr>
          <a:xfrm>
            <a:off x="157089" y="70338"/>
            <a:ext cx="8829821" cy="586501"/>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3200">
                <a:solidFill>
                  <a:srgbClr val="000000"/>
                </a:solidFill>
              </a:rPr>
              <a:t>Algorithm-Enabled Systems in the Workplace</a:t>
            </a:r>
            <a:endParaRPr/>
          </a:p>
        </p:txBody>
      </p:sp>
      <p:sp>
        <p:nvSpPr>
          <p:cNvPr id="307" name="Google Shape;307;p36"/>
          <p:cNvSpPr txBox="1"/>
          <p:nvPr>
            <p:ph idx="1" type="body"/>
          </p:nvPr>
        </p:nvSpPr>
        <p:spPr>
          <a:xfrm>
            <a:off x="117489" y="684295"/>
            <a:ext cx="5401311" cy="4196862"/>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lang="en-US" sz="1600">
                <a:solidFill>
                  <a:srgbClr val="000000"/>
                </a:solidFill>
              </a:rPr>
              <a:t>Future of Work Tools</a:t>
            </a:r>
            <a:endParaRPr/>
          </a:p>
          <a:p>
            <a:pPr indent="-214308" lvl="1" marL="557199" rtl="0" algn="l">
              <a:spcBef>
                <a:spcPts val="0"/>
              </a:spcBef>
              <a:spcAft>
                <a:spcPts val="0"/>
              </a:spcAft>
              <a:buSzPts val="1400"/>
              <a:buChar char="–"/>
            </a:pPr>
            <a:r>
              <a:rPr lang="en-US" sz="1400">
                <a:solidFill>
                  <a:srgbClr val="000000"/>
                </a:solidFill>
              </a:rPr>
              <a:t>A</a:t>
            </a:r>
            <a:r>
              <a:rPr b="0" i="0" lang="en-US" sz="1400" u="none" strike="noStrike">
                <a:solidFill>
                  <a:srgbClr val="000000"/>
                </a:solidFill>
              </a:rPr>
              <a:t>lgorithm‐enabled systems and devices can be conceptualized as future‐of‐work tools that may one day tell you:</a:t>
            </a:r>
            <a:endParaRPr/>
          </a:p>
          <a:p>
            <a:pPr indent="-171446" lvl="2" marL="857228" rtl="0" algn="l">
              <a:spcBef>
                <a:spcPts val="0"/>
              </a:spcBef>
              <a:spcAft>
                <a:spcPts val="0"/>
              </a:spcAft>
              <a:buSzPts val="1400"/>
              <a:buChar char="•"/>
            </a:pPr>
            <a:r>
              <a:rPr b="1" i="1" lang="en-US" sz="1400">
                <a:solidFill>
                  <a:srgbClr val="000000"/>
                </a:solidFill>
              </a:rPr>
              <a:t>W</a:t>
            </a:r>
            <a:r>
              <a:rPr b="1" i="1" lang="en-US" sz="1400" u="none" strike="noStrike">
                <a:solidFill>
                  <a:srgbClr val="000000"/>
                </a:solidFill>
              </a:rPr>
              <a:t>hat</a:t>
            </a:r>
            <a:r>
              <a:rPr b="0" i="0" lang="en-US" sz="1400" u="none" strike="noStrike">
                <a:solidFill>
                  <a:srgbClr val="000000"/>
                </a:solidFill>
              </a:rPr>
              <a:t> happened (descriptive systems)</a:t>
            </a:r>
            <a:endParaRPr/>
          </a:p>
          <a:p>
            <a:pPr indent="-171446" lvl="2" marL="857228" rtl="0" algn="l">
              <a:spcBef>
                <a:spcPts val="0"/>
              </a:spcBef>
              <a:spcAft>
                <a:spcPts val="0"/>
              </a:spcAft>
              <a:buSzPts val="1400"/>
              <a:buChar char="•"/>
            </a:pPr>
            <a:r>
              <a:rPr b="1" i="1" lang="en-US" sz="1400">
                <a:solidFill>
                  <a:srgbClr val="000000"/>
                </a:solidFill>
              </a:rPr>
              <a:t>W</a:t>
            </a:r>
            <a:r>
              <a:rPr b="1" i="1" lang="en-US" sz="1400" u="none" strike="noStrike">
                <a:solidFill>
                  <a:srgbClr val="000000"/>
                </a:solidFill>
              </a:rPr>
              <a:t>hy</a:t>
            </a:r>
            <a:r>
              <a:rPr b="1" i="0" lang="en-US" sz="1400" u="none" strike="noStrike">
                <a:solidFill>
                  <a:srgbClr val="000000"/>
                </a:solidFill>
              </a:rPr>
              <a:t> </a:t>
            </a:r>
            <a:r>
              <a:rPr b="0" i="0" lang="en-US" sz="1400" u="none" strike="noStrike">
                <a:solidFill>
                  <a:srgbClr val="000000"/>
                </a:solidFill>
              </a:rPr>
              <a:t>it happened (diagnostic systems)</a:t>
            </a:r>
            <a:endParaRPr/>
          </a:p>
          <a:p>
            <a:pPr indent="-171446" lvl="2" marL="857228" rtl="0" algn="l">
              <a:spcBef>
                <a:spcPts val="0"/>
              </a:spcBef>
              <a:spcAft>
                <a:spcPts val="0"/>
              </a:spcAft>
              <a:buSzPts val="1400"/>
              <a:buChar char="•"/>
            </a:pPr>
            <a:r>
              <a:rPr b="1" i="1" lang="en-US" sz="1400">
                <a:solidFill>
                  <a:srgbClr val="000000"/>
                </a:solidFill>
              </a:rPr>
              <a:t>F</a:t>
            </a:r>
            <a:r>
              <a:rPr b="1" i="1" lang="en-US" sz="1400" u="none" strike="noStrike">
                <a:solidFill>
                  <a:srgbClr val="000000"/>
                </a:solidFill>
              </a:rPr>
              <a:t>orecast</a:t>
            </a:r>
            <a:r>
              <a:rPr b="0" i="0" lang="en-US" sz="1400" u="none" strike="noStrike">
                <a:solidFill>
                  <a:srgbClr val="000000"/>
                </a:solidFill>
              </a:rPr>
              <a:t> what will happen (predictive systems)</a:t>
            </a:r>
            <a:endParaRPr/>
          </a:p>
          <a:p>
            <a:pPr indent="-171446" lvl="2" marL="857228" rtl="0" algn="l">
              <a:spcBef>
                <a:spcPts val="0"/>
              </a:spcBef>
              <a:spcAft>
                <a:spcPts val="0"/>
              </a:spcAft>
              <a:buSzPts val="1400"/>
              <a:buChar char="•"/>
            </a:pPr>
            <a:r>
              <a:rPr b="1" i="1" lang="en-US" sz="1400">
                <a:solidFill>
                  <a:srgbClr val="000000"/>
                </a:solidFill>
              </a:rPr>
              <a:t>S</a:t>
            </a:r>
            <a:r>
              <a:rPr b="1" i="1" lang="en-US" sz="1400" u="none" strike="noStrike">
                <a:solidFill>
                  <a:srgbClr val="000000"/>
                </a:solidFill>
              </a:rPr>
              <a:t>upport decision‐making </a:t>
            </a:r>
            <a:r>
              <a:rPr b="0" i="0" lang="en-US" sz="1400" u="none" strike="noStrike">
                <a:solidFill>
                  <a:srgbClr val="000000"/>
                </a:solidFill>
              </a:rPr>
              <a:t>based on present and future conditions (prescriptive systems)</a:t>
            </a:r>
            <a:endParaRPr/>
          </a:p>
          <a:p>
            <a:pPr indent="-171446" lvl="2" marL="857228" rtl="0" algn="l">
              <a:spcBef>
                <a:spcPts val="0"/>
              </a:spcBef>
              <a:spcAft>
                <a:spcPts val="0"/>
              </a:spcAft>
              <a:buSzPts val="1400"/>
              <a:buChar char="•"/>
            </a:pPr>
            <a:r>
              <a:rPr b="1" i="1" lang="en-US" sz="1400">
                <a:solidFill>
                  <a:srgbClr val="000000"/>
                </a:solidFill>
              </a:rPr>
              <a:t>T</a:t>
            </a:r>
            <a:r>
              <a:rPr b="1" i="1" lang="en-US" sz="1400" u="none" strike="noStrike">
                <a:solidFill>
                  <a:srgbClr val="000000"/>
                </a:solidFill>
              </a:rPr>
              <a:t>ake physical actions </a:t>
            </a:r>
            <a:r>
              <a:rPr b="0" i="0" lang="en-US" sz="1400" u="none" strike="noStrike">
                <a:solidFill>
                  <a:srgbClr val="000000"/>
                </a:solidFill>
              </a:rPr>
              <a:t>(semi‐autonomous and autonomous systems)</a:t>
            </a:r>
            <a:endParaRPr sz="1400">
              <a:solidFill>
                <a:srgbClr val="000000"/>
              </a:solidFill>
            </a:endParaRPr>
          </a:p>
          <a:p>
            <a:pPr indent="-168268" lvl="0" marL="257168" rtl="0" algn="l">
              <a:spcBef>
                <a:spcPts val="0"/>
              </a:spcBef>
              <a:spcAft>
                <a:spcPts val="0"/>
              </a:spcAft>
              <a:buSzPts val="1400"/>
              <a:buNone/>
            </a:pPr>
            <a:r>
              <a:t/>
            </a:r>
            <a:endParaRPr sz="1400">
              <a:solidFill>
                <a:srgbClr val="000000"/>
              </a:solidFill>
            </a:endParaRPr>
          </a:p>
          <a:p>
            <a:pPr indent="-257168" lvl="0" marL="257168" rtl="0" algn="l">
              <a:spcBef>
                <a:spcPts val="0"/>
              </a:spcBef>
              <a:spcAft>
                <a:spcPts val="0"/>
              </a:spcAft>
              <a:buSzPts val="1600"/>
              <a:buChar char="▪"/>
            </a:pPr>
            <a:r>
              <a:rPr b="1" lang="en-US" sz="1600">
                <a:solidFill>
                  <a:srgbClr val="000000"/>
                </a:solidFill>
              </a:rPr>
              <a:t>Industry Sectors</a:t>
            </a:r>
            <a:endParaRPr/>
          </a:p>
          <a:p>
            <a:pPr indent="-214308" lvl="1" marL="557199" rtl="0" algn="l">
              <a:spcBef>
                <a:spcPts val="0"/>
              </a:spcBef>
              <a:spcAft>
                <a:spcPts val="0"/>
              </a:spcAft>
              <a:buSzPts val="1400"/>
              <a:buChar char="–"/>
            </a:pPr>
            <a:r>
              <a:rPr lang="en-US" sz="1400">
                <a:solidFill>
                  <a:srgbClr val="000000"/>
                </a:solidFill>
              </a:rPr>
              <a:t>Manufacturing</a:t>
            </a:r>
            <a:endParaRPr/>
          </a:p>
          <a:p>
            <a:pPr indent="-214308" lvl="1" marL="557199" rtl="0" algn="l">
              <a:spcBef>
                <a:spcPts val="0"/>
              </a:spcBef>
              <a:spcAft>
                <a:spcPts val="0"/>
              </a:spcAft>
              <a:buSzPts val="1400"/>
              <a:buChar char="–"/>
            </a:pPr>
            <a:r>
              <a:rPr lang="en-US" sz="1400">
                <a:solidFill>
                  <a:srgbClr val="000000"/>
                </a:solidFill>
              </a:rPr>
              <a:t>Construction</a:t>
            </a:r>
            <a:endParaRPr/>
          </a:p>
          <a:p>
            <a:pPr indent="-214308" lvl="1" marL="557199" rtl="0" algn="l">
              <a:spcBef>
                <a:spcPts val="0"/>
              </a:spcBef>
              <a:spcAft>
                <a:spcPts val="0"/>
              </a:spcAft>
              <a:buSzPts val="1400"/>
              <a:buChar char="–"/>
            </a:pPr>
            <a:r>
              <a:rPr lang="en-US" sz="1400">
                <a:solidFill>
                  <a:srgbClr val="000000"/>
                </a:solidFill>
              </a:rPr>
              <a:t>Agriculture</a:t>
            </a:r>
            <a:endParaRPr/>
          </a:p>
          <a:p>
            <a:pPr indent="-214308" lvl="1" marL="557199" rtl="0" algn="l">
              <a:spcBef>
                <a:spcPts val="0"/>
              </a:spcBef>
              <a:spcAft>
                <a:spcPts val="0"/>
              </a:spcAft>
              <a:buSzPts val="1400"/>
              <a:buChar char="–"/>
            </a:pPr>
            <a:r>
              <a:rPr lang="en-US" sz="1400">
                <a:solidFill>
                  <a:srgbClr val="000000"/>
                </a:solidFill>
              </a:rPr>
              <a:t>Retail</a:t>
            </a:r>
            <a:endParaRPr/>
          </a:p>
          <a:p>
            <a:pPr indent="-214308" lvl="1" marL="557199" rtl="0" algn="l">
              <a:spcBef>
                <a:spcPts val="0"/>
              </a:spcBef>
              <a:spcAft>
                <a:spcPts val="0"/>
              </a:spcAft>
              <a:buSzPts val="1400"/>
              <a:buChar char="–"/>
            </a:pPr>
            <a:r>
              <a:rPr lang="en-US" sz="1400">
                <a:solidFill>
                  <a:srgbClr val="000000"/>
                </a:solidFill>
              </a:rPr>
              <a:t>Extractive Mining</a:t>
            </a:r>
            <a:endParaRPr/>
          </a:p>
          <a:p>
            <a:pPr indent="-214308" lvl="1" marL="557199" rtl="0" algn="l">
              <a:spcBef>
                <a:spcPts val="0"/>
              </a:spcBef>
              <a:spcAft>
                <a:spcPts val="0"/>
              </a:spcAft>
              <a:buSzPts val="1400"/>
              <a:buChar char="–"/>
            </a:pPr>
            <a:r>
              <a:rPr lang="en-US" sz="1400">
                <a:solidFill>
                  <a:srgbClr val="000000"/>
                </a:solidFill>
              </a:rPr>
              <a:t>Government </a:t>
            </a:r>
            <a:endParaRPr/>
          </a:p>
          <a:p>
            <a:pPr indent="-161918" lvl="0" marL="257168" rtl="0" algn="l">
              <a:spcBef>
                <a:spcPts val="300"/>
              </a:spcBef>
              <a:spcAft>
                <a:spcPts val="0"/>
              </a:spcAft>
              <a:buClr>
                <a:srgbClr val="695E4A"/>
              </a:buClr>
              <a:buSzPts val="1500"/>
              <a:buFont typeface="Noto Sans Symbols"/>
              <a:buNone/>
            </a:pPr>
            <a:r>
              <a:t/>
            </a:r>
            <a:endParaRPr/>
          </a:p>
        </p:txBody>
      </p:sp>
      <p:pic>
        <p:nvPicPr>
          <p:cNvPr id="308" name="Google Shape;308;p36"/>
          <p:cNvPicPr preferRelativeResize="0"/>
          <p:nvPr/>
        </p:nvPicPr>
        <p:blipFill rotWithShape="1">
          <a:blip r:embed="rId3">
            <a:alphaModFix/>
          </a:blip>
          <a:srcRect b="0" l="0" r="0" t="0"/>
          <a:stretch/>
        </p:blipFill>
        <p:spPr>
          <a:xfrm>
            <a:off x="5577712" y="919710"/>
            <a:ext cx="3506203" cy="3566160"/>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7"/>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500"/>
              <a:buNone/>
            </a:pPr>
            <a:r>
              <a:t/>
            </a:r>
            <a:endParaRPr/>
          </a:p>
          <a:p>
            <a:pPr indent="0" lvl="0" marL="0" rtl="0" algn="ctr">
              <a:spcBef>
                <a:spcPts val="300"/>
              </a:spcBef>
              <a:spcAft>
                <a:spcPts val="0"/>
              </a:spcAft>
              <a:buSzPts val="1500"/>
              <a:buNone/>
            </a:pPr>
            <a:r>
              <a:t/>
            </a:r>
            <a:endParaRPr/>
          </a:p>
          <a:p>
            <a:pPr indent="0" lvl="0" marL="0" rtl="0" algn="ctr">
              <a:spcBef>
                <a:spcPts val="800"/>
              </a:spcBef>
              <a:spcAft>
                <a:spcPts val="0"/>
              </a:spcAft>
              <a:buSzPts val="4000"/>
              <a:buNone/>
            </a:pPr>
            <a:r>
              <a:rPr b="1" lang="en-US" sz="4000">
                <a:solidFill>
                  <a:srgbClr val="000000"/>
                </a:solidFill>
              </a:rPr>
              <a:t>Algorithm Risks</a:t>
            </a:r>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8"/>
          <p:cNvSpPr txBox="1"/>
          <p:nvPr>
            <p:ph type="title"/>
          </p:nvPr>
        </p:nvSpPr>
        <p:spPr>
          <a:xfrm>
            <a:off x="112542" y="205979"/>
            <a:ext cx="8947052" cy="586501"/>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Algorithm Risks</a:t>
            </a:r>
            <a:endParaRPr/>
          </a:p>
        </p:txBody>
      </p:sp>
      <p:sp>
        <p:nvSpPr>
          <p:cNvPr id="319" name="Google Shape;319;p38"/>
          <p:cNvSpPr txBox="1"/>
          <p:nvPr>
            <p:ph idx="1" type="body"/>
          </p:nvPr>
        </p:nvSpPr>
        <p:spPr>
          <a:xfrm>
            <a:off x="323557" y="675249"/>
            <a:ext cx="8661009" cy="4262272"/>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lang="en-US" sz="1600">
                <a:solidFill>
                  <a:srgbClr val="000000"/>
                </a:solidFill>
              </a:rPr>
              <a:t>Input Risk</a:t>
            </a:r>
            <a:endParaRPr/>
          </a:p>
          <a:p>
            <a:pPr indent="-214308" lvl="1" marL="557199" rtl="0" algn="l">
              <a:spcBef>
                <a:spcPts val="0"/>
              </a:spcBef>
              <a:spcAft>
                <a:spcPts val="0"/>
              </a:spcAft>
              <a:buSzPts val="1600"/>
              <a:buChar char="–"/>
            </a:pPr>
            <a:r>
              <a:rPr lang="en-US" sz="1600">
                <a:solidFill>
                  <a:srgbClr val="000000"/>
                </a:solidFill>
              </a:rPr>
              <a:t>Errors and biases in input data or training data</a:t>
            </a:r>
            <a:endParaRPr/>
          </a:p>
          <a:p>
            <a:pPr indent="-214308" lvl="1" marL="557199" rtl="0" algn="l">
              <a:spcBef>
                <a:spcPts val="0"/>
              </a:spcBef>
              <a:spcAft>
                <a:spcPts val="0"/>
              </a:spcAft>
              <a:buSzPts val="1600"/>
              <a:buChar char="–"/>
            </a:pPr>
            <a:r>
              <a:rPr lang="en-US" sz="1600">
                <a:solidFill>
                  <a:srgbClr val="000000"/>
                </a:solidFill>
              </a:rPr>
              <a:t>Small data sets limitations</a:t>
            </a:r>
            <a:endParaRPr/>
          </a:p>
          <a:p>
            <a:pPr indent="-112707" lvl="1" marL="557199" rtl="0" algn="l">
              <a:spcBef>
                <a:spcPts val="0"/>
              </a:spcBef>
              <a:spcAft>
                <a:spcPts val="0"/>
              </a:spcAft>
              <a:buSzPts val="1600"/>
              <a:buNone/>
            </a:pPr>
            <a:r>
              <a:t/>
            </a:r>
            <a:endParaRPr sz="1600">
              <a:solidFill>
                <a:srgbClr val="000000"/>
              </a:solidFill>
            </a:endParaRPr>
          </a:p>
          <a:p>
            <a:pPr indent="-257168" lvl="0" marL="257168" rtl="0" algn="l">
              <a:spcBef>
                <a:spcPts val="0"/>
              </a:spcBef>
              <a:spcAft>
                <a:spcPts val="0"/>
              </a:spcAft>
              <a:buSzPts val="1600"/>
              <a:buChar char="▪"/>
            </a:pPr>
            <a:r>
              <a:rPr b="1" lang="en-US" sz="1600">
                <a:solidFill>
                  <a:srgbClr val="000000"/>
                </a:solidFill>
              </a:rPr>
              <a:t>Algorithm Design</a:t>
            </a:r>
            <a:endParaRPr/>
          </a:p>
          <a:p>
            <a:pPr indent="-214308" lvl="1" marL="557199" rtl="0" algn="l">
              <a:spcBef>
                <a:spcPts val="0"/>
              </a:spcBef>
              <a:spcAft>
                <a:spcPts val="0"/>
              </a:spcAft>
              <a:buSzPts val="1600"/>
              <a:buChar char="–"/>
            </a:pPr>
            <a:r>
              <a:rPr lang="en-US" sz="1600">
                <a:solidFill>
                  <a:srgbClr val="000000"/>
                </a:solidFill>
              </a:rPr>
              <a:t>Biased logic, flawed assumptions in algorithm design or mistakes in coding</a:t>
            </a:r>
            <a:endParaRPr/>
          </a:p>
          <a:p>
            <a:pPr indent="-214308" lvl="1" marL="557199" rtl="0" algn="l">
              <a:spcBef>
                <a:spcPts val="0"/>
              </a:spcBef>
              <a:spcAft>
                <a:spcPts val="0"/>
              </a:spcAft>
              <a:buSzPts val="1600"/>
              <a:buChar char="–"/>
            </a:pPr>
            <a:r>
              <a:rPr lang="en-US" sz="1600">
                <a:solidFill>
                  <a:srgbClr val="000000"/>
                </a:solidFill>
              </a:rPr>
              <a:t>Customization vs. Standardization</a:t>
            </a:r>
            <a:endParaRPr/>
          </a:p>
          <a:p>
            <a:pPr indent="-112707" lvl="1" marL="557199" rtl="0" algn="l">
              <a:spcBef>
                <a:spcPts val="0"/>
              </a:spcBef>
              <a:spcAft>
                <a:spcPts val="0"/>
              </a:spcAft>
              <a:buSzPts val="1600"/>
              <a:buNone/>
            </a:pPr>
            <a:r>
              <a:t/>
            </a:r>
            <a:endParaRPr sz="1600">
              <a:solidFill>
                <a:srgbClr val="000000"/>
              </a:solidFill>
            </a:endParaRPr>
          </a:p>
          <a:p>
            <a:pPr indent="-257168" lvl="0" marL="257168" rtl="0" algn="l">
              <a:spcBef>
                <a:spcPts val="0"/>
              </a:spcBef>
              <a:spcAft>
                <a:spcPts val="0"/>
              </a:spcAft>
              <a:buSzPts val="1600"/>
              <a:buChar char="▪"/>
            </a:pPr>
            <a:r>
              <a:rPr b="1" lang="en-US" sz="1600">
                <a:solidFill>
                  <a:srgbClr val="000000"/>
                </a:solidFill>
              </a:rPr>
              <a:t>Output Risk</a:t>
            </a:r>
            <a:endParaRPr/>
          </a:p>
          <a:p>
            <a:pPr indent="-214308" lvl="1" marL="557199" rtl="0" algn="l">
              <a:spcBef>
                <a:spcPts val="0"/>
              </a:spcBef>
              <a:spcAft>
                <a:spcPts val="0"/>
              </a:spcAft>
              <a:buSzPts val="1600"/>
              <a:buChar char="–"/>
            </a:pPr>
            <a:r>
              <a:rPr lang="en-US" sz="1600">
                <a:solidFill>
                  <a:srgbClr val="000000"/>
                </a:solidFill>
              </a:rPr>
              <a:t>U</a:t>
            </a:r>
            <a:r>
              <a:rPr b="0" i="0" lang="en-US" sz="1600" u="none" strike="noStrike">
                <a:solidFill>
                  <a:srgbClr val="000000"/>
                </a:solidFill>
              </a:rPr>
              <a:t>ser disregard of an algorithm’s limitations or underlying assumptions, leading to an inappropriate application or an incorrect interpretation of outputs</a:t>
            </a:r>
            <a:endParaRPr/>
          </a:p>
          <a:p>
            <a:pPr indent="-112707" lvl="1" marL="557199" rtl="0" algn="l">
              <a:spcBef>
                <a:spcPts val="0"/>
              </a:spcBef>
              <a:spcAft>
                <a:spcPts val="0"/>
              </a:spcAft>
              <a:buSzPts val="1600"/>
              <a:buNone/>
            </a:pPr>
            <a:r>
              <a:t/>
            </a:r>
            <a:endParaRPr b="0" i="0" sz="1600" u="none" strike="noStrike">
              <a:solidFill>
                <a:srgbClr val="000000"/>
              </a:solidFill>
            </a:endParaRPr>
          </a:p>
          <a:p>
            <a:pPr indent="-257168" lvl="0" marL="257168" rtl="0" algn="l">
              <a:spcBef>
                <a:spcPts val="0"/>
              </a:spcBef>
              <a:spcAft>
                <a:spcPts val="0"/>
              </a:spcAft>
              <a:buSzPts val="1600"/>
              <a:buChar char="▪"/>
            </a:pPr>
            <a:r>
              <a:rPr b="1" lang="en-US" sz="1600">
                <a:solidFill>
                  <a:srgbClr val="000000"/>
                </a:solidFill>
              </a:rPr>
              <a:t>Complexity</a:t>
            </a:r>
            <a:endParaRPr/>
          </a:p>
          <a:p>
            <a:pPr indent="-214308" lvl="1" marL="557199" rtl="0" algn="l">
              <a:spcBef>
                <a:spcPts val="0"/>
              </a:spcBef>
              <a:spcAft>
                <a:spcPts val="0"/>
              </a:spcAft>
              <a:buSzPts val="1600"/>
              <a:buChar char="–"/>
            </a:pPr>
            <a:r>
              <a:rPr lang="en-US" sz="1600">
                <a:solidFill>
                  <a:srgbClr val="000000"/>
                </a:solidFill>
              </a:rPr>
              <a:t>I</a:t>
            </a:r>
            <a:r>
              <a:rPr b="0" i="0" lang="en-US" sz="1600" u="none" strike="noStrike">
                <a:solidFill>
                  <a:srgbClr val="000000"/>
                </a:solidFill>
              </a:rPr>
              <a:t>ncreasing complexity of proprietary algorithms—especially self‐learning algorithms which can change their decision logic during operation—make it difficult for designers, manufacturers, and users to gain an operational understanding about how an algorithm works and produces its outcomes.</a:t>
            </a:r>
            <a:endParaRPr sz="800">
              <a:solidFill>
                <a:srgbClr val="000000"/>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9"/>
          <p:cNvSpPr txBox="1"/>
          <p:nvPr>
            <p:ph type="title"/>
          </p:nvPr>
        </p:nvSpPr>
        <p:spPr>
          <a:xfrm>
            <a:off x="457200" y="41856"/>
            <a:ext cx="8229600" cy="788138"/>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Algorithm Risk: 2</a:t>
            </a:r>
            <a:r>
              <a:rPr baseline="30000" lang="en-US" sz="4000">
                <a:solidFill>
                  <a:srgbClr val="000000"/>
                </a:solidFill>
              </a:rPr>
              <a:t>nd</a:t>
            </a:r>
            <a:r>
              <a:rPr lang="en-US" sz="4000">
                <a:solidFill>
                  <a:srgbClr val="000000"/>
                </a:solidFill>
              </a:rPr>
              <a:t> Level Risks</a:t>
            </a:r>
            <a:endParaRPr/>
          </a:p>
        </p:txBody>
      </p:sp>
      <p:sp>
        <p:nvSpPr>
          <p:cNvPr id="325" name="Google Shape;325;p39"/>
          <p:cNvSpPr txBox="1"/>
          <p:nvPr>
            <p:ph idx="1" type="body"/>
          </p:nvPr>
        </p:nvSpPr>
        <p:spPr>
          <a:xfrm>
            <a:off x="345600" y="885932"/>
            <a:ext cx="8615003" cy="4020868"/>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lang="en-US" sz="1600">
                <a:solidFill>
                  <a:srgbClr val="000000"/>
                </a:solidFill>
              </a:rPr>
              <a:t>Lack of Transparency </a:t>
            </a:r>
            <a:endParaRPr/>
          </a:p>
          <a:p>
            <a:pPr indent="-214308" lvl="1" marL="557199" rtl="0" algn="l">
              <a:spcBef>
                <a:spcPts val="0"/>
              </a:spcBef>
              <a:spcAft>
                <a:spcPts val="0"/>
              </a:spcAft>
              <a:buSzPts val="1600"/>
              <a:buChar char="–"/>
            </a:pPr>
            <a:r>
              <a:rPr lang="en-US" sz="1600">
                <a:solidFill>
                  <a:srgbClr val="000000"/>
                </a:solidFill>
              </a:rPr>
              <a:t>Organizations unwilling to share algorithm source code or internal operations</a:t>
            </a:r>
            <a:endParaRPr b="1" sz="1600">
              <a:solidFill>
                <a:srgbClr val="000000"/>
              </a:solidFill>
            </a:endParaRPr>
          </a:p>
          <a:p>
            <a:pPr indent="-214308" lvl="1" marL="557199" rtl="0" algn="l">
              <a:spcBef>
                <a:spcPts val="0"/>
              </a:spcBef>
              <a:spcAft>
                <a:spcPts val="0"/>
              </a:spcAft>
              <a:buSzPts val="1600"/>
              <a:buChar char="–"/>
            </a:pPr>
            <a:r>
              <a:rPr b="0" i="0" lang="en-US" sz="1600" u="none" strike="noStrike">
                <a:solidFill>
                  <a:srgbClr val="000000"/>
                </a:solidFill>
              </a:rPr>
              <a:t>Lack of algorithmic transparency can be a major impediment to the assessment and control of new occupational safety and health risks.</a:t>
            </a:r>
            <a:r>
              <a:rPr lang="en-US" sz="1600">
                <a:solidFill>
                  <a:srgbClr val="000000"/>
                </a:solidFill>
              </a:rPr>
              <a:t> </a:t>
            </a:r>
            <a:endParaRPr/>
          </a:p>
          <a:p>
            <a:pPr indent="-214308" lvl="1" marL="557199" rtl="0" algn="l">
              <a:spcBef>
                <a:spcPts val="0"/>
              </a:spcBef>
              <a:spcAft>
                <a:spcPts val="0"/>
              </a:spcAft>
              <a:buSzPts val="1600"/>
              <a:buChar char="–"/>
            </a:pPr>
            <a:r>
              <a:rPr lang="en-US" sz="1600">
                <a:solidFill>
                  <a:srgbClr val="000000"/>
                </a:solidFill>
              </a:rPr>
              <a:t>Lack of </a:t>
            </a:r>
            <a:r>
              <a:rPr i="1" lang="en-US" sz="1600">
                <a:solidFill>
                  <a:srgbClr val="000000"/>
                </a:solidFill>
              </a:rPr>
              <a:t>explainable algorithms </a:t>
            </a:r>
            <a:r>
              <a:rPr lang="en-US" sz="1600">
                <a:solidFill>
                  <a:srgbClr val="000000"/>
                </a:solidFill>
              </a:rPr>
              <a:t>hinders how to describe how the algorithm arrived at its decisions</a:t>
            </a:r>
            <a:endParaRPr/>
          </a:p>
          <a:p>
            <a:pPr indent="-112707" lvl="1" marL="557199" rtl="0" algn="l">
              <a:spcBef>
                <a:spcPts val="0"/>
              </a:spcBef>
              <a:spcAft>
                <a:spcPts val="0"/>
              </a:spcAft>
              <a:buSzPts val="1600"/>
              <a:buNone/>
            </a:pPr>
            <a:r>
              <a:t/>
            </a:r>
            <a:endParaRPr sz="1600">
              <a:solidFill>
                <a:srgbClr val="000000"/>
              </a:solidFill>
            </a:endParaRPr>
          </a:p>
          <a:p>
            <a:pPr indent="-257168" lvl="0" marL="257168" rtl="0" algn="l">
              <a:spcBef>
                <a:spcPts val="0"/>
              </a:spcBef>
              <a:spcAft>
                <a:spcPts val="0"/>
              </a:spcAft>
              <a:buSzPts val="1600"/>
              <a:buChar char="▪"/>
            </a:pPr>
            <a:r>
              <a:rPr b="1" lang="en-US" sz="1600">
                <a:solidFill>
                  <a:srgbClr val="000000"/>
                </a:solidFill>
              </a:rPr>
              <a:t>Concept Drift</a:t>
            </a:r>
            <a:endParaRPr/>
          </a:p>
          <a:p>
            <a:pPr indent="-214308" lvl="1" marL="557199" rtl="0" algn="l">
              <a:spcBef>
                <a:spcPts val="0"/>
              </a:spcBef>
              <a:spcAft>
                <a:spcPts val="0"/>
              </a:spcAft>
              <a:buSzPts val="1600"/>
              <a:buChar char="–"/>
            </a:pPr>
            <a:r>
              <a:rPr lang="en-US" sz="1600">
                <a:solidFill>
                  <a:srgbClr val="000000"/>
                </a:solidFill>
              </a:rPr>
              <a:t>Disconnect between the parameters the algorithm was optimized for, and operating environment it finds itself</a:t>
            </a:r>
            <a:endParaRPr/>
          </a:p>
          <a:p>
            <a:pPr indent="-171446" lvl="2" marL="857228" rtl="0" algn="l">
              <a:spcBef>
                <a:spcPts val="0"/>
              </a:spcBef>
              <a:spcAft>
                <a:spcPts val="0"/>
              </a:spcAft>
              <a:buSzPts val="1400"/>
              <a:buChar char="•"/>
            </a:pPr>
            <a:r>
              <a:rPr lang="en-US" sz="1400">
                <a:solidFill>
                  <a:srgbClr val="000000"/>
                </a:solidFill>
              </a:rPr>
              <a:t>Market stability versus volatility</a:t>
            </a:r>
            <a:endParaRPr/>
          </a:p>
          <a:p>
            <a:pPr indent="-171446" lvl="2" marL="857228" rtl="0" algn="l">
              <a:spcBef>
                <a:spcPts val="0"/>
              </a:spcBef>
              <a:spcAft>
                <a:spcPts val="0"/>
              </a:spcAft>
              <a:buSzPts val="1400"/>
              <a:buChar char="•"/>
            </a:pPr>
            <a:r>
              <a:rPr lang="en-US" sz="1400">
                <a:solidFill>
                  <a:srgbClr val="000000"/>
                </a:solidFill>
              </a:rPr>
              <a:t>Differing shades of skin color and dermatological diagnosis</a:t>
            </a:r>
            <a:endParaRPr/>
          </a:p>
          <a:p>
            <a:pPr indent="-171446" lvl="2" marL="857228" rtl="0" algn="l">
              <a:spcBef>
                <a:spcPts val="0"/>
              </a:spcBef>
              <a:spcAft>
                <a:spcPts val="0"/>
              </a:spcAft>
              <a:buSzPts val="1400"/>
              <a:buChar char="•"/>
            </a:pPr>
            <a:r>
              <a:rPr lang="en-US" sz="1400">
                <a:solidFill>
                  <a:srgbClr val="000000"/>
                </a:solidFill>
              </a:rPr>
              <a:t>Changes in operating parameters of machinery versus design parameters</a:t>
            </a:r>
            <a:endParaRPr/>
          </a:p>
          <a:p>
            <a:pPr indent="0" lvl="0" marL="0" rtl="0" algn="l">
              <a:spcBef>
                <a:spcPts val="0"/>
              </a:spcBef>
              <a:spcAft>
                <a:spcPts val="0"/>
              </a:spcAft>
              <a:buSzPts val="1600"/>
              <a:buNone/>
            </a:pPr>
            <a:r>
              <a:t/>
            </a:r>
            <a:endParaRPr b="1" sz="1600">
              <a:solidFill>
                <a:srgbClr val="000000"/>
              </a:solidFill>
            </a:endParaRPr>
          </a:p>
          <a:p>
            <a:pPr indent="-257168" lvl="0" marL="257168" rtl="0" algn="l">
              <a:spcBef>
                <a:spcPts val="0"/>
              </a:spcBef>
              <a:spcAft>
                <a:spcPts val="0"/>
              </a:spcAft>
              <a:buSzPts val="1600"/>
              <a:buChar char="▪"/>
            </a:pPr>
            <a:r>
              <a:rPr b="1" lang="en-US" sz="1600">
                <a:solidFill>
                  <a:srgbClr val="000000"/>
                </a:solidFill>
              </a:rPr>
              <a:t>Lack of Standards</a:t>
            </a:r>
            <a:endParaRPr/>
          </a:p>
          <a:p>
            <a:pPr indent="-214308" lvl="1" marL="557199" rtl="0" algn="l">
              <a:spcBef>
                <a:spcPts val="0"/>
              </a:spcBef>
              <a:spcAft>
                <a:spcPts val="0"/>
              </a:spcAft>
              <a:buSzPts val="1600"/>
              <a:buChar char="–"/>
            </a:pPr>
            <a:r>
              <a:rPr lang="en-US" sz="1600">
                <a:solidFill>
                  <a:srgbClr val="000000"/>
                </a:solidFill>
              </a:rPr>
              <a:t>No widely-accepted cross-industry standards to govern many machine learning algorithms.</a:t>
            </a:r>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0"/>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500"/>
              <a:buNone/>
            </a:pPr>
            <a:r>
              <a:t/>
            </a:r>
            <a:endParaRPr/>
          </a:p>
          <a:p>
            <a:pPr indent="0" lvl="0" marL="0" rtl="0" algn="ctr">
              <a:spcBef>
                <a:spcPts val="300"/>
              </a:spcBef>
              <a:spcAft>
                <a:spcPts val="0"/>
              </a:spcAft>
              <a:buSzPts val="1500"/>
              <a:buNone/>
            </a:pPr>
            <a:r>
              <a:t/>
            </a:r>
            <a:endParaRPr/>
          </a:p>
          <a:p>
            <a:pPr indent="0" lvl="0" marL="0" rtl="0" algn="ctr">
              <a:spcBef>
                <a:spcPts val="800"/>
              </a:spcBef>
              <a:spcAft>
                <a:spcPts val="0"/>
              </a:spcAft>
              <a:buSzPts val="4000"/>
              <a:buNone/>
            </a:pPr>
            <a:r>
              <a:rPr b="1" lang="en-US" sz="4000">
                <a:solidFill>
                  <a:srgbClr val="000000"/>
                </a:solidFill>
              </a:rPr>
              <a:t>Risks in Context</a:t>
            </a:r>
            <a:endParaRPr/>
          </a:p>
          <a:p>
            <a:pPr indent="0" lvl="0" marL="0" rtl="0" algn="ctr">
              <a:spcBef>
                <a:spcPts val="280"/>
              </a:spcBef>
              <a:spcAft>
                <a:spcPts val="0"/>
              </a:spcAft>
              <a:buSzPts val="1400"/>
              <a:buNone/>
            </a:pPr>
            <a:r>
              <a:rPr b="1" lang="en-US" sz="1400">
                <a:solidFill>
                  <a:srgbClr val="000000"/>
                </a:solidFill>
              </a:rPr>
              <a:t>Work Management</a:t>
            </a:r>
            <a:endParaRPr/>
          </a:p>
          <a:p>
            <a:pPr indent="0" lvl="0" marL="0" rtl="0" algn="ctr">
              <a:spcBef>
                <a:spcPts val="280"/>
              </a:spcBef>
              <a:spcAft>
                <a:spcPts val="0"/>
              </a:spcAft>
              <a:buSzPts val="1400"/>
              <a:buNone/>
            </a:pPr>
            <a:r>
              <a:rPr b="1" lang="en-US" sz="1400">
                <a:solidFill>
                  <a:srgbClr val="000000"/>
                </a:solidFill>
              </a:rPr>
              <a:t>Advanced Sensor Technologies</a:t>
            </a:r>
            <a:endParaRPr/>
          </a:p>
          <a:p>
            <a:pPr indent="0" lvl="0" marL="0" rtl="0" algn="ctr">
              <a:spcBef>
                <a:spcPts val="280"/>
              </a:spcBef>
              <a:spcAft>
                <a:spcPts val="0"/>
              </a:spcAft>
              <a:buSzPts val="1400"/>
              <a:buNone/>
            </a:pPr>
            <a:r>
              <a:rPr b="1" lang="en-US" sz="1400">
                <a:solidFill>
                  <a:srgbClr val="000000"/>
                </a:solidFill>
              </a:rPr>
              <a:t>Robotics</a:t>
            </a:r>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1"/>
          <p:cNvSpPr txBox="1"/>
          <p:nvPr>
            <p:ph type="title"/>
          </p:nvPr>
        </p:nvSpPr>
        <p:spPr>
          <a:xfrm>
            <a:off x="457200" y="205979"/>
            <a:ext cx="8229600" cy="581812"/>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Algorithm Systems: Management</a:t>
            </a:r>
            <a:endParaRPr/>
          </a:p>
        </p:txBody>
      </p:sp>
      <p:sp>
        <p:nvSpPr>
          <p:cNvPr id="336" name="Google Shape;336;p41"/>
          <p:cNvSpPr txBox="1"/>
          <p:nvPr>
            <p:ph idx="1" type="body"/>
          </p:nvPr>
        </p:nvSpPr>
        <p:spPr>
          <a:xfrm>
            <a:off x="190800" y="754966"/>
            <a:ext cx="6087599" cy="4135902"/>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800"/>
              <a:buChar char="▪"/>
            </a:pPr>
            <a:r>
              <a:rPr b="1" i="0" lang="en-US" sz="1800" u="none" strike="noStrike">
                <a:solidFill>
                  <a:srgbClr val="000000"/>
                </a:solidFill>
              </a:rPr>
              <a:t>Methods of Supervision</a:t>
            </a:r>
            <a:endParaRPr/>
          </a:p>
          <a:p>
            <a:pPr indent="-214308" lvl="1" marL="557199" rtl="0" algn="l">
              <a:spcBef>
                <a:spcPts val="0"/>
              </a:spcBef>
              <a:spcAft>
                <a:spcPts val="0"/>
              </a:spcAft>
              <a:buSzPts val="1600"/>
              <a:buChar char="–"/>
            </a:pPr>
            <a:r>
              <a:rPr b="0" i="0" lang="en-US" sz="1600" u="none" strike="noStrike">
                <a:solidFill>
                  <a:srgbClr val="000000"/>
                </a:solidFill>
              </a:rPr>
              <a:t>Traditional </a:t>
            </a:r>
            <a:endParaRPr/>
          </a:p>
          <a:p>
            <a:pPr indent="-171446" lvl="2" marL="857228" rtl="0" algn="l">
              <a:spcBef>
                <a:spcPts val="0"/>
              </a:spcBef>
              <a:spcAft>
                <a:spcPts val="0"/>
              </a:spcAft>
              <a:buSzPts val="1600"/>
              <a:buChar char="•"/>
            </a:pPr>
            <a:r>
              <a:rPr lang="en-US" sz="1600">
                <a:solidFill>
                  <a:srgbClr val="000000"/>
                </a:solidFill>
              </a:rPr>
              <a:t>Close physical supervision</a:t>
            </a:r>
            <a:endParaRPr b="0" i="0" sz="1600" u="none" strike="noStrike">
              <a:solidFill>
                <a:srgbClr val="000000"/>
              </a:solidFill>
            </a:endParaRPr>
          </a:p>
          <a:p>
            <a:pPr indent="-214308" lvl="1" marL="557199" rtl="0" algn="l">
              <a:spcBef>
                <a:spcPts val="0"/>
              </a:spcBef>
              <a:spcAft>
                <a:spcPts val="0"/>
              </a:spcAft>
              <a:buSzPts val="1600"/>
              <a:buChar char="–"/>
            </a:pPr>
            <a:r>
              <a:rPr lang="en-US" sz="1600">
                <a:solidFill>
                  <a:srgbClr val="000000"/>
                </a:solidFill>
              </a:rPr>
              <a:t>Emerging</a:t>
            </a:r>
            <a:endParaRPr/>
          </a:p>
          <a:p>
            <a:pPr indent="-171446" lvl="2" marL="857228" rtl="0" algn="l">
              <a:spcBef>
                <a:spcPts val="0"/>
              </a:spcBef>
              <a:spcAft>
                <a:spcPts val="0"/>
              </a:spcAft>
              <a:buSzPts val="1400"/>
              <a:buChar char="•"/>
            </a:pPr>
            <a:r>
              <a:rPr lang="en-US" sz="1400">
                <a:solidFill>
                  <a:srgbClr val="000000"/>
                </a:solidFill>
              </a:rPr>
              <a:t>V</a:t>
            </a:r>
            <a:r>
              <a:rPr b="0" i="0" lang="en-US" sz="1400" u="none" strike="noStrike">
                <a:solidFill>
                  <a:srgbClr val="000000"/>
                </a:solidFill>
              </a:rPr>
              <a:t>ideo surveillance track a worker’s physical movements through geolocation algorithms</a:t>
            </a:r>
            <a:endParaRPr/>
          </a:p>
          <a:p>
            <a:pPr indent="-171446" lvl="2" marL="857228" rtl="0" algn="l">
              <a:spcBef>
                <a:spcPts val="0"/>
              </a:spcBef>
              <a:spcAft>
                <a:spcPts val="0"/>
              </a:spcAft>
              <a:buSzPts val="1400"/>
              <a:buChar char="•"/>
            </a:pPr>
            <a:r>
              <a:rPr lang="en-US" sz="1400">
                <a:solidFill>
                  <a:srgbClr val="000000"/>
                </a:solidFill>
              </a:rPr>
              <a:t>Digitally m</a:t>
            </a:r>
            <a:r>
              <a:rPr b="0" i="0" lang="en-US" sz="1400" u="none" strike="noStrike">
                <a:solidFill>
                  <a:srgbClr val="000000"/>
                </a:solidFill>
              </a:rPr>
              <a:t>onitoring an employee's use of email, social media, and web browsing</a:t>
            </a:r>
            <a:endParaRPr/>
          </a:p>
          <a:p>
            <a:pPr indent="-171446" lvl="2" marL="857228" rtl="0" algn="l">
              <a:spcBef>
                <a:spcPts val="0"/>
              </a:spcBef>
              <a:spcAft>
                <a:spcPts val="0"/>
              </a:spcAft>
              <a:buSzPts val="1400"/>
              <a:buChar char="•"/>
            </a:pPr>
            <a:r>
              <a:rPr lang="en-US" sz="1400">
                <a:solidFill>
                  <a:srgbClr val="000000"/>
                </a:solidFill>
              </a:rPr>
              <a:t>A</a:t>
            </a:r>
            <a:r>
              <a:rPr b="0" i="0" lang="en-US" sz="1400" u="none" strike="noStrike">
                <a:solidFill>
                  <a:srgbClr val="000000"/>
                </a:solidFill>
              </a:rPr>
              <a:t>ssess a worker's productivity, level of engagement, propensity to leave the organization, and adherence to workplace safety behaviors.</a:t>
            </a:r>
            <a:r>
              <a:rPr lang="en-US" sz="1400">
                <a:solidFill>
                  <a:srgbClr val="000000"/>
                </a:solidFill>
              </a:rPr>
              <a:t> </a:t>
            </a:r>
            <a:endParaRPr/>
          </a:p>
          <a:p>
            <a:pPr indent="0" lvl="2" marL="685782" rtl="0" algn="l">
              <a:spcBef>
                <a:spcPts val="0"/>
              </a:spcBef>
              <a:spcAft>
                <a:spcPts val="0"/>
              </a:spcAft>
              <a:buSzPts val="1800"/>
              <a:buNone/>
            </a:pPr>
            <a:r>
              <a:t/>
            </a:r>
            <a:endParaRPr sz="1800">
              <a:solidFill>
                <a:srgbClr val="000000"/>
              </a:solidFill>
            </a:endParaRPr>
          </a:p>
          <a:p>
            <a:pPr indent="-257168" lvl="0" marL="257168" rtl="0" algn="l">
              <a:spcBef>
                <a:spcPts val="0"/>
              </a:spcBef>
              <a:spcAft>
                <a:spcPts val="0"/>
              </a:spcAft>
              <a:buSzPts val="1800"/>
              <a:buChar char="▪"/>
            </a:pPr>
            <a:r>
              <a:rPr b="1" i="0" lang="en-US" sz="1800" u="none" strike="noStrike">
                <a:solidFill>
                  <a:srgbClr val="000000"/>
                </a:solidFill>
              </a:rPr>
              <a:t>“People Analytics”</a:t>
            </a:r>
            <a:endParaRPr/>
          </a:p>
          <a:p>
            <a:pPr indent="-214308" lvl="1" marL="557199" rtl="0" algn="l">
              <a:spcBef>
                <a:spcPts val="0"/>
              </a:spcBef>
              <a:spcAft>
                <a:spcPts val="0"/>
              </a:spcAft>
              <a:buSzPts val="1400"/>
              <a:buChar char="–"/>
            </a:pPr>
            <a:r>
              <a:rPr b="0" i="0" lang="en-US" sz="1400" u="none" strike="noStrike">
                <a:solidFill>
                  <a:srgbClr val="000000"/>
                </a:solidFill>
              </a:rPr>
              <a:t>These new data‐driven approaches to human resources management are referred to as “people analytics” and are touted as helping employers make better decisions.</a:t>
            </a:r>
            <a:r>
              <a:rPr lang="en-US" sz="1400">
                <a:solidFill>
                  <a:srgbClr val="000000"/>
                </a:solidFill>
              </a:rPr>
              <a:t> </a:t>
            </a:r>
            <a:endParaRPr/>
          </a:p>
          <a:p>
            <a:pPr indent="-214308" lvl="1" marL="557199" rtl="0" algn="l">
              <a:spcBef>
                <a:spcPts val="0"/>
              </a:spcBef>
              <a:spcAft>
                <a:spcPts val="0"/>
              </a:spcAft>
              <a:buSzPts val="1400"/>
              <a:buChar char="–"/>
            </a:pPr>
            <a:r>
              <a:rPr lang="en-US" sz="1400">
                <a:solidFill>
                  <a:srgbClr val="000000"/>
                </a:solidFill>
              </a:rPr>
              <a:t>Routine management style in gig industry.</a:t>
            </a:r>
            <a:endParaRPr/>
          </a:p>
        </p:txBody>
      </p:sp>
      <p:pic>
        <p:nvPicPr>
          <p:cNvPr id="337" name="Google Shape;337;p41"/>
          <p:cNvPicPr preferRelativeResize="0"/>
          <p:nvPr/>
        </p:nvPicPr>
        <p:blipFill rotWithShape="1">
          <a:blip r:embed="rId3">
            <a:alphaModFix/>
          </a:blip>
          <a:srcRect b="0" l="0" r="0" t="0"/>
          <a:stretch/>
        </p:blipFill>
        <p:spPr>
          <a:xfrm>
            <a:off x="6121759" y="1290418"/>
            <a:ext cx="2897745" cy="2468880"/>
          </a:xfrm>
          <a:prstGeom prst="rect">
            <a:avLst/>
          </a:prstGeom>
          <a:noFill/>
          <a:ln>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2"/>
          <p:cNvSpPr txBox="1"/>
          <p:nvPr>
            <p:ph type="title"/>
          </p:nvPr>
        </p:nvSpPr>
        <p:spPr>
          <a:xfrm>
            <a:off x="457200" y="205979"/>
            <a:ext cx="8229600" cy="5489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3600">
                <a:solidFill>
                  <a:srgbClr val="000000"/>
                </a:solidFill>
              </a:rPr>
              <a:t>Algorithmic Management: General Risks</a:t>
            </a:r>
            <a:endParaRPr/>
          </a:p>
        </p:txBody>
      </p:sp>
      <p:sp>
        <p:nvSpPr>
          <p:cNvPr id="343" name="Google Shape;343;p42"/>
          <p:cNvSpPr txBox="1"/>
          <p:nvPr>
            <p:ph idx="1" type="body"/>
          </p:nvPr>
        </p:nvSpPr>
        <p:spPr>
          <a:xfrm>
            <a:off x="75028" y="858129"/>
            <a:ext cx="5795890" cy="4154658"/>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i="0" lang="en-US" sz="1600" u="none" strike="noStrike">
                <a:solidFill>
                  <a:srgbClr val="000000"/>
                </a:solidFill>
              </a:rPr>
              <a:t>Forever Data </a:t>
            </a:r>
            <a:endParaRPr/>
          </a:p>
          <a:p>
            <a:pPr indent="-214308" lvl="1" marL="557199" rtl="0" algn="l">
              <a:spcBef>
                <a:spcPts val="0"/>
              </a:spcBef>
              <a:spcAft>
                <a:spcPts val="0"/>
              </a:spcAft>
              <a:buSzPts val="1200"/>
              <a:buChar char="–"/>
            </a:pPr>
            <a:r>
              <a:rPr b="0" i="0" lang="en-US" sz="1200" u="none" strike="noStrike">
                <a:solidFill>
                  <a:srgbClr val="000000"/>
                </a:solidFill>
              </a:rPr>
              <a:t>Algorithmic management techniques can collect and store worker data on a continuous basis, potentially without express purpose or worker disclosure.</a:t>
            </a:r>
            <a:endParaRPr/>
          </a:p>
          <a:p>
            <a:pPr indent="0" lvl="1" marL="342891" rtl="0" algn="l">
              <a:spcBef>
                <a:spcPts val="0"/>
              </a:spcBef>
              <a:spcAft>
                <a:spcPts val="0"/>
              </a:spcAft>
              <a:buSzPts val="1200"/>
              <a:buNone/>
            </a:pPr>
            <a:r>
              <a:rPr lang="en-US" sz="1200">
                <a:solidFill>
                  <a:srgbClr val="0000FF"/>
                </a:solidFill>
              </a:rPr>
              <a:t> </a:t>
            </a:r>
            <a:endParaRPr/>
          </a:p>
          <a:p>
            <a:pPr indent="-257168" lvl="0" marL="257168" rtl="0" algn="l">
              <a:spcBef>
                <a:spcPts val="0"/>
              </a:spcBef>
              <a:spcAft>
                <a:spcPts val="0"/>
              </a:spcAft>
              <a:buSzPts val="1600"/>
              <a:buChar char="▪"/>
            </a:pPr>
            <a:r>
              <a:rPr b="1" lang="en-US" sz="1600">
                <a:solidFill>
                  <a:srgbClr val="000000"/>
                </a:solidFill>
              </a:rPr>
              <a:t>Algorithm as Manager</a:t>
            </a:r>
            <a:endParaRPr b="1" i="0" sz="1600" u="none" strike="noStrike">
              <a:solidFill>
                <a:srgbClr val="000000"/>
              </a:solidFill>
            </a:endParaRPr>
          </a:p>
          <a:p>
            <a:pPr indent="-214308" lvl="1" marL="557199" rtl="0" algn="l">
              <a:spcBef>
                <a:spcPts val="0"/>
              </a:spcBef>
              <a:spcAft>
                <a:spcPts val="0"/>
              </a:spcAft>
              <a:buSzPts val="1200"/>
              <a:buChar char="–"/>
            </a:pPr>
            <a:r>
              <a:rPr lang="en-US" sz="1200">
                <a:solidFill>
                  <a:srgbClr val="000000"/>
                </a:solidFill>
              </a:rPr>
              <a:t>O</a:t>
            </a:r>
            <a:r>
              <a:rPr b="0" i="0" lang="en-US" sz="1200" u="none" strike="noStrike">
                <a:solidFill>
                  <a:srgbClr val="000000"/>
                </a:solidFill>
              </a:rPr>
              <a:t>bserver of the worker and the HR decision‐maker can both be nonhuman agents.</a:t>
            </a:r>
            <a:r>
              <a:rPr lang="en-US" sz="1200">
                <a:solidFill>
                  <a:srgbClr val="0000FF"/>
                </a:solidFill>
              </a:rPr>
              <a:t> </a:t>
            </a:r>
            <a:endParaRPr/>
          </a:p>
          <a:p>
            <a:pPr indent="-171446" lvl="2" marL="857228" rtl="0" algn="l">
              <a:spcBef>
                <a:spcPts val="0"/>
              </a:spcBef>
              <a:spcAft>
                <a:spcPts val="0"/>
              </a:spcAft>
              <a:buSzPts val="1200"/>
              <a:buChar char="•"/>
            </a:pPr>
            <a:r>
              <a:rPr b="0" i="0" lang="en-US" sz="1200" u="none" strike="noStrike">
                <a:solidFill>
                  <a:srgbClr val="000000"/>
                </a:solidFill>
              </a:rPr>
              <a:t>Algorithmic worker management systems can process collected data to produce a decision output and send that decision to a human or a machine to reward, discipline, or terminate a worker.</a:t>
            </a:r>
            <a:endParaRPr/>
          </a:p>
          <a:p>
            <a:pPr indent="-112707" lvl="1" marL="557199" rtl="0" algn="l">
              <a:spcBef>
                <a:spcPts val="0"/>
              </a:spcBef>
              <a:spcAft>
                <a:spcPts val="0"/>
              </a:spcAft>
              <a:buSzPts val="1600"/>
              <a:buNone/>
            </a:pPr>
            <a:r>
              <a:t/>
            </a:r>
            <a:endParaRPr b="0" i="0" sz="1600" u="none" strike="noStrike">
              <a:solidFill>
                <a:srgbClr val="0000FF"/>
              </a:solidFill>
            </a:endParaRPr>
          </a:p>
          <a:p>
            <a:pPr indent="-257168" lvl="0" marL="257168" rtl="0" algn="l">
              <a:spcBef>
                <a:spcPts val="0"/>
              </a:spcBef>
              <a:spcAft>
                <a:spcPts val="0"/>
              </a:spcAft>
              <a:buSzPts val="1600"/>
              <a:buChar char="▪"/>
            </a:pPr>
            <a:r>
              <a:rPr b="1" lang="en-US" sz="1600">
                <a:solidFill>
                  <a:srgbClr val="000000"/>
                </a:solidFill>
              </a:rPr>
              <a:t>Erosion of Employer-Employee Relationship</a:t>
            </a:r>
            <a:endParaRPr b="1" i="0" sz="1600" u="none" strike="noStrike">
              <a:solidFill>
                <a:srgbClr val="000000"/>
              </a:solidFill>
            </a:endParaRPr>
          </a:p>
          <a:p>
            <a:pPr indent="-214308" lvl="1" marL="557199" rtl="0" algn="l">
              <a:spcBef>
                <a:spcPts val="0"/>
              </a:spcBef>
              <a:spcAft>
                <a:spcPts val="0"/>
              </a:spcAft>
              <a:buSzPts val="1200"/>
              <a:buChar char="–"/>
            </a:pPr>
            <a:r>
              <a:rPr b="0" i="0" lang="en-US" sz="1200" u="none" strike="noStrike">
                <a:solidFill>
                  <a:srgbClr val="000000"/>
                </a:solidFill>
              </a:rPr>
              <a:t>When the organization, not the worker, is the primary beneficiary of algorithm‐enabled tools,</a:t>
            </a:r>
            <a:r>
              <a:rPr lang="en-US" sz="1200">
                <a:solidFill>
                  <a:srgbClr val="0000FF"/>
                </a:solidFill>
              </a:rPr>
              <a:t> </a:t>
            </a:r>
            <a:r>
              <a:rPr b="0" i="0" lang="en-US" sz="1200" u="none" strike="noStrike">
                <a:solidFill>
                  <a:srgbClr val="000000"/>
                </a:solidFill>
              </a:rPr>
              <a:t>and where bureaucratic control of the workplace is at stake, individual strategies of resistance to collective organizing—</a:t>
            </a:r>
            <a:r>
              <a:rPr b="0" i="1" lang="en-US" sz="1200" u="none" strike="noStrike">
                <a:solidFill>
                  <a:srgbClr val="000000"/>
                </a:solidFill>
              </a:rPr>
              <a:t>algoactivism</a:t>
            </a:r>
            <a:r>
              <a:rPr b="0" i="0" lang="en-US" sz="1200" u="none" strike="noStrike">
                <a:solidFill>
                  <a:srgbClr val="000000"/>
                </a:solidFill>
              </a:rPr>
              <a:t>—can emerge.</a:t>
            </a:r>
            <a:r>
              <a:rPr b="0" i="0" lang="en-US" sz="1200" u="none" strike="noStrike">
                <a:solidFill>
                  <a:srgbClr val="0000FF"/>
                </a:solidFill>
              </a:rPr>
              <a:t> </a:t>
            </a:r>
            <a:endParaRPr/>
          </a:p>
          <a:p>
            <a:pPr indent="-214308" lvl="1" marL="557199" rtl="0" algn="l">
              <a:spcBef>
                <a:spcPts val="0"/>
              </a:spcBef>
              <a:spcAft>
                <a:spcPts val="0"/>
              </a:spcAft>
              <a:buSzPts val="1200"/>
              <a:buChar char="–"/>
            </a:pPr>
            <a:r>
              <a:rPr lang="en-US" sz="1200">
                <a:solidFill>
                  <a:srgbClr val="000000"/>
                </a:solidFill>
              </a:rPr>
              <a:t>D</a:t>
            </a:r>
            <a:r>
              <a:rPr b="0" i="0" lang="en-US" sz="1200" u="none" strike="noStrike">
                <a:solidFill>
                  <a:srgbClr val="000000"/>
                </a:solidFill>
              </a:rPr>
              <a:t>iffusion of algorithmic management systems will affect the future of work but may do so in unintended and undesirable ways</a:t>
            </a:r>
            <a:endParaRPr b="0" i="0" sz="1200" u="none" strike="noStrike">
              <a:solidFill>
                <a:srgbClr val="0000FF"/>
              </a:solidFill>
            </a:endParaRPr>
          </a:p>
          <a:p>
            <a:pPr indent="0" lvl="0" marL="0" rtl="0" algn="l">
              <a:spcBef>
                <a:spcPts val="300"/>
              </a:spcBef>
              <a:spcAft>
                <a:spcPts val="0"/>
              </a:spcAft>
              <a:buSzPts val="1500"/>
              <a:buNone/>
            </a:pPr>
            <a:r>
              <a:t/>
            </a:r>
            <a:endParaRPr/>
          </a:p>
          <a:p>
            <a:pPr indent="-161918" lvl="0" marL="257168" rtl="0" algn="l">
              <a:spcBef>
                <a:spcPts val="300"/>
              </a:spcBef>
              <a:spcAft>
                <a:spcPts val="0"/>
              </a:spcAft>
              <a:buClr>
                <a:srgbClr val="695E4A"/>
              </a:buClr>
              <a:buSzPts val="1500"/>
              <a:buFont typeface="Noto Sans Symbols"/>
              <a:buNone/>
            </a:pPr>
            <a:r>
              <a:t/>
            </a:r>
            <a:endParaRPr/>
          </a:p>
        </p:txBody>
      </p:sp>
      <p:pic>
        <p:nvPicPr>
          <p:cNvPr id="344" name="Google Shape;344;p42"/>
          <p:cNvPicPr preferRelativeResize="0"/>
          <p:nvPr/>
        </p:nvPicPr>
        <p:blipFill rotWithShape="1">
          <a:blip r:embed="rId3">
            <a:alphaModFix/>
          </a:blip>
          <a:srcRect b="0" l="0" r="0" t="0"/>
          <a:stretch/>
        </p:blipFill>
        <p:spPr>
          <a:xfrm>
            <a:off x="5813341" y="1062990"/>
            <a:ext cx="3255632" cy="3017520"/>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3"/>
          <p:cNvSpPr txBox="1"/>
          <p:nvPr>
            <p:ph type="title"/>
          </p:nvPr>
        </p:nvSpPr>
        <p:spPr>
          <a:xfrm>
            <a:off x="56271" y="205979"/>
            <a:ext cx="9040837" cy="54898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3600">
                <a:solidFill>
                  <a:srgbClr val="000000"/>
                </a:solidFill>
              </a:rPr>
              <a:t>Algorithmic Management: Specific Risks</a:t>
            </a:r>
            <a:endParaRPr/>
          </a:p>
        </p:txBody>
      </p:sp>
      <p:sp>
        <p:nvSpPr>
          <p:cNvPr id="350" name="Google Shape;350;p43"/>
          <p:cNvSpPr txBox="1"/>
          <p:nvPr>
            <p:ph idx="1" type="body"/>
          </p:nvPr>
        </p:nvSpPr>
        <p:spPr>
          <a:xfrm>
            <a:off x="281353" y="754966"/>
            <a:ext cx="8759484" cy="4245434"/>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Clr>
                <a:srgbClr val="695E4A"/>
              </a:buClr>
              <a:buSzPts val="1600"/>
              <a:buFont typeface="Noto Sans Symbols"/>
              <a:buChar char="▪"/>
            </a:pPr>
            <a:r>
              <a:rPr b="1" lang="en-US" sz="1600">
                <a:solidFill>
                  <a:srgbClr val="000000"/>
                </a:solidFill>
              </a:rPr>
              <a:t>Digital Taylorism and Loss of Autonomy</a:t>
            </a:r>
            <a:endParaRPr/>
          </a:p>
          <a:p>
            <a:pPr indent="-214308" lvl="1" marL="557199" rtl="0" algn="l">
              <a:spcBef>
                <a:spcPts val="280"/>
              </a:spcBef>
              <a:spcAft>
                <a:spcPts val="0"/>
              </a:spcAft>
              <a:buSzPts val="1400"/>
              <a:buChar char="–"/>
            </a:pPr>
            <a:r>
              <a:rPr b="0" i="0" lang="en-US" sz="1400" u="none" strike="noStrike">
                <a:solidFill>
                  <a:srgbClr val="000000"/>
                </a:solidFill>
              </a:rPr>
              <a:t>When algorithms are given power over a worker's job, and when the worker has no information or understanding of what data the algorithm is collecting, how the data are being used, and for what purpose, workers report feelings of powerlessness.</a:t>
            </a:r>
            <a:r>
              <a:rPr lang="en-US" sz="1400">
                <a:solidFill>
                  <a:srgbClr val="000000"/>
                </a:solidFill>
              </a:rPr>
              <a:t> </a:t>
            </a:r>
            <a:endParaRPr/>
          </a:p>
          <a:p>
            <a:pPr indent="-193668" lvl="0" marL="257168" rtl="0" algn="l">
              <a:spcBef>
                <a:spcPts val="200"/>
              </a:spcBef>
              <a:spcAft>
                <a:spcPts val="0"/>
              </a:spcAft>
              <a:buClr>
                <a:srgbClr val="695E4A"/>
              </a:buClr>
              <a:buSzPts val="1000"/>
              <a:buFont typeface="Noto Sans Symbols"/>
              <a:buNone/>
            </a:pPr>
            <a:r>
              <a:t/>
            </a:r>
            <a:endParaRPr sz="1000">
              <a:solidFill>
                <a:srgbClr val="000000"/>
              </a:solidFill>
            </a:endParaRPr>
          </a:p>
          <a:p>
            <a:pPr indent="-257168" lvl="0" marL="257168" rtl="0" algn="l">
              <a:spcBef>
                <a:spcPts val="320"/>
              </a:spcBef>
              <a:spcAft>
                <a:spcPts val="0"/>
              </a:spcAft>
              <a:buClr>
                <a:srgbClr val="695E4A"/>
              </a:buClr>
              <a:buSzPts val="1600"/>
              <a:buFont typeface="Noto Sans Symbols"/>
              <a:buChar char="▪"/>
            </a:pPr>
            <a:r>
              <a:rPr b="1" lang="en-US" sz="1600">
                <a:solidFill>
                  <a:srgbClr val="000000"/>
                </a:solidFill>
              </a:rPr>
              <a:t>Data Persistence and Erosion of Worker Privacy</a:t>
            </a:r>
            <a:endParaRPr/>
          </a:p>
          <a:p>
            <a:pPr indent="-214308" lvl="1" marL="557199" rtl="0" algn="l">
              <a:spcBef>
                <a:spcPts val="280"/>
              </a:spcBef>
              <a:spcAft>
                <a:spcPts val="0"/>
              </a:spcAft>
              <a:buSzPts val="1400"/>
              <a:buChar char="–"/>
            </a:pPr>
            <a:r>
              <a:rPr lang="en-US" sz="1400">
                <a:solidFill>
                  <a:srgbClr val="000000"/>
                </a:solidFill>
              </a:rPr>
              <a:t>P</a:t>
            </a:r>
            <a:r>
              <a:rPr b="0" i="0" lang="en-US" sz="1400" u="none" strike="noStrike">
                <a:solidFill>
                  <a:srgbClr val="000000"/>
                </a:solidFill>
              </a:rPr>
              <a:t>resence of large amounts of information about a worker within an algorithmic‐enabled system presents a potential security risk. Data about a worker, once created, may persist indefinitely and algorithmic‐generated data could be repurposed without a worker's knowledge. If it falls into the wrong hands, may damage a worker's privacy interests. </a:t>
            </a:r>
            <a:endParaRPr b="1" sz="1400">
              <a:solidFill>
                <a:srgbClr val="000000"/>
              </a:solidFill>
            </a:endParaRPr>
          </a:p>
          <a:p>
            <a:pPr indent="-180968" lvl="0" marL="257168" rtl="0" algn="l">
              <a:spcBef>
                <a:spcPts val="240"/>
              </a:spcBef>
              <a:spcAft>
                <a:spcPts val="0"/>
              </a:spcAft>
              <a:buClr>
                <a:srgbClr val="695E4A"/>
              </a:buClr>
              <a:buSzPts val="1200"/>
              <a:buFont typeface="Noto Sans Symbols"/>
              <a:buNone/>
            </a:pPr>
            <a:r>
              <a:t/>
            </a:r>
            <a:endParaRPr sz="1200">
              <a:solidFill>
                <a:srgbClr val="000000"/>
              </a:solidFill>
            </a:endParaRPr>
          </a:p>
          <a:p>
            <a:pPr indent="-257168" lvl="0" marL="257168" rtl="0" algn="l">
              <a:spcBef>
                <a:spcPts val="320"/>
              </a:spcBef>
              <a:spcAft>
                <a:spcPts val="0"/>
              </a:spcAft>
              <a:buClr>
                <a:srgbClr val="695E4A"/>
              </a:buClr>
              <a:buSzPts val="1600"/>
              <a:buFont typeface="Noto Sans Symbols"/>
              <a:buChar char="▪"/>
            </a:pPr>
            <a:r>
              <a:rPr b="1" lang="en-US" sz="1600">
                <a:solidFill>
                  <a:srgbClr val="000000"/>
                </a:solidFill>
              </a:rPr>
              <a:t>Algorithmic Bias and Discriminatory Outcomes</a:t>
            </a:r>
            <a:endParaRPr/>
          </a:p>
          <a:p>
            <a:pPr indent="-214308" lvl="1" marL="557199" rtl="0" algn="l">
              <a:spcBef>
                <a:spcPts val="280"/>
              </a:spcBef>
              <a:spcAft>
                <a:spcPts val="0"/>
              </a:spcAft>
              <a:buSzPts val="1400"/>
              <a:buChar char="–"/>
            </a:pPr>
            <a:r>
              <a:rPr lang="en-US" sz="1400">
                <a:solidFill>
                  <a:srgbClr val="000000"/>
                </a:solidFill>
              </a:rPr>
              <a:t>A</a:t>
            </a:r>
            <a:r>
              <a:rPr b="0" i="0" lang="en-US" sz="1400" u="none" strike="noStrike">
                <a:solidFill>
                  <a:srgbClr val="000000"/>
                </a:solidFill>
              </a:rPr>
              <a:t>lgorithmic bias occurs when an algorithmic‐enabled system's outputs advantage or disadvantage some individuals or groups more than others without a justified reason for the disparate impacts. The source of bias can arise from historical proclivities contained in the training data or from algorithm design choices.</a:t>
            </a:r>
            <a:endParaRPr sz="1400">
              <a:solidFill>
                <a:srgbClr val="000000"/>
              </a:solidFill>
            </a:endParaRPr>
          </a:p>
          <a:p>
            <a:pPr indent="-214308" lvl="1" marL="557199" rtl="0" algn="l">
              <a:spcBef>
                <a:spcPts val="280"/>
              </a:spcBef>
              <a:spcAft>
                <a:spcPts val="0"/>
              </a:spcAft>
              <a:buSzPts val="1400"/>
              <a:buChar char="–"/>
            </a:pPr>
            <a:r>
              <a:rPr b="0" i="0" lang="en-US" sz="1400" u="none" strike="noStrike">
                <a:solidFill>
                  <a:srgbClr val="000000"/>
                </a:solidFill>
              </a:rPr>
              <a:t>Reliance on indiscriminate data mining may reproduce forms of discrimination set in motion by previous decision‐makers and may lead to occupational inequalities in hiring, retention, and termination, primarily adversely affecting minority workers.</a:t>
            </a:r>
            <a:r>
              <a:rPr lang="en-US" sz="1400">
                <a:solidFill>
                  <a:srgbClr val="000000"/>
                </a:solidFill>
              </a:rPr>
              <a:t> </a:t>
            </a:r>
            <a:endParaRPr b="1" sz="1400">
              <a:solidFill>
                <a:srgbClr val="000000"/>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line of black and gray hot air balloons in the sky, being passed by a colored rocket ship" id="94" name="Google Shape;94;p17"/>
          <p:cNvPicPr preferRelativeResize="0"/>
          <p:nvPr/>
        </p:nvPicPr>
        <p:blipFill rotWithShape="1">
          <a:blip r:embed="rId3">
            <a:alphaModFix/>
          </a:blip>
          <a:srcRect b="0" l="9091" r="0" t="29223"/>
          <a:stretch/>
        </p:blipFill>
        <p:spPr>
          <a:xfrm>
            <a:off x="-42515" y="7"/>
            <a:ext cx="9143985" cy="5143493"/>
          </a:xfrm>
          <a:prstGeom prst="rect">
            <a:avLst/>
          </a:prstGeom>
          <a:noFill/>
          <a:ln>
            <a:noFill/>
          </a:ln>
        </p:spPr>
      </p:pic>
      <p:sp>
        <p:nvSpPr>
          <p:cNvPr id="95" name="Google Shape;95;p17"/>
          <p:cNvSpPr txBox="1"/>
          <p:nvPr>
            <p:ph type="ctrTitle"/>
          </p:nvPr>
        </p:nvSpPr>
        <p:spPr>
          <a:xfrm>
            <a:off x="456431" y="2756136"/>
            <a:ext cx="8531625" cy="17907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None/>
            </a:pPr>
            <a:r>
              <a:rPr lang="en-US" sz="4950">
                <a:solidFill>
                  <a:schemeClr val="accent6"/>
                </a:solidFill>
              </a:rPr>
              <a:t>Strategic Foresight: </a:t>
            </a:r>
            <a:br>
              <a:rPr lang="en-US" sz="4950">
                <a:solidFill>
                  <a:schemeClr val="accent6"/>
                </a:solidFill>
              </a:rPr>
            </a:br>
            <a:r>
              <a:rPr lang="en-US" sz="4950">
                <a:solidFill>
                  <a:schemeClr val="accent6"/>
                </a:solidFill>
              </a:rPr>
              <a:t>A Futures Thinking Tool</a:t>
            </a:r>
            <a:endParaRPr/>
          </a:p>
        </p:txBody>
      </p:sp>
      <p:sp>
        <p:nvSpPr>
          <p:cNvPr id="96" name="Google Shape;96;p17"/>
          <p:cNvSpPr txBox="1"/>
          <p:nvPr/>
        </p:nvSpPr>
        <p:spPr>
          <a:xfrm>
            <a:off x="7438355" y="4845268"/>
            <a:ext cx="1549701" cy="197746"/>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US" sz="750">
                <a:solidFill>
                  <a:schemeClr val="accent6"/>
                </a:solidFill>
                <a:latin typeface="Arial"/>
                <a:ea typeface="Arial"/>
                <a:cs typeface="Arial"/>
                <a:sym typeface="Arial"/>
              </a:rPr>
              <a:t>© wildpixel; istockphoto.com</a:t>
            </a:r>
            <a:endParaRPr sz="750">
              <a:solidFill>
                <a:schemeClr val="accent6"/>
              </a:solidFill>
              <a:latin typeface="Candara"/>
              <a:ea typeface="Candara"/>
              <a:cs typeface="Candara"/>
              <a:sym typeface="Candar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4"/>
          <p:cNvSpPr txBox="1"/>
          <p:nvPr>
            <p:ph type="title"/>
          </p:nvPr>
        </p:nvSpPr>
        <p:spPr>
          <a:xfrm>
            <a:off x="46893" y="90363"/>
            <a:ext cx="9036147" cy="60803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3200">
                <a:solidFill>
                  <a:srgbClr val="000000"/>
                </a:solidFill>
              </a:rPr>
              <a:t>Algorithm Systems: Advanced Sensor Technologies</a:t>
            </a:r>
            <a:endParaRPr/>
          </a:p>
        </p:txBody>
      </p:sp>
      <p:sp>
        <p:nvSpPr>
          <p:cNvPr id="356" name="Google Shape;356;p44"/>
          <p:cNvSpPr txBox="1"/>
          <p:nvPr>
            <p:ph idx="1" type="body"/>
          </p:nvPr>
        </p:nvSpPr>
        <p:spPr>
          <a:xfrm>
            <a:off x="273269" y="806400"/>
            <a:ext cx="8809771" cy="4168496"/>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1" lang="en-US" sz="1400">
                <a:solidFill>
                  <a:srgbClr val="000000"/>
                </a:solidFill>
              </a:rPr>
              <a:t>Placeables</a:t>
            </a:r>
            <a:endParaRPr/>
          </a:p>
          <a:p>
            <a:pPr indent="-214308" lvl="1" marL="557199" rtl="0" algn="l">
              <a:spcBef>
                <a:spcPts val="0"/>
              </a:spcBef>
              <a:spcAft>
                <a:spcPts val="0"/>
              </a:spcAft>
              <a:buSzPts val="1400"/>
              <a:buChar char="–"/>
            </a:pPr>
            <a:r>
              <a:rPr lang="en-US" sz="1400">
                <a:solidFill>
                  <a:srgbClr val="000000"/>
                </a:solidFill>
              </a:rPr>
              <a:t>Sensors placed in and around the workplace to collect information from the ambient work environment. </a:t>
            </a:r>
            <a:endParaRPr/>
          </a:p>
          <a:p>
            <a:pPr indent="-125407" lvl="1" marL="557199" rtl="0" algn="l">
              <a:spcBef>
                <a:spcPts val="0"/>
              </a:spcBef>
              <a:spcAft>
                <a:spcPts val="0"/>
              </a:spcAft>
              <a:buSzPts val="1400"/>
              <a:buNone/>
            </a:pPr>
            <a:r>
              <a:t/>
            </a:r>
            <a:endParaRPr sz="1400">
              <a:solidFill>
                <a:srgbClr val="000000"/>
              </a:solidFill>
            </a:endParaRPr>
          </a:p>
          <a:p>
            <a:pPr indent="-257168" lvl="0" marL="257168" rtl="0" algn="l">
              <a:spcBef>
                <a:spcPts val="0"/>
              </a:spcBef>
              <a:spcAft>
                <a:spcPts val="0"/>
              </a:spcAft>
              <a:buSzPts val="1400"/>
              <a:buChar char="▪"/>
            </a:pPr>
            <a:r>
              <a:rPr b="1" lang="en-US" sz="1400">
                <a:solidFill>
                  <a:srgbClr val="000000"/>
                </a:solidFill>
              </a:rPr>
              <a:t>Wearables</a:t>
            </a:r>
            <a:endParaRPr/>
          </a:p>
          <a:p>
            <a:pPr indent="-214308" lvl="1" marL="557199" rtl="0" algn="l">
              <a:spcBef>
                <a:spcPts val="0"/>
              </a:spcBef>
              <a:spcAft>
                <a:spcPts val="0"/>
              </a:spcAft>
              <a:buSzPts val="1400"/>
              <a:buChar char="–"/>
            </a:pPr>
            <a:r>
              <a:rPr i="1" lang="en-US" sz="1400">
                <a:solidFill>
                  <a:srgbClr val="000000"/>
                </a:solidFill>
              </a:rPr>
              <a:t>Attached</a:t>
            </a:r>
            <a:endParaRPr/>
          </a:p>
          <a:p>
            <a:pPr indent="-171446" lvl="2" marL="857228" rtl="0" algn="l">
              <a:spcBef>
                <a:spcPts val="0"/>
              </a:spcBef>
              <a:spcAft>
                <a:spcPts val="0"/>
              </a:spcAft>
              <a:buSzPts val="1400"/>
              <a:buChar char="•"/>
            </a:pPr>
            <a:r>
              <a:rPr lang="en-US" sz="1400">
                <a:solidFill>
                  <a:srgbClr val="000000"/>
                </a:solidFill>
              </a:rPr>
              <a:t>Workers</a:t>
            </a:r>
            <a:endParaRPr/>
          </a:p>
          <a:p>
            <a:pPr indent="-171445" lvl="3" marL="1200120" rtl="0" algn="l">
              <a:spcBef>
                <a:spcPts val="0"/>
              </a:spcBef>
              <a:spcAft>
                <a:spcPts val="0"/>
              </a:spcAft>
              <a:buClr>
                <a:srgbClr val="000000"/>
              </a:buClr>
              <a:buSzPts val="1400"/>
              <a:buChar char="–"/>
            </a:pPr>
            <a:r>
              <a:rPr lang="en-US" sz="1400">
                <a:solidFill>
                  <a:srgbClr val="000000"/>
                </a:solidFill>
              </a:rPr>
              <a:t>Attached to a worker’s clothing, head, arms, wrists, fingers, upper/lower body, or feet, worn as computer-display eyeglasses</a:t>
            </a:r>
            <a:r>
              <a:rPr baseline="30000" lang="en-US" sz="1400">
                <a:solidFill>
                  <a:srgbClr val="000000"/>
                </a:solidFill>
              </a:rPr>
              <a:t> </a:t>
            </a:r>
            <a:r>
              <a:rPr lang="en-US" sz="1400">
                <a:solidFill>
                  <a:srgbClr val="000000"/>
                </a:solidFill>
              </a:rPr>
              <a:t>or contact lenses, or placed in the ear canal</a:t>
            </a:r>
            <a:endParaRPr/>
          </a:p>
          <a:p>
            <a:pPr indent="-171446" lvl="2" marL="857228" rtl="0" algn="l">
              <a:spcBef>
                <a:spcPts val="0"/>
              </a:spcBef>
              <a:spcAft>
                <a:spcPts val="0"/>
              </a:spcAft>
              <a:buSzPts val="1400"/>
              <a:buChar char="•"/>
            </a:pPr>
            <a:r>
              <a:rPr lang="en-US" sz="1400">
                <a:solidFill>
                  <a:srgbClr val="000000"/>
                </a:solidFill>
              </a:rPr>
              <a:t>Equipment </a:t>
            </a:r>
            <a:endParaRPr/>
          </a:p>
          <a:p>
            <a:pPr indent="-171445" lvl="3" marL="1200120" rtl="0" algn="l">
              <a:spcBef>
                <a:spcPts val="0"/>
              </a:spcBef>
              <a:spcAft>
                <a:spcPts val="0"/>
              </a:spcAft>
              <a:buClr>
                <a:srgbClr val="000000"/>
              </a:buClr>
              <a:buSzPts val="1400"/>
              <a:buChar char="–"/>
            </a:pPr>
            <a:r>
              <a:rPr lang="en-US" sz="1400">
                <a:solidFill>
                  <a:srgbClr val="000000"/>
                </a:solidFill>
              </a:rPr>
              <a:t>Attached to robotic devices as sophisticated sensing systems</a:t>
            </a:r>
            <a:endParaRPr/>
          </a:p>
          <a:p>
            <a:pPr indent="-171446" lvl="4" marL="1543012" rtl="0" algn="l">
              <a:spcBef>
                <a:spcPts val="0"/>
              </a:spcBef>
              <a:spcAft>
                <a:spcPts val="0"/>
              </a:spcAft>
              <a:buClr>
                <a:srgbClr val="000000"/>
              </a:buClr>
              <a:buSzPts val="1400"/>
              <a:buChar char="»"/>
            </a:pPr>
            <a:r>
              <a:rPr lang="en-US" sz="1400">
                <a:solidFill>
                  <a:srgbClr val="000000"/>
                </a:solidFill>
              </a:rPr>
              <a:t>Location and range sensors, proprioceptive sensors, force and torque sensors</a:t>
            </a:r>
            <a:endParaRPr/>
          </a:p>
          <a:p>
            <a:pPr indent="-214308" lvl="1" marL="557199" rtl="0" algn="l">
              <a:spcBef>
                <a:spcPts val="0"/>
              </a:spcBef>
              <a:spcAft>
                <a:spcPts val="0"/>
              </a:spcAft>
              <a:buSzPts val="1400"/>
              <a:buChar char="–"/>
            </a:pPr>
            <a:r>
              <a:rPr i="1" lang="en-US" sz="1400">
                <a:solidFill>
                  <a:srgbClr val="000000"/>
                </a:solidFill>
              </a:rPr>
              <a:t>Electronic textiles</a:t>
            </a:r>
            <a:endParaRPr/>
          </a:p>
          <a:p>
            <a:pPr indent="-171446" lvl="2" marL="857228" rtl="0" algn="l">
              <a:spcBef>
                <a:spcPts val="0"/>
              </a:spcBef>
              <a:spcAft>
                <a:spcPts val="0"/>
              </a:spcAft>
              <a:buSzPts val="1400"/>
              <a:buChar char="•"/>
            </a:pPr>
            <a:r>
              <a:rPr lang="en-US" sz="1400">
                <a:solidFill>
                  <a:srgbClr val="000000"/>
                </a:solidFill>
              </a:rPr>
              <a:t>Sensors that are woven into textiles that can be worn by a worker as clothing</a:t>
            </a:r>
            <a:endParaRPr/>
          </a:p>
          <a:p>
            <a:pPr indent="-214308" lvl="1" marL="557199" rtl="0" algn="l">
              <a:spcBef>
                <a:spcPts val="0"/>
              </a:spcBef>
              <a:spcAft>
                <a:spcPts val="0"/>
              </a:spcAft>
              <a:buSzPts val="1400"/>
              <a:buChar char="–"/>
            </a:pPr>
            <a:r>
              <a:rPr i="1" lang="en-US" sz="1400">
                <a:solidFill>
                  <a:srgbClr val="000000"/>
                </a:solidFill>
              </a:rPr>
              <a:t>Electronic epidermal wearables</a:t>
            </a:r>
            <a:endParaRPr/>
          </a:p>
          <a:p>
            <a:pPr indent="-171446" lvl="2" marL="857228" rtl="0" algn="l">
              <a:spcBef>
                <a:spcPts val="0"/>
              </a:spcBef>
              <a:spcAft>
                <a:spcPts val="0"/>
              </a:spcAft>
              <a:buSzPts val="1400"/>
              <a:buChar char="•"/>
            </a:pPr>
            <a:r>
              <a:rPr lang="en-US" sz="1400">
                <a:solidFill>
                  <a:srgbClr val="000000"/>
                </a:solidFill>
              </a:rPr>
              <a:t>Sensors incorporated in thin “skin-like” films or tattoos that can be applied directly to the epidermis </a:t>
            </a:r>
            <a:endParaRPr/>
          </a:p>
          <a:p>
            <a:pPr indent="-82546" lvl="2" marL="857228" rtl="0" algn="l">
              <a:spcBef>
                <a:spcPts val="0"/>
              </a:spcBef>
              <a:spcAft>
                <a:spcPts val="0"/>
              </a:spcAft>
              <a:buSzPts val="1400"/>
              <a:buNone/>
            </a:pPr>
            <a:r>
              <a:t/>
            </a:r>
            <a:endParaRPr sz="1400">
              <a:solidFill>
                <a:srgbClr val="000000"/>
              </a:solidFill>
            </a:endParaRPr>
          </a:p>
          <a:p>
            <a:pPr indent="-257168" lvl="0" marL="257168" rtl="0" algn="l">
              <a:spcBef>
                <a:spcPts val="0"/>
              </a:spcBef>
              <a:spcAft>
                <a:spcPts val="0"/>
              </a:spcAft>
              <a:buSzPts val="1400"/>
              <a:buChar char="▪"/>
            </a:pPr>
            <a:r>
              <a:rPr b="1" lang="en-US" sz="1400">
                <a:solidFill>
                  <a:srgbClr val="000000"/>
                </a:solidFill>
              </a:rPr>
              <a:t>Implantables </a:t>
            </a:r>
            <a:endParaRPr/>
          </a:p>
          <a:p>
            <a:pPr indent="-214308" lvl="1" marL="557199" rtl="0" algn="l">
              <a:spcBef>
                <a:spcPts val="0"/>
              </a:spcBef>
              <a:spcAft>
                <a:spcPts val="0"/>
              </a:spcAft>
              <a:buSzPts val="1400"/>
              <a:buChar char="–"/>
            </a:pPr>
            <a:r>
              <a:rPr lang="en-US" sz="1400">
                <a:solidFill>
                  <a:srgbClr val="000000"/>
                </a:solidFill>
              </a:rPr>
              <a:t>Sensors that can be inserted into the skin via microneedles, microchips, or can be ingestible </a:t>
            </a:r>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5"/>
          <p:cNvSpPr txBox="1"/>
          <p:nvPr>
            <p:ph type="title"/>
          </p:nvPr>
        </p:nvSpPr>
        <p:spPr>
          <a:xfrm>
            <a:off x="101168" y="110409"/>
            <a:ext cx="8941664" cy="866248"/>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None/>
            </a:pPr>
            <a:r>
              <a:rPr b="1" lang="en-US" sz="4000">
                <a:solidFill>
                  <a:srgbClr val="000000"/>
                </a:solidFill>
                <a:latin typeface="Calibri"/>
                <a:ea typeface="Calibri"/>
                <a:cs typeface="Calibri"/>
                <a:sym typeface="Calibri"/>
              </a:rPr>
              <a:t>Exposure Science Futures</a:t>
            </a:r>
            <a:br>
              <a:rPr b="1" lang="en-US" sz="4000">
                <a:solidFill>
                  <a:srgbClr val="000000"/>
                </a:solidFill>
                <a:latin typeface="Calibri"/>
                <a:ea typeface="Calibri"/>
                <a:cs typeface="Calibri"/>
                <a:sym typeface="Calibri"/>
              </a:rPr>
            </a:br>
            <a:r>
              <a:rPr b="1" lang="en-US" sz="1600">
                <a:solidFill>
                  <a:srgbClr val="000000"/>
                </a:solidFill>
                <a:latin typeface="Calibri"/>
                <a:ea typeface="Calibri"/>
                <a:cs typeface="Calibri"/>
                <a:sym typeface="Calibri"/>
              </a:rPr>
              <a:t>Electronic Textiles and Electronic Epidermal Sensors</a:t>
            </a:r>
            <a:br>
              <a:rPr b="1" lang="en-US">
                <a:solidFill>
                  <a:schemeClr val="accent6"/>
                </a:solidFill>
                <a:latin typeface="Calibri"/>
                <a:ea typeface="Calibri"/>
                <a:cs typeface="Calibri"/>
                <a:sym typeface="Calibri"/>
              </a:rPr>
            </a:br>
            <a:endParaRPr b="1" sz="1500">
              <a:solidFill>
                <a:schemeClr val="accent6"/>
              </a:solidFill>
              <a:latin typeface="Calibri"/>
              <a:ea typeface="Calibri"/>
              <a:cs typeface="Calibri"/>
              <a:sym typeface="Calibri"/>
            </a:endParaRPr>
          </a:p>
        </p:txBody>
      </p:sp>
      <p:pic>
        <p:nvPicPr>
          <p:cNvPr id="362" name="Google Shape;362;p45"/>
          <p:cNvPicPr preferRelativeResize="0"/>
          <p:nvPr>
            <p:ph idx="1" type="body"/>
          </p:nvPr>
        </p:nvPicPr>
        <p:blipFill rotWithShape="1">
          <a:blip r:embed="rId3">
            <a:alphaModFix/>
          </a:blip>
          <a:srcRect b="0" l="0" r="0" t="0"/>
          <a:stretch/>
        </p:blipFill>
        <p:spPr>
          <a:xfrm>
            <a:off x="426376" y="1344785"/>
            <a:ext cx="4692419" cy="3291840"/>
          </a:xfrm>
          <a:prstGeom prst="rect">
            <a:avLst/>
          </a:prstGeom>
          <a:noFill/>
          <a:ln>
            <a:noFill/>
          </a:ln>
        </p:spPr>
      </p:pic>
      <p:pic>
        <p:nvPicPr>
          <p:cNvPr descr="A picture containing text&#10;&#10;Description automatically generated" id="363" name="Google Shape;363;p45"/>
          <p:cNvPicPr preferRelativeResize="0"/>
          <p:nvPr/>
        </p:nvPicPr>
        <p:blipFill rotWithShape="1">
          <a:blip r:embed="rId4">
            <a:alphaModFix/>
          </a:blip>
          <a:srcRect b="0" l="0" r="0" t="0"/>
          <a:stretch/>
        </p:blipFill>
        <p:spPr>
          <a:xfrm>
            <a:off x="5634863" y="1070465"/>
            <a:ext cx="2977841" cy="38404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6"/>
          <p:cNvSpPr txBox="1"/>
          <p:nvPr>
            <p:ph type="title"/>
          </p:nvPr>
        </p:nvSpPr>
        <p:spPr>
          <a:xfrm>
            <a:off x="84406" y="62506"/>
            <a:ext cx="8975188" cy="705209"/>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br>
              <a:rPr lang="en-US" sz="4000">
                <a:solidFill>
                  <a:schemeClr val="accent6"/>
                </a:solidFill>
              </a:rPr>
            </a:br>
            <a:br>
              <a:rPr lang="en-US" sz="4000">
                <a:solidFill>
                  <a:schemeClr val="accent6"/>
                </a:solidFill>
              </a:rPr>
            </a:br>
            <a:br>
              <a:rPr lang="en-US" sz="4000">
                <a:solidFill>
                  <a:schemeClr val="accent6"/>
                </a:solidFill>
              </a:rPr>
            </a:br>
            <a:r>
              <a:rPr lang="en-US" sz="4000">
                <a:solidFill>
                  <a:srgbClr val="000000"/>
                </a:solidFill>
              </a:rPr>
              <a:t>Algorithm-Enabled Sensor Systems</a:t>
            </a:r>
            <a:endParaRPr sz="2000">
              <a:solidFill>
                <a:srgbClr val="000000"/>
              </a:solidFill>
            </a:endParaRPr>
          </a:p>
        </p:txBody>
      </p:sp>
      <p:sp>
        <p:nvSpPr>
          <p:cNvPr id="369" name="Google Shape;369;p46"/>
          <p:cNvSpPr txBox="1"/>
          <p:nvPr>
            <p:ph idx="1" type="body"/>
          </p:nvPr>
        </p:nvSpPr>
        <p:spPr>
          <a:xfrm>
            <a:off x="121920" y="817200"/>
            <a:ext cx="6405489" cy="4120321"/>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1" i="0" lang="en-US" sz="1400" u="none" strike="noStrike">
                <a:solidFill>
                  <a:srgbClr val="000000"/>
                </a:solidFill>
              </a:rPr>
              <a:t>General</a:t>
            </a:r>
            <a:endParaRPr/>
          </a:p>
          <a:p>
            <a:pPr indent="-214308" lvl="1" marL="557199" rtl="0" algn="l">
              <a:spcBef>
                <a:spcPts val="280"/>
              </a:spcBef>
              <a:spcAft>
                <a:spcPts val="0"/>
              </a:spcAft>
              <a:buSzPts val="1400"/>
              <a:buChar char="–"/>
            </a:pPr>
            <a:r>
              <a:rPr b="0" i="0" lang="en-US" sz="1400" u="none" strike="noStrike">
                <a:solidFill>
                  <a:srgbClr val="000000"/>
                </a:solidFill>
              </a:rPr>
              <a:t>Sensors are new exposure assessment tools as they provide the data inputs for algorithmic controls. </a:t>
            </a:r>
            <a:endParaRPr/>
          </a:p>
          <a:p>
            <a:pPr indent="-168268" lvl="0" marL="257168" rtl="0" algn="l">
              <a:spcBef>
                <a:spcPts val="280"/>
              </a:spcBef>
              <a:spcAft>
                <a:spcPts val="0"/>
              </a:spcAft>
              <a:buSzPts val="1400"/>
              <a:buNone/>
            </a:pPr>
            <a:r>
              <a:t/>
            </a:r>
            <a:endParaRPr b="1" sz="1400">
              <a:solidFill>
                <a:srgbClr val="000000"/>
              </a:solidFill>
            </a:endParaRPr>
          </a:p>
          <a:p>
            <a:pPr indent="-257168" lvl="0" marL="257168" rtl="0" algn="l">
              <a:spcBef>
                <a:spcPts val="280"/>
              </a:spcBef>
              <a:spcAft>
                <a:spcPts val="0"/>
              </a:spcAft>
              <a:buSzPts val="1400"/>
              <a:buChar char="▪"/>
            </a:pPr>
            <a:r>
              <a:rPr b="1" lang="en-US" sz="1400">
                <a:solidFill>
                  <a:srgbClr val="000000"/>
                </a:solidFill>
              </a:rPr>
              <a:t>Benefits</a:t>
            </a:r>
            <a:endParaRPr/>
          </a:p>
          <a:p>
            <a:pPr indent="-214308" lvl="1" marL="557199" rtl="0" algn="l">
              <a:spcBef>
                <a:spcPts val="280"/>
              </a:spcBef>
              <a:spcAft>
                <a:spcPts val="0"/>
              </a:spcAft>
              <a:buSzPts val="1400"/>
              <a:buChar char="–"/>
            </a:pPr>
            <a:r>
              <a:rPr b="0" i="0" lang="en-US" sz="1400" u="none" strike="noStrike">
                <a:solidFill>
                  <a:srgbClr val="000000"/>
                </a:solidFill>
              </a:rPr>
              <a:t>Advanced sensor technologies using miniaturized algorithm-embedded microprocessors have the potential to greatly accelerate advances in occupational exposure science by continuously sensing the ambient work environment for hazardous substances or a worker's proximity to known hazards.</a:t>
            </a:r>
            <a:r>
              <a:rPr lang="en-US" sz="1400">
                <a:solidFill>
                  <a:srgbClr val="000000"/>
                </a:solidFill>
              </a:rPr>
              <a:t> </a:t>
            </a:r>
            <a:endParaRPr/>
          </a:p>
          <a:p>
            <a:pPr indent="-214308" lvl="1" marL="557199" rtl="0" algn="l">
              <a:spcBef>
                <a:spcPts val="280"/>
              </a:spcBef>
              <a:spcAft>
                <a:spcPts val="0"/>
              </a:spcAft>
              <a:buSzPts val="1400"/>
              <a:buChar char="–"/>
            </a:pPr>
            <a:r>
              <a:rPr b="0" i="0" lang="en-US" sz="1400" u="none" strike="noStrike">
                <a:solidFill>
                  <a:srgbClr val="000000"/>
                </a:solidFill>
              </a:rPr>
              <a:t>Wearable and placeable sensors, linked wirelessly and capable of communicating with each other, can be deployed in the workplace as a sensor network system for multi-hazard safety and health applications.</a:t>
            </a:r>
            <a:r>
              <a:rPr lang="en-US" sz="1400">
                <a:solidFill>
                  <a:srgbClr val="000000"/>
                </a:solidFill>
              </a:rPr>
              <a:t> </a:t>
            </a:r>
            <a:endParaRPr/>
          </a:p>
          <a:p>
            <a:pPr indent="-125407" lvl="1" marL="557199" rtl="0" algn="l">
              <a:spcBef>
                <a:spcPts val="280"/>
              </a:spcBef>
              <a:spcAft>
                <a:spcPts val="0"/>
              </a:spcAft>
              <a:buSzPts val="1400"/>
              <a:buNone/>
            </a:pPr>
            <a:r>
              <a:t/>
            </a:r>
            <a:endParaRPr sz="1400">
              <a:solidFill>
                <a:srgbClr val="000000"/>
              </a:solidFill>
            </a:endParaRPr>
          </a:p>
          <a:p>
            <a:pPr indent="-257168" lvl="0" marL="257168" rtl="0" algn="l">
              <a:spcBef>
                <a:spcPts val="280"/>
              </a:spcBef>
              <a:spcAft>
                <a:spcPts val="0"/>
              </a:spcAft>
              <a:buSzPts val="1400"/>
              <a:buChar char="▪"/>
            </a:pPr>
            <a:r>
              <a:rPr b="1" i="0" lang="en-US" sz="1400" u="none" strike="noStrike">
                <a:solidFill>
                  <a:srgbClr val="000000"/>
                </a:solidFill>
              </a:rPr>
              <a:t>Risks</a:t>
            </a:r>
            <a:endParaRPr/>
          </a:p>
          <a:p>
            <a:pPr indent="-214308" lvl="1" marL="557199" rtl="0" algn="l">
              <a:spcBef>
                <a:spcPts val="280"/>
              </a:spcBef>
              <a:spcAft>
                <a:spcPts val="0"/>
              </a:spcAft>
              <a:buSzPts val="1400"/>
              <a:buChar char="–"/>
            </a:pPr>
            <a:r>
              <a:rPr b="0" i="0" lang="en-US" sz="1400" u="none" strike="noStrike">
                <a:solidFill>
                  <a:srgbClr val="000000"/>
                </a:solidFill>
              </a:rPr>
              <a:t>Raise worker concerns over intrusive worker surveillance, algorithmic bias, and violation of personal privacy.</a:t>
            </a:r>
            <a:endParaRPr sz="1400">
              <a:solidFill>
                <a:srgbClr val="000000"/>
              </a:solidFill>
            </a:endParaRPr>
          </a:p>
        </p:txBody>
      </p:sp>
      <p:pic>
        <p:nvPicPr>
          <p:cNvPr id="370" name="Google Shape;370;p46"/>
          <p:cNvPicPr preferRelativeResize="0"/>
          <p:nvPr/>
        </p:nvPicPr>
        <p:blipFill rotWithShape="1">
          <a:blip r:embed="rId3">
            <a:alphaModFix/>
          </a:blip>
          <a:srcRect b="0" l="0" r="0" t="0"/>
          <a:stretch/>
        </p:blipFill>
        <p:spPr>
          <a:xfrm>
            <a:off x="6401893" y="1291590"/>
            <a:ext cx="2731637" cy="2560320"/>
          </a:xfrm>
          <a:prstGeom prst="rect">
            <a:avLst/>
          </a:prstGeom>
          <a:noFill/>
          <a:ln>
            <a:noFill/>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7"/>
          <p:cNvSpPr txBox="1"/>
          <p:nvPr>
            <p:ph type="title"/>
          </p:nvPr>
        </p:nvSpPr>
        <p:spPr>
          <a:xfrm>
            <a:off x="100819" y="46545"/>
            <a:ext cx="8965810" cy="563055"/>
          </a:xfrm>
          <a:prstGeom prst="rect">
            <a:avLst/>
          </a:prstGeom>
          <a:noFill/>
          <a:ln>
            <a:noFill/>
          </a:ln>
        </p:spPr>
        <p:txBody>
          <a:bodyPr anchorCtr="0" anchor="b" bIns="45700" lIns="91425" spcFirstLastPara="1" rIns="91425" wrap="square" tIns="45700">
            <a:noAutofit/>
          </a:bodyPr>
          <a:lstStyle/>
          <a:p>
            <a:pPr indent="0" lvl="0" marL="0" rtl="0" algn="ctr">
              <a:lnSpc>
                <a:spcPct val="80357"/>
              </a:lnSpc>
              <a:spcBef>
                <a:spcPts val="0"/>
              </a:spcBef>
              <a:spcAft>
                <a:spcPts val="0"/>
              </a:spcAft>
              <a:buNone/>
            </a:pPr>
            <a:r>
              <a:rPr lang="en-US" sz="2800">
                <a:solidFill>
                  <a:srgbClr val="000000"/>
                </a:solidFill>
              </a:rPr>
              <a:t>Algorithm-Enabled Sensor Network Systems</a:t>
            </a:r>
            <a:endParaRPr/>
          </a:p>
        </p:txBody>
      </p:sp>
      <p:sp>
        <p:nvSpPr>
          <p:cNvPr id="376" name="Google Shape;376;p47"/>
          <p:cNvSpPr txBox="1"/>
          <p:nvPr>
            <p:ph idx="1" type="body"/>
          </p:nvPr>
        </p:nvSpPr>
        <p:spPr>
          <a:xfrm>
            <a:off x="70339" y="679938"/>
            <a:ext cx="9026770" cy="4295335"/>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i="0" lang="en-US" sz="1600" u="none" strike="noStrike">
                <a:solidFill>
                  <a:srgbClr val="000000"/>
                </a:solidFill>
              </a:rPr>
              <a:t>Complex Sensor Networks</a:t>
            </a:r>
            <a:endParaRPr/>
          </a:p>
          <a:p>
            <a:pPr indent="-214308" lvl="1" marL="557199" rtl="0" algn="l">
              <a:spcBef>
                <a:spcPts val="0"/>
              </a:spcBef>
              <a:spcAft>
                <a:spcPts val="0"/>
              </a:spcAft>
              <a:buSzPts val="1200"/>
              <a:buChar char="–"/>
            </a:pPr>
            <a:r>
              <a:rPr b="0" i="0" lang="en-US" sz="1200" u="none" strike="noStrike">
                <a:solidFill>
                  <a:srgbClr val="000000"/>
                </a:solidFill>
              </a:rPr>
              <a:t>As algorithmic complexity of a multi-sensor workplace network increases, operational risks to the network also increase, which require methods that maintain the network’s functional integrity. </a:t>
            </a:r>
            <a:endParaRPr/>
          </a:p>
          <a:p>
            <a:pPr indent="0" lvl="1" marL="342891" rtl="0" algn="l">
              <a:spcBef>
                <a:spcPts val="0"/>
              </a:spcBef>
              <a:spcAft>
                <a:spcPts val="0"/>
              </a:spcAft>
              <a:buSzPts val="1200"/>
              <a:buNone/>
            </a:pPr>
            <a:r>
              <a:t/>
            </a:r>
            <a:endParaRPr b="0" i="0" sz="1200" u="none" strike="noStrike">
              <a:solidFill>
                <a:srgbClr val="000000"/>
              </a:solidFill>
            </a:endParaRPr>
          </a:p>
          <a:p>
            <a:pPr indent="-257168" lvl="0" marL="257168" rtl="0" algn="l">
              <a:spcBef>
                <a:spcPts val="0"/>
              </a:spcBef>
              <a:spcAft>
                <a:spcPts val="0"/>
              </a:spcAft>
              <a:buSzPts val="1600"/>
              <a:buChar char="▪"/>
            </a:pPr>
            <a:r>
              <a:rPr b="1" i="0" lang="en-US" sz="1600" u="none" strike="noStrike">
                <a:solidFill>
                  <a:srgbClr val="000000"/>
                </a:solidFill>
              </a:rPr>
              <a:t>Safety Failure </a:t>
            </a:r>
            <a:r>
              <a:rPr b="1" lang="en-US" sz="1600">
                <a:solidFill>
                  <a:srgbClr val="000000"/>
                </a:solidFill>
              </a:rPr>
              <a:t>Risk</a:t>
            </a:r>
            <a:endParaRPr/>
          </a:p>
          <a:p>
            <a:pPr indent="-214308" lvl="1" marL="557199" rtl="0" algn="l">
              <a:spcBef>
                <a:spcPts val="0"/>
              </a:spcBef>
              <a:spcAft>
                <a:spcPts val="0"/>
              </a:spcAft>
              <a:buSzPts val="1200"/>
              <a:buChar char="–"/>
            </a:pPr>
            <a:r>
              <a:rPr b="0" i="0" lang="en-US" sz="1200" u="none" strike="noStrike">
                <a:solidFill>
                  <a:srgbClr val="000000"/>
                </a:solidFill>
              </a:rPr>
              <a:t>A sensor integrated into a complex software program with multiple algorithms that are operating mechanical equipment may risk the safety of machinery operators</a:t>
            </a:r>
            <a:endParaRPr sz="1200">
              <a:solidFill>
                <a:srgbClr val="000000"/>
              </a:solidFill>
            </a:endParaRPr>
          </a:p>
          <a:p>
            <a:pPr indent="-138108" lvl="1" marL="557199" rtl="0" algn="l">
              <a:spcBef>
                <a:spcPts val="0"/>
              </a:spcBef>
              <a:spcAft>
                <a:spcPts val="0"/>
              </a:spcAft>
              <a:buSzPts val="1200"/>
              <a:buNone/>
            </a:pPr>
            <a:r>
              <a:t/>
            </a:r>
            <a:endParaRPr sz="1200">
              <a:solidFill>
                <a:srgbClr val="000000"/>
              </a:solidFill>
            </a:endParaRPr>
          </a:p>
          <a:p>
            <a:pPr indent="-257168" lvl="0" marL="257168" rtl="0" algn="l">
              <a:spcBef>
                <a:spcPts val="0"/>
              </a:spcBef>
              <a:spcAft>
                <a:spcPts val="0"/>
              </a:spcAft>
              <a:buSzPts val="1600"/>
              <a:buChar char="▪"/>
            </a:pPr>
            <a:r>
              <a:rPr b="1" i="0" lang="en-US" sz="1600" u="none" strike="noStrike">
                <a:solidFill>
                  <a:srgbClr val="000000"/>
                </a:solidFill>
              </a:rPr>
              <a:t>Dramatic Example</a:t>
            </a:r>
            <a:endParaRPr/>
          </a:p>
          <a:p>
            <a:pPr indent="-214308" lvl="1" marL="557199" rtl="0" algn="l">
              <a:spcBef>
                <a:spcPts val="0"/>
              </a:spcBef>
              <a:spcAft>
                <a:spcPts val="0"/>
              </a:spcAft>
              <a:buSzPts val="1200"/>
              <a:buChar char="–"/>
            </a:pPr>
            <a:r>
              <a:rPr b="0" i="0" lang="en-US" sz="1200" u="none" strike="noStrike">
                <a:solidFill>
                  <a:srgbClr val="000000"/>
                </a:solidFill>
              </a:rPr>
              <a:t>The most dramatic example of a sensor operating outside of design parameters involved the angle‐of‐attack (AoA) sensor embedded in a complex operational system on Boeing’s 737 Max aircraft. The AoA sensor sent faulty data to the Maneuvering Characteristics Augmentation System (MCAS) software, which caused the horizontal stabilizers to repeatedly pitch the airplanes down, overwhelming the pilots and causing them to lose control of the aircraft.</a:t>
            </a:r>
            <a:endParaRPr sz="1200">
              <a:solidFill>
                <a:srgbClr val="000000"/>
              </a:solidFill>
            </a:endParaRPr>
          </a:p>
        </p:txBody>
      </p:sp>
      <p:pic>
        <p:nvPicPr>
          <p:cNvPr id="377" name="Google Shape;377;p47"/>
          <p:cNvPicPr preferRelativeResize="0"/>
          <p:nvPr/>
        </p:nvPicPr>
        <p:blipFill rotWithShape="1">
          <a:blip r:embed="rId3">
            <a:alphaModFix/>
          </a:blip>
          <a:srcRect b="0" l="0" r="0" t="0"/>
          <a:stretch/>
        </p:blipFill>
        <p:spPr>
          <a:xfrm>
            <a:off x="2125928" y="3400633"/>
            <a:ext cx="4993128" cy="1463040"/>
          </a:xfrm>
          <a:prstGeom prst="rect">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70338" y="205978"/>
            <a:ext cx="9003324" cy="572433"/>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Algorithm-Enabled Systems: Robotics</a:t>
            </a:r>
            <a:endParaRPr/>
          </a:p>
        </p:txBody>
      </p:sp>
      <p:sp>
        <p:nvSpPr>
          <p:cNvPr id="383" name="Google Shape;383;p48"/>
          <p:cNvSpPr txBox="1"/>
          <p:nvPr>
            <p:ph idx="1" type="body"/>
          </p:nvPr>
        </p:nvSpPr>
        <p:spPr>
          <a:xfrm>
            <a:off x="117231" y="839372"/>
            <a:ext cx="5466369" cy="4178105"/>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i="0" lang="en-US" sz="1600" u="none" strike="noStrike">
                <a:solidFill>
                  <a:srgbClr val="000000"/>
                </a:solidFill>
              </a:rPr>
              <a:t>Increased Role of Robotic Devices in the Workplace</a:t>
            </a:r>
            <a:endParaRPr/>
          </a:p>
          <a:p>
            <a:pPr indent="-214308" lvl="1" marL="557199" rtl="0" algn="l">
              <a:spcBef>
                <a:spcPts val="0"/>
              </a:spcBef>
              <a:spcAft>
                <a:spcPts val="0"/>
              </a:spcAft>
              <a:buSzPts val="1400"/>
              <a:buChar char="–"/>
            </a:pPr>
            <a:r>
              <a:rPr b="0" i="0" lang="en-US" sz="1400" u="none" strike="noStrike">
                <a:solidFill>
                  <a:srgbClr val="000000"/>
                </a:solidFill>
              </a:rPr>
              <a:t>Algorithms are critical components of all robotic devices. From an AI architectural perspective, robotic devices can be physically‐embodied robots or digital‐decision assistants. </a:t>
            </a:r>
            <a:endParaRPr/>
          </a:p>
          <a:p>
            <a:pPr indent="-112707" lvl="1" marL="557199" rtl="0" algn="l">
              <a:spcBef>
                <a:spcPts val="0"/>
              </a:spcBef>
              <a:spcAft>
                <a:spcPts val="0"/>
              </a:spcAft>
              <a:buSzPts val="1600"/>
              <a:buNone/>
            </a:pPr>
            <a:r>
              <a:t/>
            </a:r>
            <a:endParaRPr b="0" i="0" sz="1600" u="none" strike="noStrike">
              <a:solidFill>
                <a:srgbClr val="000000"/>
              </a:solidFill>
            </a:endParaRPr>
          </a:p>
          <a:p>
            <a:pPr indent="-257168" lvl="0" marL="257168" rtl="0" algn="l">
              <a:spcBef>
                <a:spcPts val="0"/>
              </a:spcBef>
              <a:spcAft>
                <a:spcPts val="0"/>
              </a:spcAft>
              <a:buSzPts val="1600"/>
              <a:buChar char="▪"/>
            </a:pPr>
            <a:r>
              <a:rPr b="1" lang="en-US" sz="1600">
                <a:solidFill>
                  <a:srgbClr val="000000"/>
                </a:solidFill>
              </a:rPr>
              <a:t>Robot Functions—Sensing, Thinking and Acting</a:t>
            </a:r>
            <a:endParaRPr/>
          </a:p>
          <a:p>
            <a:pPr indent="-214308" lvl="1" marL="557199" rtl="0" algn="l">
              <a:spcBef>
                <a:spcPts val="0"/>
              </a:spcBef>
              <a:spcAft>
                <a:spcPts val="0"/>
              </a:spcAft>
              <a:buSzPts val="1600"/>
              <a:buChar char="–"/>
            </a:pPr>
            <a:r>
              <a:rPr b="0" i="1" lang="en-US" sz="1600" u="none" strike="noStrike">
                <a:solidFill>
                  <a:srgbClr val="000000"/>
                </a:solidFill>
              </a:rPr>
              <a:t>Perceptual sensing </a:t>
            </a:r>
            <a:endParaRPr/>
          </a:p>
          <a:p>
            <a:pPr indent="-171446" lvl="2" marL="857228" rtl="0" algn="l">
              <a:spcBef>
                <a:spcPts val="0"/>
              </a:spcBef>
              <a:spcAft>
                <a:spcPts val="0"/>
              </a:spcAft>
              <a:buSzPts val="1400"/>
              <a:buChar char="•"/>
            </a:pPr>
            <a:r>
              <a:rPr lang="en-US" sz="1400">
                <a:solidFill>
                  <a:srgbClr val="000000"/>
                </a:solidFill>
              </a:rPr>
              <a:t>I</a:t>
            </a:r>
            <a:r>
              <a:rPr b="0" i="0" lang="en-US" sz="1400" u="none" strike="noStrike">
                <a:solidFill>
                  <a:srgbClr val="000000"/>
                </a:solidFill>
              </a:rPr>
              <a:t>nterprets input data from sensors detecting light, sound, location, navigation, position, proximity to other objects, movement speed, acceleration, voice commands, and other input data.</a:t>
            </a:r>
            <a:r>
              <a:rPr lang="en-US" sz="1400">
                <a:solidFill>
                  <a:srgbClr val="0000FF"/>
                </a:solidFill>
              </a:rPr>
              <a:t> </a:t>
            </a:r>
            <a:endParaRPr/>
          </a:p>
          <a:p>
            <a:pPr indent="-214308" lvl="1" marL="557199" rtl="0" algn="l">
              <a:spcBef>
                <a:spcPts val="0"/>
              </a:spcBef>
              <a:spcAft>
                <a:spcPts val="0"/>
              </a:spcAft>
              <a:buSzPts val="1600"/>
              <a:buChar char="–"/>
            </a:pPr>
            <a:r>
              <a:rPr i="1" lang="en-US" sz="1600">
                <a:solidFill>
                  <a:srgbClr val="000000"/>
                </a:solidFill>
              </a:rPr>
              <a:t>Thinking and Acting</a:t>
            </a:r>
            <a:endParaRPr/>
          </a:p>
          <a:p>
            <a:pPr indent="-171446" lvl="2" marL="857228" rtl="0" algn="l">
              <a:spcBef>
                <a:spcPts val="0"/>
              </a:spcBef>
              <a:spcAft>
                <a:spcPts val="0"/>
              </a:spcAft>
              <a:buSzPts val="1400"/>
              <a:buChar char="•"/>
            </a:pPr>
            <a:r>
              <a:rPr b="0" i="0" lang="en-US" sz="1400" u="none" strike="noStrike">
                <a:solidFill>
                  <a:srgbClr val="000000"/>
                </a:solidFill>
              </a:rPr>
              <a:t>Robotic motion is accomplished by the integration of a suite of classical machine learning algorithms, optimal value reinforcement learning algorithms, policy‐gradient learning algorithms and others.</a:t>
            </a:r>
            <a:r>
              <a:rPr lang="en-US" sz="1400">
                <a:solidFill>
                  <a:srgbClr val="0000FF"/>
                </a:solidFill>
              </a:rPr>
              <a:t> </a:t>
            </a:r>
            <a:endParaRPr sz="1400"/>
          </a:p>
        </p:txBody>
      </p:sp>
      <p:pic>
        <p:nvPicPr>
          <p:cNvPr id="384" name="Google Shape;384;p48"/>
          <p:cNvPicPr preferRelativeResize="0"/>
          <p:nvPr/>
        </p:nvPicPr>
        <p:blipFill rotWithShape="1">
          <a:blip r:embed="rId3">
            <a:alphaModFix/>
          </a:blip>
          <a:srcRect b="0" l="0" r="0" t="0"/>
          <a:stretch/>
        </p:blipFill>
        <p:spPr>
          <a:xfrm>
            <a:off x="5390950" y="1434589"/>
            <a:ext cx="3725373" cy="2377440"/>
          </a:xfrm>
          <a:prstGeom prst="rect">
            <a:avLst/>
          </a:prstGeom>
          <a:noFill/>
          <a:ln>
            <a:noFill/>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9"/>
          <p:cNvSpPr txBox="1"/>
          <p:nvPr>
            <p:ph type="title"/>
          </p:nvPr>
        </p:nvSpPr>
        <p:spPr>
          <a:xfrm>
            <a:off x="457200" y="116883"/>
            <a:ext cx="8229600" cy="647462"/>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Algorithm-Enabled Robotic Systems</a:t>
            </a:r>
            <a:endParaRPr/>
          </a:p>
        </p:txBody>
      </p:sp>
      <p:sp>
        <p:nvSpPr>
          <p:cNvPr id="390" name="Google Shape;390;p49"/>
          <p:cNvSpPr txBox="1"/>
          <p:nvPr>
            <p:ph idx="1" type="body"/>
          </p:nvPr>
        </p:nvSpPr>
        <p:spPr>
          <a:xfrm>
            <a:off x="121920" y="764345"/>
            <a:ext cx="5606321" cy="4224997"/>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200"/>
              <a:buChar char="▪"/>
            </a:pPr>
            <a:r>
              <a:rPr b="1" i="0" lang="en-US" sz="1200" u="none" strike="noStrike">
                <a:solidFill>
                  <a:srgbClr val="000000"/>
                </a:solidFill>
              </a:rPr>
              <a:t>Collaborative Robots</a:t>
            </a:r>
            <a:endParaRPr/>
          </a:p>
          <a:p>
            <a:pPr indent="-214308" lvl="1" marL="557199" rtl="0" algn="l">
              <a:spcBef>
                <a:spcPts val="0"/>
              </a:spcBef>
              <a:spcAft>
                <a:spcPts val="0"/>
              </a:spcAft>
              <a:buSzPts val="1200"/>
              <a:buChar char="–"/>
            </a:pPr>
            <a:r>
              <a:rPr b="0" i="0" lang="en-US" sz="1200" u="none" strike="noStrike">
                <a:solidFill>
                  <a:srgbClr val="000000"/>
                </a:solidFill>
              </a:rPr>
              <a:t>Mobile‐arm manipulators and other newer robotic devices</a:t>
            </a:r>
            <a:r>
              <a:rPr lang="en-US" sz="1200">
                <a:solidFill>
                  <a:srgbClr val="000000"/>
                </a:solidFill>
              </a:rPr>
              <a:t> </a:t>
            </a:r>
            <a:r>
              <a:rPr b="0" i="0" lang="en-US" sz="1200" u="none" strike="noStrike">
                <a:solidFill>
                  <a:srgbClr val="000000"/>
                </a:solidFill>
              </a:rPr>
              <a:t>work alongside human workers</a:t>
            </a:r>
            <a:endParaRPr/>
          </a:p>
          <a:p>
            <a:pPr indent="-214308" lvl="1" marL="557199" rtl="0" algn="l">
              <a:spcBef>
                <a:spcPts val="0"/>
              </a:spcBef>
              <a:spcAft>
                <a:spcPts val="0"/>
              </a:spcAft>
              <a:buSzPts val="1200"/>
              <a:buChar char="–"/>
            </a:pPr>
            <a:r>
              <a:rPr b="0" i="0" lang="en-US" sz="1200" u="none" strike="noStrike">
                <a:solidFill>
                  <a:srgbClr val="000000"/>
                </a:solidFill>
              </a:rPr>
              <a:t>“Cobots,” combine the dexterity, flexibility, and problem‐solving skills of human workers with the strength, endurance, and precision of mechanical robots</a:t>
            </a:r>
            <a:endParaRPr sz="1200">
              <a:solidFill>
                <a:srgbClr val="000000"/>
              </a:solidFill>
            </a:endParaRPr>
          </a:p>
          <a:p>
            <a:pPr indent="-138108" lvl="1" marL="557199" rtl="0" algn="l">
              <a:spcBef>
                <a:spcPts val="0"/>
              </a:spcBef>
              <a:spcAft>
                <a:spcPts val="0"/>
              </a:spcAft>
              <a:buSzPts val="1200"/>
              <a:buNone/>
            </a:pPr>
            <a:r>
              <a:t/>
            </a:r>
            <a:endParaRPr sz="1200">
              <a:solidFill>
                <a:srgbClr val="0000FF"/>
              </a:solidFill>
            </a:endParaRPr>
          </a:p>
          <a:p>
            <a:pPr indent="-257168" lvl="0" marL="257168" rtl="0" algn="l">
              <a:spcBef>
                <a:spcPts val="0"/>
              </a:spcBef>
              <a:spcAft>
                <a:spcPts val="0"/>
              </a:spcAft>
              <a:buSzPts val="1200"/>
              <a:buChar char="▪"/>
            </a:pPr>
            <a:r>
              <a:rPr b="1" i="0" lang="en-US" sz="1200" u="none" strike="noStrike">
                <a:solidFill>
                  <a:srgbClr val="000000"/>
                </a:solidFill>
              </a:rPr>
              <a:t>Risks</a:t>
            </a:r>
            <a:endParaRPr/>
          </a:p>
          <a:p>
            <a:pPr indent="-214308" lvl="1" marL="557199" rtl="0" algn="l">
              <a:spcBef>
                <a:spcPts val="0"/>
              </a:spcBef>
              <a:spcAft>
                <a:spcPts val="0"/>
              </a:spcAft>
              <a:buSzPts val="1200"/>
              <a:buChar char="–"/>
            </a:pPr>
            <a:r>
              <a:rPr b="1" i="0" lang="en-US" sz="1200" u="none" strike="noStrike">
                <a:solidFill>
                  <a:srgbClr val="000000"/>
                </a:solidFill>
              </a:rPr>
              <a:t>Collisions</a:t>
            </a:r>
            <a:endParaRPr/>
          </a:p>
          <a:p>
            <a:pPr indent="-171446" lvl="2" marL="857228" rtl="0" algn="l">
              <a:spcBef>
                <a:spcPts val="0"/>
              </a:spcBef>
              <a:spcAft>
                <a:spcPts val="0"/>
              </a:spcAft>
              <a:buSzPts val="1200"/>
              <a:buChar char="•"/>
            </a:pPr>
            <a:r>
              <a:rPr lang="en-US" sz="1200">
                <a:solidFill>
                  <a:srgbClr val="000000"/>
                </a:solidFill>
              </a:rPr>
              <a:t>U</a:t>
            </a:r>
            <a:r>
              <a:rPr b="0" i="0" lang="en-US" sz="1200" u="none" strike="noStrike">
                <a:solidFill>
                  <a:srgbClr val="000000"/>
                </a:solidFill>
              </a:rPr>
              <a:t>nexpected actions by the robot or the human worker or inattention by the human worker</a:t>
            </a:r>
            <a:endParaRPr sz="1200">
              <a:solidFill>
                <a:srgbClr val="000000"/>
              </a:solidFill>
            </a:endParaRPr>
          </a:p>
          <a:p>
            <a:pPr indent="-214308" lvl="1" marL="557199" rtl="0" algn="l">
              <a:spcBef>
                <a:spcPts val="0"/>
              </a:spcBef>
              <a:spcAft>
                <a:spcPts val="0"/>
              </a:spcAft>
              <a:buSzPts val="1200"/>
              <a:buChar char="–"/>
            </a:pPr>
            <a:r>
              <a:rPr b="1" lang="en-US" sz="1200">
                <a:solidFill>
                  <a:srgbClr val="000000"/>
                </a:solidFill>
              </a:rPr>
              <a:t>S</a:t>
            </a:r>
            <a:r>
              <a:rPr b="1" i="0" lang="en-US" sz="1200" u="none" strike="noStrike">
                <a:solidFill>
                  <a:srgbClr val="000000"/>
                </a:solidFill>
              </a:rPr>
              <a:t>ecurity </a:t>
            </a:r>
            <a:endParaRPr/>
          </a:p>
          <a:p>
            <a:pPr indent="-171446" lvl="2" marL="857228" rtl="0" algn="l">
              <a:spcBef>
                <a:spcPts val="0"/>
              </a:spcBef>
              <a:spcAft>
                <a:spcPts val="0"/>
              </a:spcAft>
              <a:buSzPts val="1200"/>
              <a:buChar char="•"/>
            </a:pPr>
            <a:r>
              <a:rPr b="0" i="0" lang="en-US" sz="1200" u="none" strike="noStrike">
                <a:solidFill>
                  <a:srgbClr val="000000"/>
                </a:solidFill>
              </a:rPr>
              <a:t>Degradation of sensors designed to protect nearby human workers</a:t>
            </a:r>
            <a:endParaRPr sz="1200">
              <a:solidFill>
                <a:srgbClr val="000000"/>
              </a:solidFill>
            </a:endParaRPr>
          </a:p>
          <a:p>
            <a:pPr indent="-214308" lvl="1" marL="557199" rtl="0" algn="l">
              <a:spcBef>
                <a:spcPts val="0"/>
              </a:spcBef>
              <a:spcAft>
                <a:spcPts val="0"/>
              </a:spcAft>
              <a:buSzPts val="1200"/>
              <a:buChar char="–"/>
            </a:pPr>
            <a:r>
              <a:rPr b="1" i="0" lang="en-US" sz="1200" u="none" strike="noStrike">
                <a:solidFill>
                  <a:srgbClr val="000000"/>
                </a:solidFill>
              </a:rPr>
              <a:t>Mismatch</a:t>
            </a:r>
            <a:endParaRPr/>
          </a:p>
          <a:p>
            <a:pPr indent="-171446" lvl="2" marL="857228" rtl="0" algn="l">
              <a:spcBef>
                <a:spcPts val="0"/>
              </a:spcBef>
              <a:spcAft>
                <a:spcPts val="0"/>
              </a:spcAft>
              <a:buSzPts val="1200"/>
              <a:buChar char="•"/>
            </a:pPr>
            <a:r>
              <a:rPr b="0" i="0" lang="en-US" sz="1200" u="none" strike="noStrike">
                <a:solidFill>
                  <a:srgbClr val="000000"/>
                </a:solidFill>
              </a:rPr>
              <a:t>A robotic system under algorithmic control can cause a mismatch between a human worker's physical or cognitive capabilities and robot work demands </a:t>
            </a:r>
            <a:endParaRPr/>
          </a:p>
          <a:p>
            <a:pPr indent="-214308" lvl="1" marL="557199" rtl="0" algn="l">
              <a:spcBef>
                <a:spcPts val="0"/>
              </a:spcBef>
              <a:spcAft>
                <a:spcPts val="0"/>
              </a:spcAft>
              <a:buSzPts val="1200"/>
              <a:buChar char="–"/>
            </a:pPr>
            <a:r>
              <a:rPr b="1" i="0" lang="en-US" sz="1200" u="none" strike="noStrike">
                <a:solidFill>
                  <a:srgbClr val="000000"/>
                </a:solidFill>
              </a:rPr>
              <a:t>Work Intensification</a:t>
            </a:r>
            <a:endParaRPr/>
          </a:p>
          <a:p>
            <a:pPr indent="-171446" lvl="2" marL="857228" rtl="0" algn="l">
              <a:spcBef>
                <a:spcPts val="0"/>
              </a:spcBef>
              <a:spcAft>
                <a:spcPts val="0"/>
              </a:spcAft>
              <a:buSzPts val="1200"/>
              <a:buChar char="•"/>
            </a:pPr>
            <a:r>
              <a:rPr b="0" i="0" lang="en-US" sz="1200" u="none" strike="noStrike">
                <a:solidFill>
                  <a:srgbClr val="000000"/>
                </a:solidFill>
              </a:rPr>
              <a:t>When robotic systems are designed to maximize productivity without adequately considering the impact on human workers' performance, work intensification can occur</a:t>
            </a:r>
            <a:endParaRPr sz="1200">
              <a:solidFill>
                <a:srgbClr val="000000"/>
              </a:solidFill>
            </a:endParaRPr>
          </a:p>
        </p:txBody>
      </p:sp>
      <p:pic>
        <p:nvPicPr>
          <p:cNvPr id="391" name="Google Shape;391;p49"/>
          <p:cNvPicPr preferRelativeResize="0"/>
          <p:nvPr/>
        </p:nvPicPr>
        <p:blipFill rotWithShape="1">
          <a:blip r:embed="rId3">
            <a:alphaModFix/>
          </a:blip>
          <a:srcRect b="0" l="0" r="0" t="0"/>
          <a:stretch/>
        </p:blipFill>
        <p:spPr>
          <a:xfrm>
            <a:off x="5728241" y="1411807"/>
            <a:ext cx="3366948" cy="2194560"/>
          </a:xfrm>
          <a:prstGeom prst="rect">
            <a:avLst/>
          </a:prstGeom>
          <a:noFill/>
          <a:ln>
            <a:noFill/>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0"/>
          <p:cNvSpPr txBox="1"/>
          <p:nvPr>
            <p:ph type="title"/>
          </p:nvPr>
        </p:nvSpPr>
        <p:spPr>
          <a:xfrm>
            <a:off x="457200" y="98126"/>
            <a:ext cx="8229600" cy="633393"/>
          </a:xfrm>
          <a:prstGeom prst="rect">
            <a:avLst/>
          </a:prstGeom>
          <a:noFill/>
          <a:ln>
            <a:noFill/>
          </a:ln>
        </p:spPr>
        <p:txBody>
          <a:bodyPr anchorCtr="0" anchor="b" bIns="45700" lIns="91425" spcFirstLastPara="1" rIns="91425" wrap="square" tIns="45700">
            <a:noAutofit/>
          </a:bodyPr>
          <a:lstStyle/>
          <a:p>
            <a:pPr indent="0" lvl="0" marL="0" rtl="0" algn="ctr">
              <a:lnSpc>
                <a:spcPct val="56250"/>
              </a:lnSpc>
              <a:spcBef>
                <a:spcPts val="0"/>
              </a:spcBef>
              <a:spcAft>
                <a:spcPts val="0"/>
              </a:spcAft>
              <a:buNone/>
            </a:pPr>
            <a:r>
              <a:rPr lang="en-US" sz="4000">
                <a:solidFill>
                  <a:srgbClr val="000000"/>
                </a:solidFill>
              </a:rPr>
              <a:t>Risk Governance</a:t>
            </a:r>
            <a:endParaRPr/>
          </a:p>
        </p:txBody>
      </p:sp>
      <p:sp>
        <p:nvSpPr>
          <p:cNvPr id="397" name="Google Shape;397;p50"/>
          <p:cNvSpPr txBox="1"/>
          <p:nvPr>
            <p:ph idx="1" type="body"/>
          </p:nvPr>
        </p:nvSpPr>
        <p:spPr>
          <a:xfrm>
            <a:off x="457200" y="998806"/>
            <a:ext cx="8229600" cy="3835791"/>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Clr>
                <a:srgbClr val="695E4A"/>
              </a:buClr>
              <a:buSzPts val="2000"/>
              <a:buFont typeface="Noto Sans Symbols"/>
              <a:buChar char="▪"/>
            </a:pPr>
            <a:r>
              <a:rPr b="1" lang="en-US" sz="2000">
                <a:solidFill>
                  <a:srgbClr val="000000"/>
                </a:solidFill>
              </a:rPr>
              <a:t>Risk Management</a:t>
            </a:r>
            <a:endParaRPr/>
          </a:p>
          <a:p>
            <a:pPr indent="-130168" lvl="0" marL="257168" rtl="0" algn="l">
              <a:spcBef>
                <a:spcPts val="400"/>
              </a:spcBef>
              <a:spcAft>
                <a:spcPts val="0"/>
              </a:spcAft>
              <a:buClr>
                <a:srgbClr val="695E4A"/>
              </a:buClr>
              <a:buSzPts val="2000"/>
              <a:buFont typeface="Noto Sans Symbols"/>
              <a:buNone/>
            </a:pPr>
            <a:r>
              <a:t/>
            </a:r>
            <a:endParaRPr b="1" sz="2000">
              <a:solidFill>
                <a:srgbClr val="000000"/>
              </a:solidFill>
            </a:endParaRPr>
          </a:p>
          <a:p>
            <a:pPr indent="-257168" lvl="0" marL="257168" rtl="0" algn="l">
              <a:spcBef>
                <a:spcPts val="400"/>
              </a:spcBef>
              <a:spcAft>
                <a:spcPts val="0"/>
              </a:spcAft>
              <a:buClr>
                <a:srgbClr val="695E4A"/>
              </a:buClr>
              <a:buSzPts val="2000"/>
              <a:buFont typeface="Noto Sans Symbols"/>
              <a:buChar char="▪"/>
            </a:pPr>
            <a:r>
              <a:rPr b="1" lang="en-US" sz="2000">
                <a:solidFill>
                  <a:srgbClr val="000000"/>
                </a:solidFill>
              </a:rPr>
              <a:t>Legislation</a:t>
            </a:r>
            <a:endParaRPr/>
          </a:p>
          <a:p>
            <a:pPr indent="-130168" lvl="0" marL="257168" rtl="0" algn="l">
              <a:spcBef>
                <a:spcPts val="400"/>
              </a:spcBef>
              <a:spcAft>
                <a:spcPts val="0"/>
              </a:spcAft>
              <a:buClr>
                <a:srgbClr val="695E4A"/>
              </a:buClr>
              <a:buSzPts val="2000"/>
              <a:buFont typeface="Noto Sans Symbols"/>
              <a:buNone/>
            </a:pPr>
            <a:r>
              <a:t/>
            </a:r>
            <a:endParaRPr b="1" sz="2000">
              <a:solidFill>
                <a:srgbClr val="000000"/>
              </a:solidFill>
            </a:endParaRPr>
          </a:p>
          <a:p>
            <a:pPr indent="-257168" lvl="0" marL="257168" rtl="0" algn="l">
              <a:spcBef>
                <a:spcPts val="400"/>
              </a:spcBef>
              <a:spcAft>
                <a:spcPts val="0"/>
              </a:spcAft>
              <a:buClr>
                <a:srgbClr val="695E4A"/>
              </a:buClr>
              <a:buSzPts val="2000"/>
              <a:buFont typeface="Noto Sans Symbols"/>
              <a:buChar char="▪"/>
            </a:pPr>
            <a:r>
              <a:rPr b="1" lang="en-US" sz="2000">
                <a:solidFill>
                  <a:srgbClr val="000000"/>
                </a:solidFill>
              </a:rPr>
              <a:t>Regulation</a:t>
            </a:r>
            <a:endParaRPr/>
          </a:p>
          <a:p>
            <a:pPr indent="-130168" lvl="0" marL="257168" rtl="0" algn="l">
              <a:spcBef>
                <a:spcPts val="400"/>
              </a:spcBef>
              <a:spcAft>
                <a:spcPts val="0"/>
              </a:spcAft>
              <a:buClr>
                <a:srgbClr val="695E4A"/>
              </a:buClr>
              <a:buSzPts val="2000"/>
              <a:buFont typeface="Noto Sans Symbols"/>
              <a:buNone/>
            </a:pPr>
            <a:r>
              <a:t/>
            </a:r>
            <a:endParaRPr b="1" sz="2000">
              <a:solidFill>
                <a:srgbClr val="000000"/>
              </a:solidFill>
            </a:endParaRPr>
          </a:p>
          <a:p>
            <a:pPr indent="-257168" lvl="0" marL="257168" rtl="0" algn="l">
              <a:spcBef>
                <a:spcPts val="400"/>
              </a:spcBef>
              <a:spcAft>
                <a:spcPts val="0"/>
              </a:spcAft>
              <a:buClr>
                <a:srgbClr val="695E4A"/>
              </a:buClr>
              <a:buSzPts val="2000"/>
              <a:buFont typeface="Noto Sans Symbols"/>
              <a:buChar char="▪"/>
            </a:pPr>
            <a:r>
              <a:rPr b="1" lang="en-US" sz="2000">
                <a:solidFill>
                  <a:srgbClr val="000000"/>
                </a:solidFill>
              </a:rPr>
              <a:t>Legal Accountability </a:t>
            </a:r>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1"/>
          <p:cNvSpPr txBox="1"/>
          <p:nvPr>
            <p:ph type="title"/>
          </p:nvPr>
        </p:nvSpPr>
        <p:spPr>
          <a:xfrm>
            <a:off x="457200" y="116884"/>
            <a:ext cx="8229600" cy="736556"/>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Risk Management</a:t>
            </a:r>
            <a:br>
              <a:rPr lang="en-US" sz="4000">
                <a:solidFill>
                  <a:schemeClr val="accent6"/>
                </a:solidFill>
              </a:rPr>
            </a:br>
            <a:r>
              <a:rPr lang="en-US" sz="1050" u="sng">
                <a:solidFill>
                  <a:schemeClr val="hlink"/>
                </a:solidFill>
                <a:hlinkClick r:id="rId3"/>
              </a:rPr>
              <a:t>https://www.nist.gov/system/files/documents/2022/08/18/AI_RMF_2nd_draft.pdf</a:t>
            </a:r>
            <a:r>
              <a:rPr lang="en-US" sz="1050">
                <a:solidFill>
                  <a:schemeClr val="accent6"/>
                </a:solidFill>
              </a:rPr>
              <a:t> </a:t>
            </a:r>
            <a:endParaRPr/>
          </a:p>
        </p:txBody>
      </p:sp>
      <p:sp>
        <p:nvSpPr>
          <p:cNvPr id="403" name="Google Shape;403;p51"/>
          <p:cNvSpPr txBox="1"/>
          <p:nvPr>
            <p:ph idx="1" type="body"/>
          </p:nvPr>
        </p:nvSpPr>
        <p:spPr>
          <a:xfrm>
            <a:off x="150057" y="909710"/>
            <a:ext cx="4893543" cy="4116906"/>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400"/>
              <a:buChar char="▪"/>
            </a:pPr>
            <a:r>
              <a:rPr b="1" lang="en-US" sz="1400">
                <a:solidFill>
                  <a:srgbClr val="000000"/>
                </a:solidFill>
              </a:rPr>
              <a:t>Workplace Use of A</a:t>
            </a:r>
            <a:r>
              <a:rPr b="1" i="0" lang="en-US" sz="1400" u="none" strike="noStrike">
                <a:solidFill>
                  <a:srgbClr val="000000"/>
                </a:solidFill>
              </a:rPr>
              <a:t>lgorithm‐enabled AI </a:t>
            </a:r>
            <a:r>
              <a:rPr b="1" lang="en-US" sz="1400">
                <a:solidFill>
                  <a:srgbClr val="000000"/>
                </a:solidFill>
              </a:rPr>
              <a:t>Systems/Devices</a:t>
            </a:r>
            <a:endParaRPr/>
          </a:p>
          <a:p>
            <a:pPr indent="-214308" lvl="1" marL="557199" rtl="0" algn="l">
              <a:spcBef>
                <a:spcPts val="0"/>
              </a:spcBef>
              <a:spcAft>
                <a:spcPts val="0"/>
              </a:spcAft>
              <a:buSzPts val="1400"/>
              <a:buChar char="–"/>
            </a:pPr>
            <a:r>
              <a:rPr b="0" i="0" lang="en-US" sz="1400" u="none" strike="noStrike">
                <a:solidFill>
                  <a:srgbClr val="000000"/>
                </a:solidFill>
              </a:rPr>
              <a:t>Accelerating faster than algorithm‐specific risk assessment/management can be developed.</a:t>
            </a:r>
            <a:r>
              <a:rPr lang="en-US" sz="1400">
                <a:solidFill>
                  <a:srgbClr val="0000FF"/>
                </a:solidFill>
              </a:rPr>
              <a:t> </a:t>
            </a:r>
            <a:endParaRPr/>
          </a:p>
          <a:p>
            <a:pPr indent="-168268" lvl="0" marL="257168" rtl="0" algn="l">
              <a:spcBef>
                <a:spcPts val="0"/>
              </a:spcBef>
              <a:spcAft>
                <a:spcPts val="0"/>
              </a:spcAft>
              <a:buSzPts val="1400"/>
              <a:buNone/>
            </a:pPr>
            <a:r>
              <a:t/>
            </a:r>
            <a:endParaRPr b="0" i="0" sz="1400" u="none" strike="noStrike">
              <a:solidFill>
                <a:srgbClr val="0000FF"/>
              </a:solidFill>
            </a:endParaRPr>
          </a:p>
          <a:p>
            <a:pPr indent="-257168" lvl="0" marL="257168" rtl="0" algn="l">
              <a:spcBef>
                <a:spcPts val="0"/>
              </a:spcBef>
              <a:spcAft>
                <a:spcPts val="0"/>
              </a:spcAft>
              <a:buSzPts val="1400"/>
              <a:buChar char="▪"/>
            </a:pPr>
            <a:r>
              <a:rPr b="1" i="0" lang="en-US" sz="1400" u="none" strike="noStrike">
                <a:solidFill>
                  <a:srgbClr val="000000"/>
                </a:solidFill>
              </a:rPr>
              <a:t>Algorithm Risks Are Not Traditional Occupational Safety and Health Risks</a:t>
            </a:r>
            <a:endParaRPr/>
          </a:p>
          <a:p>
            <a:pPr indent="-214308" lvl="1" marL="557199" rtl="0" algn="l">
              <a:spcBef>
                <a:spcPts val="0"/>
              </a:spcBef>
              <a:spcAft>
                <a:spcPts val="0"/>
              </a:spcAft>
              <a:buSzPts val="1400"/>
              <a:buChar char="–"/>
            </a:pPr>
            <a:r>
              <a:rPr b="0" i="0" lang="en-US" sz="1400" u="none" strike="noStrike">
                <a:solidFill>
                  <a:srgbClr val="000000"/>
                </a:solidFill>
              </a:rPr>
              <a:t>When integrated into workplace systems, algorithms can present a unique taxonomy of risks that may not be addressed in an organization's traditional occupational safety and health risk management approaches.</a:t>
            </a:r>
            <a:r>
              <a:rPr b="0" i="0" lang="en-US" sz="1400" u="none" strike="noStrike">
                <a:solidFill>
                  <a:srgbClr val="0000FF"/>
                </a:solidFill>
              </a:rPr>
              <a:t> </a:t>
            </a:r>
            <a:endParaRPr/>
          </a:p>
          <a:p>
            <a:pPr indent="-168268" lvl="0" marL="257168" rtl="0" algn="l">
              <a:spcBef>
                <a:spcPts val="0"/>
              </a:spcBef>
              <a:spcAft>
                <a:spcPts val="0"/>
              </a:spcAft>
              <a:buSzPts val="1400"/>
              <a:buNone/>
            </a:pPr>
            <a:r>
              <a:t/>
            </a:r>
            <a:endParaRPr b="0" i="0" sz="1400" u="none" strike="noStrike">
              <a:solidFill>
                <a:srgbClr val="0000FF"/>
              </a:solidFill>
            </a:endParaRPr>
          </a:p>
          <a:p>
            <a:pPr indent="-257168" lvl="0" marL="257168" rtl="0" algn="l">
              <a:spcBef>
                <a:spcPts val="0"/>
              </a:spcBef>
              <a:spcAft>
                <a:spcPts val="0"/>
              </a:spcAft>
              <a:buSzPts val="1400"/>
              <a:buChar char="▪"/>
            </a:pPr>
            <a:r>
              <a:rPr b="1" i="0" lang="en-US" sz="1400" u="none" strike="noStrike">
                <a:solidFill>
                  <a:srgbClr val="000000"/>
                </a:solidFill>
              </a:rPr>
              <a:t>New Risk Assessment and Risk Management Approaches</a:t>
            </a:r>
            <a:r>
              <a:rPr b="0" i="0" lang="en-US" sz="1400" u="none" strike="noStrike">
                <a:solidFill>
                  <a:srgbClr val="000000"/>
                </a:solidFill>
              </a:rPr>
              <a:t> </a:t>
            </a:r>
            <a:endParaRPr sz="1400">
              <a:solidFill>
                <a:srgbClr val="000000"/>
              </a:solidFill>
            </a:endParaRPr>
          </a:p>
          <a:p>
            <a:pPr indent="-214308" lvl="1" marL="557199" rtl="0" algn="l">
              <a:spcBef>
                <a:spcPts val="0"/>
              </a:spcBef>
              <a:spcAft>
                <a:spcPts val="0"/>
              </a:spcAft>
              <a:buSzPts val="1400"/>
              <a:buChar char="–"/>
            </a:pPr>
            <a:r>
              <a:rPr b="0" i="0" lang="en-US" sz="1400" u="none" strike="noStrike">
                <a:solidFill>
                  <a:srgbClr val="000000"/>
                </a:solidFill>
              </a:rPr>
              <a:t>New methods are needed to detect biases in input data, find design errors in proprietary algorithms, and ensure that output decisions are logically derivative of the input data.</a:t>
            </a:r>
            <a:r>
              <a:rPr lang="en-US" sz="1400">
                <a:solidFill>
                  <a:srgbClr val="0000FF"/>
                </a:solidFill>
              </a:rPr>
              <a:t> </a:t>
            </a:r>
            <a:endParaRPr/>
          </a:p>
        </p:txBody>
      </p:sp>
      <p:pic>
        <p:nvPicPr>
          <p:cNvPr id="404" name="Google Shape;404;p51"/>
          <p:cNvPicPr preferRelativeResize="0"/>
          <p:nvPr/>
        </p:nvPicPr>
        <p:blipFill rotWithShape="1">
          <a:blip r:embed="rId4">
            <a:alphaModFix/>
          </a:blip>
          <a:srcRect b="0" l="0" r="0" t="0"/>
          <a:stretch/>
        </p:blipFill>
        <p:spPr>
          <a:xfrm>
            <a:off x="5092373" y="1044990"/>
            <a:ext cx="3937738" cy="3566160"/>
          </a:xfrm>
          <a:prstGeom prst="rect">
            <a:avLst/>
          </a:prstGeom>
          <a:noFill/>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2"/>
          <p:cNvSpPr txBox="1"/>
          <p:nvPr>
            <p:ph type="title"/>
          </p:nvPr>
        </p:nvSpPr>
        <p:spPr>
          <a:xfrm>
            <a:off x="457200" y="205979"/>
            <a:ext cx="8229600" cy="591190"/>
          </a:xfrm>
          <a:prstGeom prst="rect">
            <a:avLst/>
          </a:prstGeom>
          <a:noFill/>
          <a:ln>
            <a:noFill/>
          </a:ln>
        </p:spPr>
        <p:txBody>
          <a:bodyPr anchorCtr="0" anchor="b" bIns="45700" lIns="91425" spcFirstLastPara="1" rIns="91425" wrap="square" tIns="45700">
            <a:noAutofit/>
          </a:bodyPr>
          <a:lstStyle/>
          <a:p>
            <a:pPr indent="0" lvl="0" marL="0" rtl="0" algn="ctr">
              <a:lnSpc>
                <a:spcPct val="56250"/>
              </a:lnSpc>
              <a:spcBef>
                <a:spcPts val="0"/>
              </a:spcBef>
              <a:spcAft>
                <a:spcPts val="0"/>
              </a:spcAft>
              <a:buNone/>
            </a:pPr>
            <a:r>
              <a:rPr lang="en-US" sz="4000">
                <a:solidFill>
                  <a:srgbClr val="000000"/>
                </a:solidFill>
              </a:rPr>
              <a:t>Risk Management</a:t>
            </a:r>
            <a:endParaRPr/>
          </a:p>
        </p:txBody>
      </p:sp>
      <p:sp>
        <p:nvSpPr>
          <p:cNvPr id="410" name="Google Shape;410;p52"/>
          <p:cNvSpPr txBox="1"/>
          <p:nvPr>
            <p:ph idx="1" type="body"/>
          </p:nvPr>
        </p:nvSpPr>
        <p:spPr>
          <a:xfrm>
            <a:off x="220395" y="797169"/>
            <a:ext cx="8834510" cy="4140352"/>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i="0" lang="en-US" sz="1600" u="none" strike="noStrike">
                <a:solidFill>
                  <a:srgbClr val="000000"/>
                </a:solidFill>
              </a:rPr>
              <a:t>Challenges</a:t>
            </a:r>
            <a:endParaRPr/>
          </a:p>
          <a:p>
            <a:pPr indent="-214308" lvl="1" marL="557199" rtl="0" algn="l">
              <a:spcBef>
                <a:spcPts val="0"/>
              </a:spcBef>
              <a:spcAft>
                <a:spcPts val="0"/>
              </a:spcAft>
              <a:buSzPts val="1400"/>
              <a:buChar char="–"/>
            </a:pPr>
            <a:r>
              <a:rPr b="1" i="1" lang="en-US" sz="1400" u="none" strike="noStrike">
                <a:solidFill>
                  <a:srgbClr val="000000"/>
                </a:solidFill>
              </a:rPr>
              <a:t>Humans-in-the-Loop</a:t>
            </a:r>
            <a:endParaRPr/>
          </a:p>
          <a:p>
            <a:pPr indent="-171446" lvl="2" marL="857228" rtl="0" algn="l">
              <a:spcBef>
                <a:spcPts val="0"/>
              </a:spcBef>
              <a:spcAft>
                <a:spcPts val="0"/>
              </a:spcAft>
              <a:buSzPts val="1200"/>
              <a:buChar char="•"/>
            </a:pPr>
            <a:r>
              <a:rPr b="0" i="0" lang="en-US" sz="1200" u="none" strike="noStrike">
                <a:solidFill>
                  <a:srgbClr val="000000"/>
                </a:solidFill>
              </a:rPr>
              <a:t>In the case of algorithm‐enabled decision systems, the risk control strategy characterized by a human review of algorithmic outputs, called “humans‐in‐the‐loop,” is touted as an effective risk management tool.</a:t>
            </a:r>
            <a:r>
              <a:rPr b="0" i="0" lang="en-US" sz="1200" u="none" strike="noStrike">
                <a:solidFill>
                  <a:srgbClr val="0000FF"/>
                </a:solidFill>
              </a:rPr>
              <a:t> </a:t>
            </a:r>
            <a:r>
              <a:rPr b="0" i="0" lang="en-US" sz="1200" u="none" strike="noStrike">
                <a:solidFill>
                  <a:srgbClr val="000000"/>
                </a:solidFill>
              </a:rPr>
              <a:t>However, humans may not be that effective at algorithmic oversight.</a:t>
            </a:r>
            <a:r>
              <a:rPr b="0" i="0" lang="en-US" sz="1200" u="none" strike="noStrike">
                <a:solidFill>
                  <a:srgbClr val="0000FF"/>
                </a:solidFill>
              </a:rPr>
              <a:t> </a:t>
            </a:r>
            <a:endParaRPr/>
          </a:p>
          <a:p>
            <a:pPr indent="-214308" lvl="1" marL="557199" rtl="0" algn="l">
              <a:spcBef>
                <a:spcPts val="0"/>
              </a:spcBef>
              <a:spcAft>
                <a:spcPts val="0"/>
              </a:spcAft>
              <a:buSzPts val="1400"/>
              <a:buChar char="–"/>
            </a:pPr>
            <a:r>
              <a:rPr b="1" i="1" lang="en-US" sz="1400" u="none" strike="noStrike">
                <a:solidFill>
                  <a:srgbClr val="000000"/>
                </a:solidFill>
              </a:rPr>
              <a:t>Hard Stuff</a:t>
            </a:r>
            <a:endParaRPr/>
          </a:p>
          <a:p>
            <a:pPr indent="-171446" lvl="2" marL="857228" rtl="0" algn="l">
              <a:spcBef>
                <a:spcPts val="0"/>
              </a:spcBef>
              <a:spcAft>
                <a:spcPts val="0"/>
              </a:spcAft>
              <a:buSzPts val="1200"/>
              <a:buChar char="•"/>
            </a:pPr>
            <a:r>
              <a:rPr b="0" i="0" lang="en-US" sz="1200" u="none" strike="noStrike">
                <a:solidFill>
                  <a:srgbClr val="000000"/>
                </a:solidFill>
              </a:rPr>
              <a:t>Many algorithms are inherently opaque and therefore difficult to audit.</a:t>
            </a:r>
            <a:r>
              <a:rPr lang="en-US" sz="1200">
                <a:solidFill>
                  <a:srgbClr val="0000FF"/>
                </a:solidFill>
              </a:rPr>
              <a:t> </a:t>
            </a:r>
            <a:endParaRPr/>
          </a:p>
          <a:p>
            <a:pPr indent="-214308" lvl="1" marL="557199" rtl="0" algn="l">
              <a:spcBef>
                <a:spcPts val="0"/>
              </a:spcBef>
              <a:spcAft>
                <a:spcPts val="0"/>
              </a:spcAft>
              <a:buSzPts val="1400"/>
              <a:buChar char="–"/>
            </a:pPr>
            <a:r>
              <a:rPr b="1" i="1" lang="en-US" sz="1400">
                <a:solidFill>
                  <a:srgbClr val="000000"/>
                </a:solidFill>
              </a:rPr>
              <a:t>Easy Way Out</a:t>
            </a:r>
            <a:endParaRPr/>
          </a:p>
          <a:p>
            <a:pPr indent="-171446" lvl="2" marL="857228" rtl="0" algn="l">
              <a:spcBef>
                <a:spcPts val="0"/>
              </a:spcBef>
              <a:spcAft>
                <a:spcPts val="0"/>
              </a:spcAft>
              <a:buSzPts val="1200"/>
              <a:buChar char="•"/>
            </a:pPr>
            <a:r>
              <a:rPr b="0" i="0" lang="en-US" sz="1200">
                <a:solidFill>
                  <a:srgbClr val="000000"/>
                </a:solidFill>
              </a:rPr>
              <a:t>By not independently auditing your algorithms, you can remain blissfully ignorant and keep plausible deniability when it comes to negative consequences</a:t>
            </a:r>
            <a:endParaRPr sz="1200">
              <a:solidFill>
                <a:srgbClr val="000000"/>
              </a:solidFill>
            </a:endParaRPr>
          </a:p>
          <a:p>
            <a:pPr indent="0" lvl="1" marL="342891" rtl="0" algn="l">
              <a:spcBef>
                <a:spcPts val="0"/>
              </a:spcBef>
              <a:spcAft>
                <a:spcPts val="0"/>
              </a:spcAft>
              <a:buSzPts val="1400"/>
              <a:buNone/>
            </a:pPr>
            <a:r>
              <a:t/>
            </a:r>
            <a:endParaRPr b="0" i="0" sz="1400" u="none" strike="noStrike">
              <a:solidFill>
                <a:srgbClr val="0000FF"/>
              </a:solidFill>
            </a:endParaRPr>
          </a:p>
          <a:p>
            <a:pPr indent="-257168" lvl="0" marL="257168" rtl="0" algn="l">
              <a:spcBef>
                <a:spcPts val="0"/>
              </a:spcBef>
              <a:spcAft>
                <a:spcPts val="0"/>
              </a:spcAft>
              <a:buSzPts val="1600"/>
              <a:buChar char="▪"/>
            </a:pPr>
            <a:r>
              <a:rPr b="1" i="0" lang="en-US" sz="1600" u="none" strike="noStrike">
                <a:solidFill>
                  <a:srgbClr val="000000"/>
                </a:solidFill>
              </a:rPr>
              <a:t>Opportunities</a:t>
            </a:r>
            <a:endParaRPr/>
          </a:p>
          <a:p>
            <a:pPr indent="-214308" lvl="1" marL="557199" rtl="0" algn="l">
              <a:spcBef>
                <a:spcPts val="0"/>
              </a:spcBef>
              <a:spcAft>
                <a:spcPts val="0"/>
              </a:spcAft>
              <a:buSzPts val="1400"/>
              <a:buChar char="–"/>
            </a:pPr>
            <a:r>
              <a:rPr b="1" i="1" lang="en-US" sz="1400">
                <a:solidFill>
                  <a:srgbClr val="000000"/>
                </a:solidFill>
              </a:rPr>
              <a:t>Occupational Safety and Health Practice as Data Science</a:t>
            </a:r>
            <a:endParaRPr/>
          </a:p>
          <a:p>
            <a:pPr indent="-171446" lvl="2" marL="857228" rtl="0" algn="l">
              <a:spcBef>
                <a:spcPts val="0"/>
              </a:spcBef>
              <a:spcAft>
                <a:spcPts val="0"/>
              </a:spcAft>
              <a:buSzPts val="1200"/>
              <a:buChar char="•"/>
            </a:pPr>
            <a:r>
              <a:rPr b="0" i="0" lang="en-US" sz="1200" u="none" strike="noStrike">
                <a:solidFill>
                  <a:srgbClr val="000000"/>
                </a:solidFill>
              </a:rPr>
              <a:t>Analogous to the twin approaches to workplace safety management based on person versus system error, algorithmic safety management depends on close examination of all “upstream” factors—input data and algorithm design—to prevent “downstream” risks.</a:t>
            </a:r>
            <a:endParaRPr/>
          </a:p>
          <a:p>
            <a:pPr indent="-171446" lvl="2" marL="857228" rtl="0" algn="l">
              <a:spcBef>
                <a:spcPts val="240"/>
              </a:spcBef>
              <a:spcAft>
                <a:spcPts val="0"/>
              </a:spcAft>
              <a:buSzPts val="1200"/>
              <a:buChar char="•"/>
            </a:pPr>
            <a:r>
              <a:rPr lang="en-US" sz="1200">
                <a:solidFill>
                  <a:srgbClr val="000000"/>
                </a:solidFill>
              </a:rPr>
              <a:t>S</a:t>
            </a:r>
            <a:r>
              <a:rPr b="0" i="0" lang="en-US" sz="1200" u="none" strike="noStrike">
                <a:solidFill>
                  <a:srgbClr val="000000"/>
                </a:solidFill>
              </a:rPr>
              <a:t>kills in mathematics and computer science needed to understand how an algorithm produced a particular output</a:t>
            </a:r>
            <a:r>
              <a:rPr b="0" i="0" lang="en-US" sz="1200" u="none" strike="noStrike">
                <a:solidFill>
                  <a:srgbClr val="0000FF"/>
                </a:solidFill>
              </a:rPr>
              <a:t> </a:t>
            </a:r>
            <a:endParaRPr/>
          </a:p>
          <a:p>
            <a:pPr indent="-214308" lvl="1" marL="557199" rtl="0" algn="l">
              <a:spcBef>
                <a:spcPts val="0"/>
              </a:spcBef>
              <a:spcAft>
                <a:spcPts val="0"/>
              </a:spcAft>
              <a:buSzPts val="1400"/>
              <a:buChar char="–"/>
            </a:pPr>
            <a:r>
              <a:rPr b="1" i="1" lang="en-US" sz="1400" u="none" strike="noStrike">
                <a:solidFill>
                  <a:srgbClr val="000000"/>
                </a:solidFill>
              </a:rPr>
              <a:t>Algorithmic Hygiene</a:t>
            </a:r>
            <a:endParaRPr/>
          </a:p>
          <a:p>
            <a:pPr indent="-171446" lvl="2" marL="857228" rtl="0" algn="l">
              <a:spcBef>
                <a:spcPts val="0"/>
              </a:spcBef>
              <a:spcAft>
                <a:spcPts val="0"/>
              </a:spcAft>
              <a:buSzPts val="1200"/>
              <a:buChar char="•"/>
            </a:pPr>
            <a:r>
              <a:rPr b="0" i="0" lang="en-US" sz="1200" u="none" strike="noStrike">
                <a:solidFill>
                  <a:srgbClr val="000000"/>
                </a:solidFill>
              </a:rPr>
              <a:t>By implementing algorithmic bias detection and mitigation procedures—</a:t>
            </a:r>
            <a:r>
              <a:rPr b="0" i="1" lang="en-US" sz="1200" u="none" strike="noStrike">
                <a:solidFill>
                  <a:srgbClr val="000000"/>
                </a:solidFill>
              </a:rPr>
              <a:t>algorithmic hygiene</a:t>
            </a:r>
            <a:r>
              <a:rPr b="0" i="0" lang="en-US" sz="1200" u="none" strike="noStrike">
                <a:solidFill>
                  <a:srgbClr val="000000"/>
                </a:solidFill>
              </a:rPr>
              <a:t>—and subjecting algorithms to extensive testing before use, consequential decisions negatively affecting workers can be lessened</a:t>
            </a:r>
            <a:endParaRPr sz="1200"/>
          </a:p>
          <a:p>
            <a:pPr indent="-161918" lvl="0" marL="257168" rtl="0" algn="l">
              <a:spcBef>
                <a:spcPts val="300"/>
              </a:spcBef>
              <a:spcAft>
                <a:spcPts val="0"/>
              </a:spcAft>
              <a:buClr>
                <a:srgbClr val="695E4A"/>
              </a:buClr>
              <a:buSzPts val="1500"/>
              <a:buFont typeface="Noto Sans Symbols"/>
              <a:buNone/>
            </a:pPr>
            <a:r>
              <a:t/>
            </a:r>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3"/>
          <p:cNvSpPr txBox="1"/>
          <p:nvPr>
            <p:ph type="title"/>
          </p:nvPr>
        </p:nvSpPr>
        <p:spPr>
          <a:xfrm>
            <a:off x="51582" y="88749"/>
            <a:ext cx="9040836" cy="857250"/>
          </a:xfrm>
          <a:prstGeom prst="rect">
            <a:avLst/>
          </a:prstGeom>
          <a:noFill/>
          <a:ln>
            <a:noFill/>
          </a:ln>
        </p:spPr>
        <p:txBody>
          <a:bodyPr anchorCtr="0" anchor="b" bIns="45700" lIns="91425" spcFirstLastPara="1" rIns="91425" wrap="square" tIns="45700">
            <a:noAutofit/>
          </a:bodyPr>
          <a:lstStyle/>
          <a:p>
            <a:pPr indent="0" lvl="0" marL="0" rtl="0" algn="ctr">
              <a:lnSpc>
                <a:spcPct val="56250"/>
              </a:lnSpc>
              <a:spcBef>
                <a:spcPts val="0"/>
              </a:spcBef>
              <a:spcAft>
                <a:spcPts val="0"/>
              </a:spcAft>
              <a:buNone/>
            </a:pPr>
            <a:r>
              <a:rPr lang="en-US" sz="4000">
                <a:solidFill>
                  <a:srgbClr val="000000"/>
                </a:solidFill>
              </a:rPr>
              <a:t>Challenge Questions</a:t>
            </a:r>
            <a:endParaRPr/>
          </a:p>
        </p:txBody>
      </p:sp>
      <p:sp>
        <p:nvSpPr>
          <p:cNvPr id="416" name="Google Shape;416;p53"/>
          <p:cNvSpPr txBox="1"/>
          <p:nvPr>
            <p:ph idx="1" type="body"/>
          </p:nvPr>
        </p:nvSpPr>
        <p:spPr>
          <a:xfrm>
            <a:off x="234461" y="1072800"/>
            <a:ext cx="8731347" cy="3864721"/>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800"/>
              <a:buChar char="▪"/>
            </a:pPr>
            <a:r>
              <a:rPr lang="en-US" sz="1800">
                <a:solidFill>
                  <a:srgbClr val="000000"/>
                </a:solidFill>
              </a:rPr>
              <a:t>Does the safety and health professional have a solid understanding of where algorithms are currently deployed or where they want to deploy new algorithms?</a:t>
            </a:r>
            <a:endParaRPr/>
          </a:p>
          <a:p>
            <a:pPr indent="-142868" lvl="0" marL="257168" rtl="0" algn="l">
              <a:spcBef>
                <a:spcPts val="0"/>
              </a:spcBef>
              <a:spcAft>
                <a:spcPts val="0"/>
              </a:spcAft>
              <a:buSzPts val="1800"/>
              <a:buNone/>
            </a:pPr>
            <a:r>
              <a:t/>
            </a:r>
            <a:endParaRPr sz="1800">
              <a:solidFill>
                <a:srgbClr val="000000"/>
              </a:solidFill>
            </a:endParaRPr>
          </a:p>
          <a:p>
            <a:pPr indent="-257168" lvl="0" marL="257168" rtl="0" algn="l">
              <a:spcBef>
                <a:spcPts val="0"/>
              </a:spcBef>
              <a:spcAft>
                <a:spcPts val="0"/>
              </a:spcAft>
              <a:buSzPts val="1800"/>
              <a:buChar char="▪"/>
            </a:pPr>
            <a:r>
              <a:rPr lang="en-US" sz="1800">
                <a:solidFill>
                  <a:srgbClr val="000000"/>
                </a:solidFill>
              </a:rPr>
              <a:t>Has the potential risks of those algorithms functioning outside safe bounds been evaluated?</a:t>
            </a:r>
            <a:endParaRPr/>
          </a:p>
          <a:p>
            <a:pPr indent="-142868" lvl="0" marL="257168" rtl="0" algn="l">
              <a:spcBef>
                <a:spcPts val="0"/>
              </a:spcBef>
              <a:spcAft>
                <a:spcPts val="0"/>
              </a:spcAft>
              <a:buSzPts val="1800"/>
              <a:buNone/>
            </a:pPr>
            <a:r>
              <a:t/>
            </a:r>
            <a:endParaRPr sz="1800">
              <a:solidFill>
                <a:srgbClr val="000000"/>
              </a:solidFill>
            </a:endParaRPr>
          </a:p>
          <a:p>
            <a:pPr indent="-257168" lvl="0" marL="257168" rtl="0" algn="l">
              <a:spcBef>
                <a:spcPts val="0"/>
              </a:spcBef>
              <a:spcAft>
                <a:spcPts val="0"/>
              </a:spcAft>
              <a:buSzPts val="1800"/>
              <a:buChar char="▪"/>
            </a:pPr>
            <a:r>
              <a:rPr lang="en-US" sz="1800">
                <a:solidFill>
                  <a:srgbClr val="000000"/>
                </a:solidFill>
              </a:rPr>
              <a:t>Does senior management understand and support the need to manage algorithm risks?</a:t>
            </a:r>
            <a:endParaRPr/>
          </a:p>
          <a:p>
            <a:pPr indent="-142868" lvl="0" marL="257168" rtl="0" algn="l">
              <a:spcBef>
                <a:spcPts val="0"/>
              </a:spcBef>
              <a:spcAft>
                <a:spcPts val="0"/>
              </a:spcAft>
              <a:buSzPts val="1800"/>
              <a:buNone/>
            </a:pPr>
            <a:r>
              <a:t/>
            </a:r>
            <a:endParaRPr sz="1800">
              <a:solidFill>
                <a:srgbClr val="000000"/>
              </a:solidFill>
            </a:endParaRPr>
          </a:p>
          <a:p>
            <a:pPr indent="-257168" lvl="0" marL="257168" rtl="0" algn="l">
              <a:spcBef>
                <a:spcPts val="0"/>
              </a:spcBef>
              <a:spcAft>
                <a:spcPts val="0"/>
              </a:spcAft>
              <a:buSzPts val="1800"/>
              <a:buChar char="▪"/>
            </a:pPr>
            <a:r>
              <a:rPr lang="en-US" sz="1800">
                <a:solidFill>
                  <a:srgbClr val="000000"/>
                </a:solidFill>
              </a:rPr>
              <a:t>Does the organization have clearly established risk management program for managing the risks that may arise from algorithm deployment?</a:t>
            </a:r>
            <a:endParaRPr/>
          </a:p>
          <a:p>
            <a:pPr indent="-142868" lvl="0" marL="257168" rtl="0" algn="l">
              <a:spcBef>
                <a:spcPts val="0"/>
              </a:spcBef>
              <a:spcAft>
                <a:spcPts val="0"/>
              </a:spcAft>
              <a:buSzPts val="1800"/>
              <a:buNone/>
            </a:pPr>
            <a:r>
              <a:t/>
            </a:r>
            <a:endParaRPr sz="1800">
              <a:solidFill>
                <a:srgbClr val="000000"/>
              </a:solidFill>
            </a:endParaRPr>
          </a:p>
          <a:p>
            <a:pPr indent="-257168" lvl="0" marL="257168" rtl="0" algn="l">
              <a:spcBef>
                <a:spcPts val="0"/>
              </a:spcBef>
              <a:spcAft>
                <a:spcPts val="0"/>
              </a:spcAft>
              <a:buSzPts val="1800"/>
              <a:buChar char="▪"/>
            </a:pPr>
            <a:r>
              <a:rPr lang="en-US" sz="1800">
                <a:solidFill>
                  <a:srgbClr val="000000"/>
                </a:solidFill>
              </a:rPr>
              <a:t>Does that program contain strategies for rigorous testing algorithms prior to deployment and a system to monitor their activity after deployment?</a:t>
            </a:r>
            <a:endParaRPr/>
          </a:p>
          <a:p>
            <a:pPr indent="-161918" lvl="0" marL="257168" rtl="0" algn="l">
              <a:spcBef>
                <a:spcPts val="300"/>
              </a:spcBef>
              <a:spcAft>
                <a:spcPts val="0"/>
              </a:spcAft>
              <a:buClr>
                <a:srgbClr val="695E4A"/>
              </a:buClr>
              <a:buSzPts val="1500"/>
              <a:buFont typeface="Noto Sans Symbols"/>
              <a:buNone/>
            </a:pPr>
            <a:r>
              <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146614" y="154446"/>
            <a:ext cx="4822276" cy="679374"/>
          </a:xfrm>
          <a:prstGeom prst="rect">
            <a:avLst/>
          </a:prstGeom>
          <a:noFill/>
          <a:ln>
            <a:noFill/>
          </a:ln>
        </p:spPr>
        <p:txBody>
          <a:bodyPr anchorCtr="0" anchor="b" bIns="45700" lIns="91425" spcFirstLastPara="1" rIns="91425" wrap="square" tIns="45700">
            <a:noAutofit/>
          </a:bodyPr>
          <a:lstStyle/>
          <a:p>
            <a:pPr indent="0" lvl="0" marL="0" rtl="0" algn="ctr">
              <a:lnSpc>
                <a:spcPct val="80357"/>
              </a:lnSpc>
              <a:spcBef>
                <a:spcPts val="0"/>
              </a:spcBef>
              <a:spcAft>
                <a:spcPts val="0"/>
              </a:spcAft>
              <a:buNone/>
            </a:pPr>
            <a:r>
              <a:rPr lang="en-US" sz="2800">
                <a:solidFill>
                  <a:schemeClr val="accent6"/>
                </a:solidFill>
              </a:rPr>
              <a:t>What is Strategic Foresight?</a:t>
            </a:r>
            <a:br>
              <a:rPr lang="en-US" sz="2800">
                <a:solidFill>
                  <a:schemeClr val="accent6"/>
                </a:solidFill>
              </a:rPr>
            </a:br>
            <a:r>
              <a:rPr lang="en-US" sz="1050" u="sng">
                <a:solidFill>
                  <a:schemeClr val="hlink"/>
                </a:solidFill>
                <a:hlinkClick r:id="rId3"/>
              </a:rPr>
              <a:t>www.cdc.gov/niosh/topics/foresight/</a:t>
            </a:r>
            <a:r>
              <a:rPr lang="en-US" sz="1050">
                <a:solidFill>
                  <a:schemeClr val="accent6"/>
                </a:solidFill>
              </a:rPr>
              <a:t> </a:t>
            </a:r>
            <a:endParaRPr/>
          </a:p>
        </p:txBody>
      </p:sp>
      <p:sp>
        <p:nvSpPr>
          <p:cNvPr id="102" name="Google Shape;102;p18"/>
          <p:cNvSpPr txBox="1"/>
          <p:nvPr>
            <p:ph idx="1" type="body"/>
          </p:nvPr>
        </p:nvSpPr>
        <p:spPr>
          <a:xfrm>
            <a:off x="183074" y="833820"/>
            <a:ext cx="4684348" cy="2165131"/>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Clr>
                <a:srgbClr val="695E4A"/>
              </a:buClr>
              <a:buSzPts val="1600"/>
              <a:buFont typeface="Noto Sans Symbols"/>
              <a:buChar char="▪"/>
            </a:pPr>
            <a:r>
              <a:rPr b="0" lang="en-US" sz="1600">
                <a:solidFill>
                  <a:schemeClr val="accent6"/>
                </a:solidFill>
              </a:rPr>
              <a:t>Strategic foresight is a </a:t>
            </a:r>
            <a:r>
              <a:rPr lang="en-US" sz="1600">
                <a:solidFill>
                  <a:schemeClr val="accent6"/>
                </a:solidFill>
              </a:rPr>
              <a:t>futures thinking tool</a:t>
            </a:r>
            <a:r>
              <a:rPr b="0" lang="en-US" sz="1600">
                <a:solidFill>
                  <a:schemeClr val="accent6"/>
                </a:solidFill>
              </a:rPr>
              <a:t> grounded in </a:t>
            </a:r>
            <a:r>
              <a:rPr b="0" i="1" lang="en-US" sz="1600">
                <a:solidFill>
                  <a:schemeClr val="accent6"/>
                </a:solidFill>
              </a:rPr>
              <a:t>management sciences</a:t>
            </a:r>
            <a:endParaRPr/>
          </a:p>
          <a:p>
            <a:pPr indent="-155568" lvl="0" marL="257168" rtl="0" algn="l">
              <a:spcBef>
                <a:spcPts val="320"/>
              </a:spcBef>
              <a:spcAft>
                <a:spcPts val="0"/>
              </a:spcAft>
              <a:buClr>
                <a:srgbClr val="695E4A"/>
              </a:buClr>
              <a:buSzPts val="1600"/>
              <a:buFont typeface="Noto Sans Symbols"/>
              <a:buNone/>
            </a:pPr>
            <a:r>
              <a:t/>
            </a:r>
            <a:endParaRPr b="0" i="1" sz="1600">
              <a:solidFill>
                <a:schemeClr val="accent6"/>
              </a:solidFill>
            </a:endParaRPr>
          </a:p>
          <a:p>
            <a:pPr indent="-257168" lvl="0" marL="257168" rtl="0" algn="l">
              <a:spcBef>
                <a:spcPts val="320"/>
              </a:spcBef>
              <a:spcAft>
                <a:spcPts val="0"/>
              </a:spcAft>
              <a:buClr>
                <a:srgbClr val="695E4A"/>
              </a:buClr>
              <a:buSzPts val="1600"/>
              <a:buFont typeface="Noto Sans Symbols"/>
              <a:buChar char="▪"/>
            </a:pPr>
            <a:r>
              <a:rPr b="0" lang="en-US" sz="1600">
                <a:solidFill>
                  <a:schemeClr val="accent6"/>
                </a:solidFill>
                <a:latin typeface="Calibri"/>
                <a:ea typeface="Calibri"/>
                <a:cs typeface="Calibri"/>
                <a:sym typeface="Calibri"/>
              </a:rPr>
              <a:t>Foresight does not predict the future, but it can help avoid surprises when the future arrives </a:t>
            </a:r>
            <a:endParaRPr/>
          </a:p>
          <a:p>
            <a:pPr indent="-214308" lvl="1" marL="557199" rtl="0" algn="l">
              <a:spcBef>
                <a:spcPts val="320"/>
              </a:spcBef>
              <a:spcAft>
                <a:spcPts val="0"/>
              </a:spcAft>
              <a:buSzPts val="1600"/>
              <a:buChar char="–"/>
            </a:pPr>
            <a:r>
              <a:rPr lang="en-US" sz="1600">
                <a:solidFill>
                  <a:schemeClr val="accent6"/>
                </a:solidFill>
              </a:rPr>
              <a:t>Being surprised = futures planning failure</a:t>
            </a:r>
            <a:endParaRPr/>
          </a:p>
          <a:p>
            <a:pPr indent="-214308" lvl="1" marL="557199" rtl="0" algn="l">
              <a:spcBef>
                <a:spcPts val="320"/>
              </a:spcBef>
              <a:spcAft>
                <a:spcPts val="0"/>
              </a:spcAft>
              <a:buSzPts val="1600"/>
              <a:buChar char="–"/>
            </a:pPr>
            <a:r>
              <a:rPr lang="en-US" sz="1600">
                <a:solidFill>
                  <a:schemeClr val="accent6"/>
                </a:solidFill>
              </a:rPr>
              <a:t>Future that occurs may not be the one you forecasted</a:t>
            </a:r>
            <a:endParaRPr/>
          </a:p>
          <a:p>
            <a:pPr indent="0" lvl="0" marL="0" rtl="0" algn="l">
              <a:spcBef>
                <a:spcPts val="300"/>
              </a:spcBef>
              <a:spcAft>
                <a:spcPts val="0"/>
              </a:spcAft>
              <a:buSzPts val="1500"/>
              <a:buNone/>
            </a:pPr>
            <a:r>
              <a:t/>
            </a:r>
            <a:endParaRPr/>
          </a:p>
          <a:p>
            <a:pPr indent="-161918" lvl="0" marL="257168" rtl="0" algn="l">
              <a:spcBef>
                <a:spcPts val="300"/>
              </a:spcBef>
              <a:spcAft>
                <a:spcPts val="0"/>
              </a:spcAft>
              <a:buClr>
                <a:srgbClr val="695E4A"/>
              </a:buClr>
              <a:buSzPts val="1500"/>
              <a:buFont typeface="Noto Sans Symbols"/>
              <a:buNone/>
            </a:pPr>
            <a:r>
              <a:t/>
            </a:r>
            <a:endParaRPr/>
          </a:p>
          <a:p>
            <a:pPr indent="-161918" lvl="0" marL="257168" rtl="0" algn="l">
              <a:spcBef>
                <a:spcPts val="300"/>
              </a:spcBef>
              <a:spcAft>
                <a:spcPts val="0"/>
              </a:spcAft>
              <a:buClr>
                <a:srgbClr val="695E4A"/>
              </a:buClr>
              <a:buSzPts val="1500"/>
              <a:buFont typeface="Noto Sans Symbols"/>
              <a:buNone/>
            </a:pPr>
            <a:r>
              <a:t/>
            </a:r>
            <a:endParaRPr/>
          </a:p>
        </p:txBody>
      </p:sp>
      <p:pic>
        <p:nvPicPr>
          <p:cNvPr descr="Text&#10;&#10;Description automatically generated" id="103" name="Google Shape;103;p18"/>
          <p:cNvPicPr preferRelativeResize="0"/>
          <p:nvPr/>
        </p:nvPicPr>
        <p:blipFill rotWithShape="1">
          <a:blip r:embed="rId4">
            <a:alphaModFix/>
          </a:blip>
          <a:srcRect b="0" l="0" r="0" t="0"/>
          <a:stretch/>
        </p:blipFill>
        <p:spPr>
          <a:xfrm>
            <a:off x="4968890" y="209260"/>
            <a:ext cx="4040128" cy="4663440"/>
          </a:xfrm>
          <a:prstGeom prst="rect">
            <a:avLst/>
          </a:prstGeom>
          <a:noFill/>
          <a:ln>
            <a:noFill/>
          </a:ln>
        </p:spPr>
      </p:pic>
      <p:grpSp>
        <p:nvGrpSpPr>
          <p:cNvPr id="104" name="Google Shape;104;p18"/>
          <p:cNvGrpSpPr/>
          <p:nvPr/>
        </p:nvGrpSpPr>
        <p:grpSpPr>
          <a:xfrm>
            <a:off x="2081201" y="2699539"/>
            <a:ext cx="2289527" cy="2444814"/>
            <a:chOff x="952791" y="-83159"/>
            <a:chExt cx="2289527" cy="2444814"/>
          </a:xfrm>
        </p:grpSpPr>
        <p:sp>
          <p:nvSpPr>
            <p:cNvPr id="105" name="Google Shape;105;p18"/>
            <p:cNvSpPr/>
            <p:nvPr/>
          </p:nvSpPr>
          <p:spPr>
            <a:xfrm>
              <a:off x="1810512" y="987552"/>
              <a:ext cx="1207008" cy="1207008"/>
            </a:xfrm>
            <a:custGeom>
              <a:rect b="b" l="l" r="r" t="t"/>
              <a:pathLst>
                <a:path extrusionOk="0" h="120000" w="12000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solidFill>
              <a:schemeClr val="lt1"/>
            </a:solidFill>
            <a:ln cap="flat" cmpd="sng" w="38100">
              <a:solidFill>
                <a:srgbClr val="0B4CC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txBox="1"/>
            <p:nvPr/>
          </p:nvSpPr>
          <p:spPr>
            <a:xfrm>
              <a:off x="2053174" y="1270288"/>
              <a:ext cx="721684" cy="62042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Plausible future scenarios and strategic approach</a:t>
              </a:r>
              <a:endParaRPr/>
            </a:p>
          </p:txBody>
        </p:sp>
        <p:sp>
          <p:nvSpPr>
            <p:cNvPr id="107" name="Google Shape;107;p18"/>
            <p:cNvSpPr/>
            <p:nvPr/>
          </p:nvSpPr>
          <p:spPr>
            <a:xfrm>
              <a:off x="1108252" y="702259"/>
              <a:ext cx="877824" cy="877824"/>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lt1"/>
            </a:solidFill>
            <a:ln cap="flat" cmpd="sng" w="38100">
              <a:solidFill>
                <a:srgbClr val="0B4CC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txBox="1"/>
            <p:nvPr/>
          </p:nvSpPr>
          <p:spPr>
            <a:xfrm>
              <a:off x="1329247" y="924590"/>
              <a:ext cx="435834" cy="433162"/>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Signals of change</a:t>
              </a:r>
              <a:endParaRPr/>
            </a:p>
          </p:txBody>
        </p:sp>
        <p:sp>
          <p:nvSpPr>
            <p:cNvPr id="109" name="Google Shape;109;p18"/>
            <p:cNvSpPr/>
            <p:nvPr/>
          </p:nvSpPr>
          <p:spPr>
            <a:xfrm rot="-900000">
              <a:off x="1601819" y="96650"/>
              <a:ext cx="860088" cy="860088"/>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lt1"/>
            </a:solidFill>
            <a:ln cap="flat" cmpd="sng" w="38100">
              <a:solidFill>
                <a:srgbClr val="0B4CC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txBox="1"/>
            <p:nvPr/>
          </p:nvSpPr>
          <p:spPr>
            <a:xfrm>
              <a:off x="1790462" y="285292"/>
              <a:ext cx="482803" cy="482803"/>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Action-oriented planning discipline</a:t>
              </a:r>
              <a:endParaRPr/>
            </a:p>
          </p:txBody>
        </p:sp>
        <p:sp>
          <p:nvSpPr>
            <p:cNvPr id="111" name="Google Shape;111;p18"/>
            <p:cNvSpPr/>
            <p:nvPr/>
          </p:nvSpPr>
          <p:spPr>
            <a:xfrm>
              <a:off x="1697348" y="816685"/>
              <a:ext cx="1544970" cy="1544970"/>
            </a:xfrm>
            <a:custGeom>
              <a:rect b="b" l="l" r="r" t="t"/>
              <a:pathLst>
                <a:path extrusionOk="0" h="120000" w="120000">
                  <a:moveTo>
                    <a:pt x="57504" y="3806"/>
                  </a:moveTo>
                  <a:lnTo>
                    <a:pt x="57504" y="3806"/>
                  </a:lnTo>
                  <a:cubicBezTo>
                    <a:pt x="79945" y="2809"/>
                    <a:pt x="100827" y="15259"/>
                    <a:pt x="110621" y="35474"/>
                  </a:cubicBezTo>
                  <a:cubicBezTo>
                    <a:pt x="120415" y="55689"/>
                    <a:pt x="117243" y="79792"/>
                    <a:pt x="102554" y="96786"/>
                  </a:cubicBezTo>
                  <a:lnTo>
                    <a:pt x="105172" y="99457"/>
                  </a:lnTo>
                  <a:lnTo>
                    <a:pt x="97404" y="98164"/>
                  </a:lnTo>
                  <a:lnTo>
                    <a:pt x="95984" y="90083"/>
                  </a:lnTo>
                  <a:lnTo>
                    <a:pt x="98602" y="92754"/>
                  </a:lnTo>
                  <a:lnTo>
                    <a:pt x="98602" y="92754"/>
                  </a:lnTo>
                  <a:cubicBezTo>
                    <a:pt x="111627" y="77403"/>
                    <a:pt x="114318" y="55794"/>
                    <a:pt x="105457" y="37717"/>
                  </a:cubicBezTo>
                  <a:cubicBezTo>
                    <a:pt x="96596" y="19640"/>
                    <a:pt x="77866" y="8532"/>
                    <a:pt x="57754" y="9425"/>
                  </a:cubicBezTo>
                  <a:close/>
                </a:path>
              </a:pathLst>
            </a:custGeom>
            <a:solidFill>
              <a:srgbClr val="A7B2EB"/>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952791" y="516611"/>
              <a:ext cx="1122517" cy="1122517"/>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A7B2EB"/>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1400976" y="-83159"/>
              <a:ext cx="1210299" cy="1210299"/>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A7B2EB"/>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4"/>
          <p:cNvSpPr txBox="1"/>
          <p:nvPr>
            <p:ph type="title"/>
          </p:nvPr>
        </p:nvSpPr>
        <p:spPr>
          <a:xfrm>
            <a:off x="134679" y="57149"/>
            <a:ext cx="8924261" cy="795814"/>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600">
                <a:solidFill>
                  <a:srgbClr val="000000"/>
                </a:solidFill>
                <a:latin typeface="Calibri"/>
                <a:ea typeface="Calibri"/>
                <a:cs typeface="Calibri"/>
                <a:sym typeface="Calibri"/>
              </a:rPr>
              <a:t>Algorithm-Enhanced Safety Management</a:t>
            </a:r>
            <a:endParaRPr/>
          </a:p>
        </p:txBody>
      </p:sp>
      <p:sp>
        <p:nvSpPr>
          <p:cNvPr id="422" name="Google Shape;422;p54"/>
          <p:cNvSpPr txBox="1"/>
          <p:nvPr>
            <p:ph idx="1" type="body"/>
          </p:nvPr>
        </p:nvSpPr>
        <p:spPr>
          <a:xfrm>
            <a:off x="238234" y="852963"/>
            <a:ext cx="4265366" cy="4195505"/>
          </a:xfrm>
          <a:prstGeom prst="rect">
            <a:avLst/>
          </a:prstGeom>
          <a:noFill/>
          <a:ln>
            <a:noFill/>
          </a:ln>
        </p:spPr>
        <p:txBody>
          <a:bodyPr anchorCtr="0" anchor="t" bIns="45700" lIns="91425" spcFirstLastPara="1" rIns="91425" wrap="square" tIns="45700">
            <a:normAutofit/>
          </a:bodyPr>
          <a:lstStyle/>
          <a:p>
            <a:pPr indent="-257168" lvl="0" marL="257168" rtl="0" algn="l">
              <a:lnSpc>
                <a:spcPct val="110000"/>
              </a:lnSpc>
              <a:spcBef>
                <a:spcPts val="0"/>
              </a:spcBef>
              <a:spcAft>
                <a:spcPts val="0"/>
              </a:spcAft>
              <a:buClr>
                <a:srgbClr val="000000"/>
              </a:buClr>
              <a:buSzPts val="1800"/>
              <a:buChar char="•"/>
            </a:pPr>
            <a:r>
              <a:rPr lang="en-US" sz="1800">
                <a:solidFill>
                  <a:srgbClr val="000000"/>
                </a:solidFill>
              </a:rPr>
              <a:t>Can algorithms be used to assist humans in recognizing a near-miss?</a:t>
            </a:r>
            <a:endParaRPr/>
          </a:p>
          <a:p>
            <a:pPr indent="-142868" lvl="0" marL="257168" rtl="0" algn="l">
              <a:lnSpc>
                <a:spcPct val="110000"/>
              </a:lnSpc>
              <a:spcBef>
                <a:spcPts val="0"/>
              </a:spcBef>
              <a:spcAft>
                <a:spcPts val="0"/>
              </a:spcAft>
              <a:buClr>
                <a:srgbClr val="7F7F7F"/>
              </a:buClr>
              <a:buSzPts val="1800"/>
              <a:buNone/>
            </a:pPr>
            <a:r>
              <a:t/>
            </a:r>
            <a:endParaRPr sz="1800">
              <a:solidFill>
                <a:srgbClr val="000000"/>
              </a:solidFill>
            </a:endParaRPr>
          </a:p>
          <a:p>
            <a:pPr indent="-257168" lvl="0" marL="257168" rtl="0" algn="l">
              <a:lnSpc>
                <a:spcPct val="110000"/>
              </a:lnSpc>
              <a:spcBef>
                <a:spcPts val="0"/>
              </a:spcBef>
              <a:spcAft>
                <a:spcPts val="0"/>
              </a:spcAft>
              <a:buClr>
                <a:srgbClr val="000000"/>
              </a:buClr>
              <a:buSzPts val="1800"/>
              <a:buChar char="•"/>
            </a:pPr>
            <a:r>
              <a:rPr lang="en-US" sz="1800">
                <a:solidFill>
                  <a:srgbClr val="000000"/>
                </a:solidFill>
              </a:rPr>
              <a:t>Can algorithms be used to assist humans to offer more accurate risk mitigation recommendations than humans can alone?</a:t>
            </a:r>
            <a:endParaRPr/>
          </a:p>
          <a:p>
            <a:pPr indent="-142868" lvl="0" marL="257168" rtl="0" algn="l">
              <a:lnSpc>
                <a:spcPct val="110000"/>
              </a:lnSpc>
              <a:spcBef>
                <a:spcPts val="0"/>
              </a:spcBef>
              <a:spcAft>
                <a:spcPts val="0"/>
              </a:spcAft>
              <a:buClr>
                <a:srgbClr val="7F7F7F"/>
              </a:buClr>
              <a:buSzPts val="1800"/>
              <a:buNone/>
            </a:pPr>
            <a:r>
              <a:t/>
            </a:r>
            <a:endParaRPr sz="1800">
              <a:solidFill>
                <a:srgbClr val="000000"/>
              </a:solidFill>
            </a:endParaRPr>
          </a:p>
          <a:p>
            <a:pPr indent="-257168" lvl="0" marL="257168" rtl="0" algn="l">
              <a:lnSpc>
                <a:spcPct val="110000"/>
              </a:lnSpc>
              <a:spcBef>
                <a:spcPts val="0"/>
              </a:spcBef>
              <a:spcAft>
                <a:spcPts val="0"/>
              </a:spcAft>
              <a:buClr>
                <a:srgbClr val="000000"/>
              </a:buClr>
              <a:buSzPts val="1800"/>
              <a:buChar char="•"/>
            </a:pPr>
            <a:r>
              <a:rPr lang="en-US" sz="1800">
                <a:solidFill>
                  <a:srgbClr val="000000"/>
                </a:solidFill>
              </a:rPr>
              <a:t>Can an algorithm take control to prevent human actions that may create safety and health hazards?</a:t>
            </a:r>
            <a:endParaRPr/>
          </a:p>
          <a:p>
            <a:pPr indent="-104768" lvl="0" marL="257168" rtl="0" algn="l">
              <a:spcBef>
                <a:spcPts val="480"/>
              </a:spcBef>
              <a:spcAft>
                <a:spcPts val="0"/>
              </a:spcAft>
              <a:buClr>
                <a:srgbClr val="7F7F7F"/>
              </a:buClr>
              <a:buSzPts val="2400"/>
              <a:buNone/>
            </a:pPr>
            <a:r>
              <a:t/>
            </a:r>
            <a:endParaRPr/>
          </a:p>
        </p:txBody>
      </p:sp>
      <p:pic>
        <p:nvPicPr>
          <p:cNvPr id="423" name="Google Shape;423;p54"/>
          <p:cNvPicPr preferRelativeResize="0"/>
          <p:nvPr/>
        </p:nvPicPr>
        <p:blipFill rotWithShape="1">
          <a:blip r:embed="rId3">
            <a:alphaModFix/>
          </a:blip>
          <a:srcRect b="0" l="0" r="0" t="0"/>
          <a:stretch/>
        </p:blipFill>
        <p:spPr>
          <a:xfrm>
            <a:off x="4776364" y="809441"/>
            <a:ext cx="4232957" cy="42062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5"/>
          <p:cNvSpPr txBox="1"/>
          <p:nvPr>
            <p:ph type="title"/>
          </p:nvPr>
        </p:nvSpPr>
        <p:spPr>
          <a:xfrm>
            <a:off x="51582" y="205978"/>
            <a:ext cx="9050215" cy="70842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600">
                <a:solidFill>
                  <a:srgbClr val="000000"/>
                </a:solidFill>
              </a:rPr>
              <a:t>"I’m Sorry Dave, I’m Afraid I Can’t Do That"</a:t>
            </a:r>
            <a:endParaRPr sz="3600">
              <a:solidFill>
                <a:srgbClr val="000000"/>
              </a:solidFill>
            </a:endParaRPr>
          </a:p>
        </p:txBody>
      </p:sp>
      <p:pic>
        <p:nvPicPr>
          <p:cNvPr id="429" name="Google Shape;429;p55"/>
          <p:cNvPicPr preferRelativeResize="0"/>
          <p:nvPr>
            <p:ph idx="1" type="body"/>
          </p:nvPr>
        </p:nvPicPr>
        <p:blipFill rotWithShape="1">
          <a:blip r:embed="rId3">
            <a:alphaModFix/>
          </a:blip>
          <a:srcRect b="0" l="0" r="0" t="0"/>
          <a:stretch/>
        </p:blipFill>
        <p:spPr>
          <a:xfrm>
            <a:off x="1112599" y="840251"/>
            <a:ext cx="6918801" cy="420624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457200" y="93785"/>
            <a:ext cx="8229600" cy="79248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Legislation</a:t>
            </a:r>
            <a:br>
              <a:rPr lang="en-US" sz="4000">
                <a:solidFill>
                  <a:schemeClr val="accent6"/>
                </a:solidFill>
              </a:rPr>
            </a:br>
            <a:r>
              <a:rPr lang="en-US" sz="1000" u="sng">
                <a:solidFill>
                  <a:schemeClr val="hlink"/>
                </a:solidFill>
                <a:hlinkClick r:id="rId3"/>
              </a:rPr>
              <a:t>https://doi.org/10.1007/s11023-022-09612-y</a:t>
            </a:r>
            <a:r>
              <a:rPr lang="en-US" sz="1000">
                <a:solidFill>
                  <a:schemeClr val="accent6"/>
                </a:solidFill>
              </a:rPr>
              <a:t> </a:t>
            </a:r>
            <a:endParaRPr/>
          </a:p>
        </p:txBody>
      </p:sp>
      <p:sp>
        <p:nvSpPr>
          <p:cNvPr id="435" name="Google Shape;435;p56"/>
          <p:cNvSpPr txBox="1"/>
          <p:nvPr>
            <p:ph idx="1" type="body"/>
          </p:nvPr>
        </p:nvSpPr>
        <p:spPr>
          <a:xfrm>
            <a:off x="150055" y="694006"/>
            <a:ext cx="8932985" cy="4253132"/>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200"/>
              <a:buChar char="▪"/>
            </a:pPr>
            <a:r>
              <a:rPr b="1" lang="en-US" sz="1200">
                <a:solidFill>
                  <a:srgbClr val="000000"/>
                </a:solidFill>
              </a:rPr>
              <a:t>Emerging Trend</a:t>
            </a:r>
            <a:endParaRPr/>
          </a:p>
          <a:p>
            <a:pPr indent="-214308" lvl="1" marL="557199" rtl="0" algn="l">
              <a:spcBef>
                <a:spcPts val="0"/>
              </a:spcBef>
              <a:spcAft>
                <a:spcPts val="0"/>
              </a:spcAft>
              <a:buSzPts val="1100"/>
              <a:buChar char="–"/>
            </a:pPr>
            <a:r>
              <a:rPr lang="en-US" sz="1100">
                <a:solidFill>
                  <a:srgbClr val="000000"/>
                </a:solidFill>
              </a:rPr>
              <a:t>U.S. and in Europe are exploring legislation to promote algorithmic accountability</a:t>
            </a:r>
            <a:endParaRPr b="1" sz="1100">
              <a:solidFill>
                <a:srgbClr val="000000"/>
              </a:solidFill>
            </a:endParaRPr>
          </a:p>
          <a:p>
            <a:pPr indent="-257168" lvl="0" marL="257168" rtl="0" algn="l">
              <a:spcBef>
                <a:spcPts val="0"/>
              </a:spcBef>
              <a:spcAft>
                <a:spcPts val="0"/>
              </a:spcAft>
              <a:buSzPts val="1200"/>
              <a:buChar char="▪"/>
            </a:pPr>
            <a:r>
              <a:rPr b="1" lang="en-US" sz="1200">
                <a:solidFill>
                  <a:srgbClr val="000000"/>
                </a:solidFill>
              </a:rPr>
              <a:t>U.S.</a:t>
            </a:r>
            <a:endParaRPr/>
          </a:p>
          <a:p>
            <a:pPr indent="-214308" lvl="1" marL="557199" rtl="0" algn="l">
              <a:spcBef>
                <a:spcPts val="0"/>
              </a:spcBef>
              <a:spcAft>
                <a:spcPts val="0"/>
              </a:spcAft>
              <a:buSzPts val="1200"/>
              <a:buChar char="–"/>
            </a:pPr>
            <a:r>
              <a:rPr b="1" i="0" lang="en-US" sz="1200" u="none" strike="noStrike">
                <a:solidFill>
                  <a:srgbClr val="000000"/>
                </a:solidFill>
              </a:rPr>
              <a:t>Algorithmic Accountability Act of 2022 (AAA)</a:t>
            </a:r>
            <a:endParaRPr/>
          </a:p>
          <a:p>
            <a:pPr indent="-171446" lvl="2" marL="857228" rtl="0" algn="l">
              <a:spcBef>
                <a:spcPts val="0"/>
              </a:spcBef>
              <a:spcAft>
                <a:spcPts val="0"/>
              </a:spcAft>
              <a:buSzPts val="1100"/>
              <a:buChar char="•"/>
            </a:pPr>
            <a:r>
              <a:rPr b="0" i="0" lang="en-US" sz="1100" u="none" strike="noStrike">
                <a:solidFill>
                  <a:srgbClr val="000000"/>
                </a:solidFill>
              </a:rPr>
              <a:t>Introduced in Congress on 3 February 2022. </a:t>
            </a:r>
            <a:endParaRPr/>
          </a:p>
          <a:p>
            <a:pPr indent="-171446" lvl="2" marL="857228" rtl="0" algn="l">
              <a:spcBef>
                <a:spcPts val="0"/>
              </a:spcBef>
              <a:spcAft>
                <a:spcPts val="0"/>
              </a:spcAft>
              <a:buSzPts val="1100"/>
              <a:buChar char="•"/>
            </a:pPr>
            <a:r>
              <a:rPr lang="en-US" sz="1100">
                <a:solidFill>
                  <a:srgbClr val="000000"/>
                </a:solidFill>
              </a:rPr>
              <a:t>AAA </a:t>
            </a:r>
            <a:r>
              <a:rPr b="0" i="0" lang="en-US" sz="1100" u="none" strike="noStrike">
                <a:solidFill>
                  <a:srgbClr val="000000"/>
                </a:solidFill>
              </a:rPr>
              <a:t>directs the FTC to promulgate regulations that require any covered entity to conduct </a:t>
            </a:r>
            <a:r>
              <a:rPr b="0" i="1" lang="en-US" sz="1100" u="none" strike="noStrike">
                <a:solidFill>
                  <a:srgbClr val="000000"/>
                </a:solidFill>
              </a:rPr>
              <a:t>impact assessments </a:t>
            </a:r>
            <a:r>
              <a:rPr b="0" lang="en-US" sz="1100" u="none" strike="noStrike">
                <a:solidFill>
                  <a:srgbClr val="000000"/>
                </a:solidFill>
              </a:rPr>
              <a:t>of automated decision systems (ADS) before and after deployment</a:t>
            </a:r>
            <a:r>
              <a:rPr b="0" i="0" lang="en-US" sz="1200" u="none" strike="noStrike">
                <a:solidFill>
                  <a:srgbClr val="000000"/>
                </a:solidFill>
              </a:rPr>
              <a:t>. </a:t>
            </a:r>
            <a:endParaRPr/>
          </a:p>
          <a:p>
            <a:pPr indent="-171445" lvl="3" marL="1200120" rtl="0" algn="l">
              <a:spcBef>
                <a:spcPts val="0"/>
              </a:spcBef>
              <a:spcAft>
                <a:spcPts val="0"/>
              </a:spcAft>
              <a:buClr>
                <a:schemeClr val="accent6"/>
              </a:buClr>
              <a:buSzPts val="1000"/>
              <a:buChar char="–"/>
            </a:pPr>
            <a:r>
              <a:rPr lang="en-US" sz="1000" u="sng">
                <a:solidFill>
                  <a:schemeClr val="hlink"/>
                </a:solidFill>
                <a:hlinkClick r:id="rId4"/>
              </a:rPr>
              <a:t>https://www.congress.gov/bill/117th-congress/senate-bill/3572</a:t>
            </a:r>
            <a:r>
              <a:rPr lang="en-US" sz="1000">
                <a:solidFill>
                  <a:schemeClr val="accent6"/>
                </a:solidFill>
              </a:rPr>
              <a:t> </a:t>
            </a:r>
            <a:endParaRPr/>
          </a:p>
          <a:p>
            <a:pPr indent="-257168" lvl="0" marL="257168" rtl="0" algn="l">
              <a:spcBef>
                <a:spcPts val="0"/>
              </a:spcBef>
              <a:spcAft>
                <a:spcPts val="0"/>
              </a:spcAft>
              <a:buSzPts val="1200"/>
              <a:buChar char="▪"/>
            </a:pPr>
            <a:r>
              <a:rPr b="1" lang="en-US" sz="1200">
                <a:solidFill>
                  <a:srgbClr val="000000"/>
                </a:solidFill>
              </a:rPr>
              <a:t>Europe</a:t>
            </a:r>
            <a:endParaRPr/>
          </a:p>
          <a:p>
            <a:pPr indent="-214308" lvl="1" marL="557199" rtl="0" algn="l">
              <a:spcBef>
                <a:spcPts val="0"/>
              </a:spcBef>
              <a:spcAft>
                <a:spcPts val="0"/>
              </a:spcAft>
              <a:buSzPts val="1200"/>
              <a:buChar char="–"/>
            </a:pPr>
            <a:r>
              <a:rPr b="1" lang="en-US" sz="1200">
                <a:solidFill>
                  <a:srgbClr val="000000"/>
                </a:solidFill>
              </a:rPr>
              <a:t>Digital Services Act (DSA)</a:t>
            </a:r>
            <a:endParaRPr/>
          </a:p>
          <a:p>
            <a:pPr indent="-171446" lvl="2" marL="857228" rtl="0" algn="l">
              <a:spcBef>
                <a:spcPts val="0"/>
              </a:spcBef>
              <a:spcAft>
                <a:spcPts val="0"/>
              </a:spcAft>
              <a:buSzPts val="1200"/>
              <a:buChar char="•"/>
            </a:pPr>
            <a:r>
              <a:rPr lang="en-US" sz="1200">
                <a:solidFill>
                  <a:srgbClr val="000000"/>
                </a:solidFill>
              </a:rPr>
              <a:t>Requires platforms to provide transparency around their content moderation and algorithmic content curation efforts.</a:t>
            </a:r>
            <a:endParaRPr/>
          </a:p>
          <a:p>
            <a:pPr indent="-214308" lvl="1" marL="557199" rtl="0" algn="l">
              <a:spcBef>
                <a:spcPts val="0"/>
              </a:spcBef>
              <a:spcAft>
                <a:spcPts val="0"/>
              </a:spcAft>
              <a:buSzPts val="1200"/>
              <a:buChar char="–"/>
            </a:pPr>
            <a:r>
              <a:rPr b="1" i="0" lang="en-US" sz="1200" u="none" strike="noStrike">
                <a:solidFill>
                  <a:srgbClr val="000000"/>
                </a:solidFill>
              </a:rPr>
              <a:t>Artificial Intelligence Act (AIA)</a:t>
            </a:r>
            <a:endParaRPr/>
          </a:p>
          <a:p>
            <a:pPr indent="-171446" lvl="2" marL="857228" rtl="0" algn="l">
              <a:spcBef>
                <a:spcPts val="0"/>
              </a:spcBef>
              <a:spcAft>
                <a:spcPts val="0"/>
              </a:spcAft>
              <a:buSzPts val="1100"/>
              <a:buChar char="•"/>
            </a:pPr>
            <a:r>
              <a:rPr b="0" i="0" lang="en-US" sz="1100" u="none" strike="noStrike">
                <a:solidFill>
                  <a:srgbClr val="000000"/>
                </a:solidFill>
              </a:rPr>
              <a:t>In April 2021, European Commission submitted a draft proposal for a European Union regulatory framework for AI—The Artificial Intelligence Act (AIA).</a:t>
            </a:r>
            <a:r>
              <a:rPr lang="en-US" sz="1100">
                <a:solidFill>
                  <a:srgbClr val="000000"/>
                </a:solidFill>
              </a:rPr>
              <a:t> </a:t>
            </a:r>
            <a:endParaRPr/>
          </a:p>
          <a:p>
            <a:pPr indent="-171446" lvl="2" marL="857228" rtl="0" algn="l">
              <a:spcBef>
                <a:spcPts val="0"/>
              </a:spcBef>
              <a:spcAft>
                <a:spcPts val="0"/>
              </a:spcAft>
              <a:buSzPts val="1100"/>
              <a:buChar char="•"/>
            </a:pPr>
            <a:r>
              <a:rPr b="0" i="0" lang="en-US" sz="1100">
                <a:solidFill>
                  <a:srgbClr val="000000"/>
                </a:solidFill>
              </a:rPr>
              <a:t>AIA will create a process for self-certification and government oversight of many categories of </a:t>
            </a:r>
            <a:r>
              <a:rPr b="0" i="1" lang="en-US" sz="1100">
                <a:solidFill>
                  <a:srgbClr val="000000"/>
                </a:solidFill>
              </a:rPr>
              <a:t>high-risk AI systems</a:t>
            </a:r>
            <a:r>
              <a:rPr b="0" i="0" lang="en-US" sz="1100">
                <a:solidFill>
                  <a:srgbClr val="000000"/>
                </a:solidFill>
              </a:rPr>
              <a:t>, transparency requirements for AI systems that interact with people, and attempt to ban a few “unacceptable” qualities of AI systems. </a:t>
            </a:r>
            <a:r>
              <a:rPr b="0" i="0" lang="en-US" sz="1100" u="none" strike="noStrike">
                <a:solidFill>
                  <a:srgbClr val="000000"/>
                </a:solidFill>
              </a:rPr>
              <a:t>The Act imposes regulatory burdens only when the AI system is likely to pose high risks to fundamental rights or safety.</a:t>
            </a:r>
            <a:endParaRPr/>
          </a:p>
          <a:p>
            <a:pPr indent="-171445" lvl="3" marL="1200120" rtl="0" algn="l">
              <a:spcBef>
                <a:spcPts val="0"/>
              </a:spcBef>
              <a:spcAft>
                <a:spcPts val="0"/>
              </a:spcAft>
              <a:buClr>
                <a:schemeClr val="accent6"/>
              </a:buClr>
              <a:buSzPts val="1000"/>
              <a:buChar char="–"/>
            </a:pPr>
            <a:r>
              <a:rPr lang="en-US" sz="1000" u="sng">
                <a:solidFill>
                  <a:schemeClr val="hlink"/>
                </a:solidFill>
                <a:hlinkClick r:id="rId5"/>
              </a:rPr>
              <a:t>https://eur-lex.europa.eu/legal-content/EN/TXT/?uri=celex%3A52021PC0206</a:t>
            </a:r>
            <a:r>
              <a:rPr lang="en-US" sz="1000">
                <a:solidFill>
                  <a:schemeClr val="accent6"/>
                </a:solidFill>
              </a:rPr>
              <a:t> </a:t>
            </a:r>
            <a:endParaRPr/>
          </a:p>
          <a:p>
            <a:pPr indent="-107946" lvl="2" marL="857228" rtl="0" algn="l">
              <a:spcBef>
                <a:spcPts val="0"/>
              </a:spcBef>
              <a:spcAft>
                <a:spcPts val="0"/>
              </a:spcAft>
              <a:buSzPts val="1000"/>
              <a:buNone/>
            </a:pPr>
            <a:r>
              <a:t/>
            </a:r>
            <a:endParaRPr b="0" i="0" sz="1000" u="none" strike="noStrike">
              <a:solidFill>
                <a:schemeClr val="accent6"/>
              </a:solidFill>
            </a:endParaRPr>
          </a:p>
          <a:p>
            <a:pPr indent="-257168" lvl="0" marL="257168" rtl="0" algn="l">
              <a:spcBef>
                <a:spcPts val="0"/>
              </a:spcBef>
              <a:spcAft>
                <a:spcPts val="0"/>
              </a:spcAft>
              <a:buSzPts val="1200"/>
              <a:buChar char="▪"/>
            </a:pPr>
            <a:r>
              <a:rPr b="1" lang="en-US" sz="1200">
                <a:solidFill>
                  <a:srgbClr val="000000"/>
                </a:solidFill>
              </a:rPr>
              <a:t>US/AAA Better Than EC/AIA</a:t>
            </a:r>
            <a:endParaRPr/>
          </a:p>
          <a:p>
            <a:pPr indent="-214308" lvl="1" marL="557199" rtl="0" algn="l">
              <a:spcBef>
                <a:spcPts val="0"/>
              </a:spcBef>
              <a:spcAft>
                <a:spcPts val="0"/>
              </a:spcAft>
              <a:buSzPts val="1100"/>
              <a:buChar char="–"/>
            </a:pPr>
            <a:r>
              <a:rPr lang="en-US" sz="1100">
                <a:solidFill>
                  <a:srgbClr val="000000"/>
                </a:solidFill>
              </a:rPr>
              <a:t>AAA captures the technical features—heterogeneous mix of machine learning algorithms—that we care about more than the more popularized term “AI systems” in the EC’s AIA.</a:t>
            </a:r>
            <a:endParaRPr/>
          </a:p>
          <a:p>
            <a:pPr indent="-214308" lvl="1" marL="557199" rtl="0" algn="l">
              <a:spcBef>
                <a:spcPts val="0"/>
              </a:spcBef>
              <a:spcAft>
                <a:spcPts val="0"/>
              </a:spcAft>
              <a:buSzPts val="1100"/>
              <a:buChar char="–"/>
            </a:pPr>
            <a:r>
              <a:rPr lang="en-US" sz="1100">
                <a:solidFill>
                  <a:srgbClr val="000000"/>
                </a:solidFill>
              </a:rPr>
              <a:t>AAA focuses on decision outputs avoiding questions about what an “AI system” is like the EC’s AIA.</a:t>
            </a:r>
            <a:endParaRPr/>
          </a:p>
          <a:p>
            <a:pPr indent="-155568" lvl="0" marL="257168" rtl="0" algn="l">
              <a:spcBef>
                <a:spcPts val="0"/>
              </a:spcBef>
              <a:spcAft>
                <a:spcPts val="0"/>
              </a:spcAft>
              <a:buSzPts val="1600"/>
              <a:buNone/>
            </a:pPr>
            <a:r>
              <a:t/>
            </a:r>
            <a:endParaRPr sz="1600">
              <a:solidFill>
                <a:schemeClr val="accent6"/>
              </a:solidFil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7"/>
          <p:cNvSpPr txBox="1"/>
          <p:nvPr>
            <p:ph type="title"/>
          </p:nvPr>
        </p:nvSpPr>
        <p:spPr>
          <a:xfrm>
            <a:off x="1" y="136153"/>
            <a:ext cx="9050214" cy="59119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Regulation for USG</a:t>
            </a:r>
            <a:endParaRPr/>
          </a:p>
        </p:txBody>
      </p:sp>
      <p:sp>
        <p:nvSpPr>
          <p:cNvPr id="441" name="Google Shape;441;p57"/>
          <p:cNvSpPr txBox="1"/>
          <p:nvPr>
            <p:ph idx="1" type="body"/>
          </p:nvPr>
        </p:nvSpPr>
        <p:spPr>
          <a:xfrm>
            <a:off x="229772" y="633600"/>
            <a:ext cx="8562535" cy="4373748"/>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200"/>
              <a:buChar char="▪"/>
            </a:pPr>
            <a:r>
              <a:rPr b="1" i="0" lang="en-US" sz="1200" u="none" strike="noStrike">
                <a:solidFill>
                  <a:srgbClr val="000000"/>
                </a:solidFill>
              </a:rPr>
              <a:t>Executive Order 13859</a:t>
            </a:r>
            <a:endParaRPr/>
          </a:p>
          <a:p>
            <a:pPr indent="-214308" lvl="1" marL="557199" rtl="0" algn="l">
              <a:spcBef>
                <a:spcPts val="0"/>
              </a:spcBef>
              <a:spcAft>
                <a:spcPts val="0"/>
              </a:spcAft>
              <a:buSzPts val="1200"/>
              <a:buChar char="–"/>
            </a:pPr>
            <a:r>
              <a:rPr lang="en-US" sz="1200">
                <a:solidFill>
                  <a:srgbClr val="000000"/>
                </a:solidFill>
              </a:rPr>
              <a:t>11 </a:t>
            </a:r>
            <a:r>
              <a:rPr b="0" i="0" lang="en-US" sz="1200" u="none" strike="noStrike">
                <a:solidFill>
                  <a:srgbClr val="000000"/>
                </a:solidFill>
              </a:rPr>
              <a:t>February 2019, Executive Order 13859 directed OMB to provide guidance to all federal agencies on regulatory and nonregulatory approaches to AI as well as ways to reduce barriers to the development and adoption of AI technologies. </a:t>
            </a:r>
            <a:endParaRPr/>
          </a:p>
          <a:p>
            <a:pPr indent="-214308" lvl="1" marL="557199" rtl="0" algn="l">
              <a:spcBef>
                <a:spcPts val="0"/>
              </a:spcBef>
              <a:spcAft>
                <a:spcPts val="0"/>
              </a:spcAft>
              <a:buSzPts val="1200"/>
              <a:buChar char="–"/>
            </a:pPr>
            <a:r>
              <a:rPr b="0" i="0" lang="en-US" sz="1200" u="none" strike="noStrike">
                <a:solidFill>
                  <a:srgbClr val="000000"/>
                </a:solidFill>
              </a:rPr>
              <a:t>In a November 2020 memorandum, OMB directed federal agencies to provide their regulatory compliance plans by May 2021 consistent with a 2019 NIST's federal engagement plan for AI technical standards.</a:t>
            </a:r>
            <a:endParaRPr/>
          </a:p>
          <a:p>
            <a:pPr indent="-138108" lvl="1" marL="557199" rtl="0" algn="l">
              <a:spcBef>
                <a:spcPts val="0"/>
              </a:spcBef>
              <a:spcAft>
                <a:spcPts val="0"/>
              </a:spcAft>
              <a:buSzPts val="1200"/>
              <a:buNone/>
            </a:pPr>
            <a:r>
              <a:t/>
            </a:r>
            <a:endParaRPr b="0" i="0" sz="1200" u="none" strike="noStrike">
              <a:solidFill>
                <a:schemeClr val="accent6"/>
              </a:solidFill>
            </a:endParaRPr>
          </a:p>
          <a:p>
            <a:pPr indent="-257168" lvl="0" marL="257168" rtl="0" algn="l">
              <a:spcBef>
                <a:spcPts val="0"/>
              </a:spcBef>
              <a:spcAft>
                <a:spcPts val="0"/>
              </a:spcAft>
              <a:buSzPts val="1200"/>
              <a:buChar char="▪"/>
            </a:pPr>
            <a:r>
              <a:rPr b="1" i="0" lang="en-US" sz="1200" u="none" strike="noStrike">
                <a:solidFill>
                  <a:srgbClr val="000000"/>
                </a:solidFill>
              </a:rPr>
              <a:t>Executive Order 13960—3 December 2020</a:t>
            </a:r>
            <a:endParaRPr/>
          </a:p>
          <a:p>
            <a:pPr indent="-214308" lvl="1" marL="557199" rtl="0" algn="l">
              <a:spcBef>
                <a:spcPts val="0"/>
              </a:spcBef>
              <a:spcAft>
                <a:spcPts val="0"/>
              </a:spcAft>
              <a:buSzPts val="1200"/>
              <a:buChar char="–"/>
            </a:pPr>
            <a:r>
              <a:rPr lang="en-US" sz="1200">
                <a:solidFill>
                  <a:srgbClr val="000000"/>
                </a:solidFill>
              </a:rPr>
              <a:t>Sets out “9 </a:t>
            </a:r>
            <a:r>
              <a:rPr i="0" lang="en-US" sz="1200">
                <a:solidFill>
                  <a:srgbClr val="000000"/>
                </a:solidFill>
              </a:rPr>
              <a:t>Principles for Use of AI in Government.” </a:t>
            </a:r>
            <a:endParaRPr/>
          </a:p>
          <a:p>
            <a:pPr indent="-171446" lvl="2" marL="857228" rtl="0" algn="l">
              <a:spcBef>
                <a:spcPts val="0"/>
              </a:spcBef>
              <a:spcAft>
                <a:spcPts val="0"/>
              </a:spcAft>
              <a:buSzPts val="1050"/>
              <a:buChar char="•"/>
            </a:pPr>
            <a:r>
              <a:rPr lang="en-US" sz="1050">
                <a:solidFill>
                  <a:srgbClr val="000000"/>
                </a:solidFill>
              </a:rPr>
              <a:t>Lawful</a:t>
            </a:r>
            <a:endParaRPr/>
          </a:p>
          <a:p>
            <a:pPr indent="-171446" lvl="2" marL="857228" rtl="0" algn="l">
              <a:spcBef>
                <a:spcPts val="0"/>
              </a:spcBef>
              <a:spcAft>
                <a:spcPts val="0"/>
              </a:spcAft>
              <a:buSzPts val="1050"/>
              <a:buChar char="•"/>
            </a:pPr>
            <a:r>
              <a:rPr lang="en-US" sz="1050">
                <a:solidFill>
                  <a:srgbClr val="000000"/>
                </a:solidFill>
              </a:rPr>
              <a:t>Performance-driven</a:t>
            </a:r>
            <a:endParaRPr/>
          </a:p>
          <a:p>
            <a:pPr indent="-171446" lvl="2" marL="857228" rtl="0" algn="l">
              <a:spcBef>
                <a:spcPts val="0"/>
              </a:spcBef>
              <a:spcAft>
                <a:spcPts val="0"/>
              </a:spcAft>
              <a:buSzPts val="1050"/>
              <a:buChar char="•"/>
            </a:pPr>
            <a:r>
              <a:rPr lang="en-US" sz="1050">
                <a:solidFill>
                  <a:srgbClr val="000000"/>
                </a:solidFill>
              </a:rPr>
              <a:t>Accurate</a:t>
            </a:r>
            <a:endParaRPr/>
          </a:p>
          <a:p>
            <a:pPr indent="-171446" lvl="2" marL="857228" rtl="0" algn="l">
              <a:spcBef>
                <a:spcPts val="0"/>
              </a:spcBef>
              <a:spcAft>
                <a:spcPts val="0"/>
              </a:spcAft>
              <a:buSzPts val="1050"/>
              <a:buChar char="•"/>
            </a:pPr>
            <a:r>
              <a:rPr lang="en-US" sz="1050">
                <a:solidFill>
                  <a:srgbClr val="000000"/>
                </a:solidFill>
              </a:rPr>
              <a:t>Safe and resilient’</a:t>
            </a:r>
            <a:endParaRPr/>
          </a:p>
          <a:p>
            <a:pPr indent="-171446" lvl="2" marL="857228" rtl="0" algn="l">
              <a:spcBef>
                <a:spcPts val="0"/>
              </a:spcBef>
              <a:spcAft>
                <a:spcPts val="0"/>
              </a:spcAft>
              <a:buSzPts val="1050"/>
              <a:buChar char="•"/>
            </a:pPr>
            <a:r>
              <a:rPr lang="en-US" sz="1050">
                <a:solidFill>
                  <a:srgbClr val="000000"/>
                </a:solidFill>
              </a:rPr>
              <a:t>Understandable</a:t>
            </a:r>
            <a:endParaRPr/>
          </a:p>
          <a:p>
            <a:pPr indent="-171446" lvl="2" marL="857228" rtl="0" algn="l">
              <a:spcBef>
                <a:spcPts val="0"/>
              </a:spcBef>
              <a:spcAft>
                <a:spcPts val="0"/>
              </a:spcAft>
              <a:buSzPts val="1050"/>
              <a:buChar char="•"/>
            </a:pPr>
            <a:r>
              <a:rPr lang="en-US" sz="1050">
                <a:solidFill>
                  <a:srgbClr val="000000"/>
                </a:solidFill>
              </a:rPr>
              <a:t>Responsible and traceable</a:t>
            </a:r>
            <a:endParaRPr/>
          </a:p>
          <a:p>
            <a:pPr indent="-171446" lvl="2" marL="857228" rtl="0" algn="l">
              <a:spcBef>
                <a:spcPts val="0"/>
              </a:spcBef>
              <a:spcAft>
                <a:spcPts val="0"/>
              </a:spcAft>
              <a:buSzPts val="1050"/>
              <a:buChar char="•"/>
            </a:pPr>
            <a:r>
              <a:rPr lang="en-US" sz="1050">
                <a:solidFill>
                  <a:srgbClr val="000000"/>
                </a:solidFill>
              </a:rPr>
              <a:t>Regularly monitored</a:t>
            </a:r>
            <a:endParaRPr/>
          </a:p>
          <a:p>
            <a:pPr indent="-171446" lvl="2" marL="857228" rtl="0" algn="l">
              <a:spcBef>
                <a:spcPts val="0"/>
              </a:spcBef>
              <a:spcAft>
                <a:spcPts val="0"/>
              </a:spcAft>
              <a:buSzPts val="1050"/>
              <a:buChar char="•"/>
            </a:pPr>
            <a:r>
              <a:rPr lang="en-US" sz="1050">
                <a:solidFill>
                  <a:srgbClr val="000000"/>
                </a:solidFill>
              </a:rPr>
              <a:t>Transparent</a:t>
            </a:r>
            <a:endParaRPr/>
          </a:p>
          <a:p>
            <a:pPr indent="-171446" lvl="2" marL="857228" rtl="0" algn="l">
              <a:spcBef>
                <a:spcPts val="0"/>
              </a:spcBef>
              <a:spcAft>
                <a:spcPts val="0"/>
              </a:spcAft>
              <a:buSzPts val="1050"/>
              <a:buChar char="•"/>
            </a:pPr>
            <a:r>
              <a:rPr lang="en-US" sz="1050">
                <a:solidFill>
                  <a:srgbClr val="000000"/>
                </a:solidFill>
              </a:rPr>
              <a:t>Accountable</a:t>
            </a:r>
            <a:endParaRPr sz="1050">
              <a:solidFill>
                <a:srgbClr val="000000"/>
              </a:solidFill>
            </a:endParaRPr>
          </a:p>
          <a:p>
            <a:pPr indent="-180968" lvl="0" marL="257168" rtl="0" algn="l">
              <a:spcBef>
                <a:spcPts val="0"/>
              </a:spcBef>
              <a:spcAft>
                <a:spcPts val="0"/>
              </a:spcAft>
              <a:buSzPts val="1200"/>
              <a:buNone/>
            </a:pPr>
            <a:r>
              <a:t/>
            </a:r>
            <a:endParaRPr b="1" i="0" sz="1200" u="none" strike="noStrike">
              <a:solidFill>
                <a:schemeClr val="accent6"/>
              </a:solidFill>
            </a:endParaRPr>
          </a:p>
          <a:p>
            <a:pPr indent="-257168" lvl="0" marL="257168" rtl="0" algn="l">
              <a:spcBef>
                <a:spcPts val="0"/>
              </a:spcBef>
              <a:spcAft>
                <a:spcPts val="0"/>
              </a:spcAft>
              <a:buSzPts val="1200"/>
              <a:buChar char="▪"/>
            </a:pPr>
            <a:r>
              <a:rPr b="1" i="0" lang="en-US" sz="1200" u="none" strike="noStrike">
                <a:solidFill>
                  <a:srgbClr val="000000"/>
                </a:solidFill>
              </a:rPr>
              <a:t>National Institute of Standards and Technology (NIST)</a:t>
            </a:r>
            <a:endParaRPr/>
          </a:p>
          <a:p>
            <a:pPr indent="-214308" lvl="1" marL="557199" rtl="0" algn="l">
              <a:spcBef>
                <a:spcPts val="0"/>
              </a:spcBef>
              <a:spcAft>
                <a:spcPts val="0"/>
              </a:spcAft>
              <a:buSzPts val="1200"/>
              <a:buChar char="–"/>
            </a:pPr>
            <a:r>
              <a:rPr lang="en-US" sz="1200">
                <a:solidFill>
                  <a:srgbClr val="000000"/>
                </a:solidFill>
              </a:rPr>
              <a:t>18 </a:t>
            </a:r>
            <a:r>
              <a:rPr b="0" i="0" lang="en-US" sz="1200" u="none" strike="noStrike">
                <a:solidFill>
                  <a:srgbClr val="000000"/>
                </a:solidFill>
              </a:rPr>
              <a:t>August 2022, NIST </a:t>
            </a:r>
            <a:r>
              <a:rPr lang="en-US" sz="1200">
                <a:solidFill>
                  <a:srgbClr val="000000"/>
                </a:solidFill>
              </a:rPr>
              <a:t>published</a:t>
            </a:r>
            <a:r>
              <a:rPr b="0" i="0" lang="en-US" sz="1200" u="none" strike="noStrike">
                <a:solidFill>
                  <a:srgbClr val="000000"/>
                </a:solidFill>
              </a:rPr>
              <a:t> </a:t>
            </a:r>
            <a:r>
              <a:rPr lang="en-US" sz="1200">
                <a:solidFill>
                  <a:srgbClr val="000000"/>
                </a:solidFill>
              </a:rPr>
              <a:t>2</a:t>
            </a:r>
            <a:r>
              <a:rPr baseline="30000" lang="en-US" sz="1200">
                <a:solidFill>
                  <a:srgbClr val="000000"/>
                </a:solidFill>
              </a:rPr>
              <a:t>nd</a:t>
            </a:r>
            <a:r>
              <a:rPr lang="en-US" sz="1200">
                <a:solidFill>
                  <a:srgbClr val="000000"/>
                </a:solidFill>
              </a:rPr>
              <a:t> </a:t>
            </a:r>
            <a:r>
              <a:rPr b="0" i="0" lang="en-US" sz="1200" u="none" strike="noStrike">
                <a:solidFill>
                  <a:srgbClr val="000000"/>
                </a:solidFill>
              </a:rPr>
              <a:t>draft of a framework—the </a:t>
            </a:r>
            <a:r>
              <a:rPr b="0" i="1" lang="en-US" sz="1200" u="none" strike="noStrike">
                <a:solidFill>
                  <a:srgbClr val="000000"/>
                </a:solidFill>
              </a:rPr>
              <a:t>NIST Artificial Intelligence Risk Management Framework</a:t>
            </a:r>
            <a:r>
              <a:rPr b="0" i="0" lang="en-US" sz="1200" u="none" strike="noStrike">
                <a:solidFill>
                  <a:srgbClr val="000000"/>
                </a:solidFill>
              </a:rPr>
              <a:t>—to  better manage algorithm risks to individuals, organizations, and society. </a:t>
            </a:r>
            <a:endParaRPr sz="1200">
              <a:solidFill>
                <a:srgbClr val="000000"/>
              </a:solidFill>
            </a:endParaRPr>
          </a:p>
          <a:p>
            <a:pPr indent="-171446" lvl="2" marL="857228" rtl="0" algn="l">
              <a:spcBef>
                <a:spcPts val="0"/>
              </a:spcBef>
              <a:spcAft>
                <a:spcPts val="0"/>
              </a:spcAft>
              <a:buSzPts val="1000"/>
              <a:buChar char="•"/>
            </a:pPr>
            <a:r>
              <a:rPr lang="en-US" sz="1000" u="sng">
                <a:solidFill>
                  <a:schemeClr val="hlink"/>
                </a:solidFill>
                <a:hlinkClick r:id="rId3"/>
              </a:rPr>
              <a:t>https://www.nist.gov/system/files/documents/2022/08/18/AI_RMF_2nd_draft.pdf</a:t>
            </a:r>
            <a:r>
              <a:rPr lang="en-US" sz="1000">
                <a:solidFill>
                  <a:schemeClr val="accent6"/>
                </a:solidFill>
              </a:rPr>
              <a:t> </a:t>
            </a:r>
            <a:endParaRPr/>
          </a:p>
          <a:p>
            <a:pPr indent="-214308" lvl="1" marL="557199" rtl="0" algn="l">
              <a:spcBef>
                <a:spcPts val="0"/>
              </a:spcBef>
              <a:spcAft>
                <a:spcPts val="0"/>
              </a:spcAft>
              <a:buSzPts val="1200"/>
              <a:buChar char="–"/>
            </a:pPr>
            <a:r>
              <a:rPr lang="en-US" sz="1200">
                <a:solidFill>
                  <a:srgbClr val="000000"/>
                </a:solidFill>
              </a:rPr>
              <a:t>18-19 October 2022, NIST AI Risk Management Framework Workshop #3</a:t>
            </a:r>
            <a:endParaRPr/>
          </a:p>
          <a:p>
            <a:pPr indent="-171446" lvl="2" marL="857228" rtl="0" algn="l">
              <a:spcBef>
                <a:spcPts val="0"/>
              </a:spcBef>
              <a:spcAft>
                <a:spcPts val="0"/>
              </a:spcAft>
              <a:buSzPts val="1000"/>
              <a:buChar char="•"/>
            </a:pPr>
            <a:r>
              <a:rPr lang="en-US" sz="1000" u="sng">
                <a:solidFill>
                  <a:schemeClr val="hlink"/>
                </a:solidFill>
                <a:hlinkClick r:id="rId4"/>
              </a:rPr>
              <a:t>https://www.nist.gov/news-events/events/2022/10/building-nist-ai-risk-management-framework-workshop-3#:~:text=Now%2C%20help%20us%20take%20the,Framework%20(AI%20RMF)%20series</a:t>
            </a:r>
            <a:r>
              <a:rPr lang="en-US" sz="1000">
                <a:solidFill>
                  <a:schemeClr val="accent6"/>
                </a:solidFill>
              </a:rPr>
              <a:t>. </a:t>
            </a:r>
            <a:endParaRPr/>
          </a:p>
        </p:txBody>
      </p:sp>
      <p:pic>
        <p:nvPicPr>
          <p:cNvPr id="442" name="Google Shape;442;p57"/>
          <p:cNvPicPr preferRelativeResize="0"/>
          <p:nvPr/>
        </p:nvPicPr>
        <p:blipFill rotWithShape="1">
          <a:blip r:embed="rId5">
            <a:alphaModFix/>
          </a:blip>
          <a:srcRect b="0" l="0" r="0" t="0"/>
          <a:stretch/>
        </p:blipFill>
        <p:spPr>
          <a:xfrm>
            <a:off x="5988387" y="1563426"/>
            <a:ext cx="2444975" cy="2377440"/>
          </a:xfrm>
          <a:prstGeom prst="rect">
            <a:avLst/>
          </a:prstGeom>
          <a:noFill/>
          <a:ln>
            <a:noFill/>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8"/>
          <p:cNvSpPr txBox="1"/>
          <p:nvPr>
            <p:ph type="title"/>
          </p:nvPr>
        </p:nvSpPr>
        <p:spPr>
          <a:xfrm>
            <a:off x="0" y="98126"/>
            <a:ext cx="9073662" cy="684975"/>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Regulation </a:t>
            </a:r>
            <a:r>
              <a:rPr i="1" lang="en-US" sz="4000">
                <a:solidFill>
                  <a:srgbClr val="000000"/>
                </a:solidFill>
              </a:rPr>
              <a:t>Futures</a:t>
            </a:r>
            <a:endParaRPr/>
          </a:p>
        </p:txBody>
      </p:sp>
      <p:sp>
        <p:nvSpPr>
          <p:cNvPr id="448" name="Google Shape;448;p58"/>
          <p:cNvSpPr txBox="1"/>
          <p:nvPr>
            <p:ph idx="1" type="body"/>
          </p:nvPr>
        </p:nvSpPr>
        <p:spPr>
          <a:xfrm>
            <a:off x="173503" y="848751"/>
            <a:ext cx="6032898" cy="4023359"/>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lang="en-US" sz="1600">
                <a:solidFill>
                  <a:srgbClr val="000000"/>
                </a:solidFill>
              </a:rPr>
              <a:t>“FDA for Algorithms” </a:t>
            </a:r>
            <a:endParaRPr b="1" i="0" sz="1600" u="none" strike="noStrike">
              <a:solidFill>
                <a:srgbClr val="000000"/>
              </a:solidFill>
            </a:endParaRPr>
          </a:p>
          <a:p>
            <a:pPr indent="-214308" lvl="1" marL="557199" rtl="0" algn="l">
              <a:spcBef>
                <a:spcPts val="0"/>
              </a:spcBef>
              <a:spcAft>
                <a:spcPts val="0"/>
              </a:spcAft>
              <a:buSzPts val="1400"/>
              <a:buChar char="–"/>
            </a:pPr>
            <a:r>
              <a:rPr lang="en-US" sz="1400">
                <a:solidFill>
                  <a:srgbClr val="000000"/>
                </a:solidFill>
              </a:rPr>
              <a:t>E</a:t>
            </a:r>
            <a:r>
              <a:rPr b="0" i="0" lang="en-US" sz="1400" u="none" strike="noStrike">
                <a:solidFill>
                  <a:srgbClr val="000000"/>
                </a:solidFill>
              </a:rPr>
              <a:t>stablish a government agency that would certify the safety of algorithm‐enabled systems and use legal incentives to compel designers, manufacturers, and sellers to ensure safe algorithms and internalize the costs of algorithm associated harms. </a:t>
            </a:r>
            <a:endParaRPr/>
          </a:p>
          <a:p>
            <a:pPr indent="-214308" lvl="1" marL="557199" rtl="0" algn="l">
              <a:spcBef>
                <a:spcPts val="0"/>
              </a:spcBef>
              <a:spcAft>
                <a:spcPts val="0"/>
              </a:spcAft>
              <a:buSzPts val="1400"/>
              <a:buChar char="–"/>
            </a:pPr>
            <a:r>
              <a:rPr lang="en-US" sz="1400">
                <a:solidFill>
                  <a:srgbClr val="000000"/>
                </a:solidFill>
              </a:rPr>
              <a:t>Agency would also be required to establish rules for precertification research and testing of algorithms. </a:t>
            </a:r>
            <a:endParaRPr/>
          </a:p>
          <a:p>
            <a:pPr indent="-214308" lvl="1" marL="557199" rtl="0" algn="l">
              <a:spcBef>
                <a:spcPts val="0"/>
              </a:spcBef>
              <a:spcAft>
                <a:spcPts val="0"/>
              </a:spcAft>
              <a:buSzPts val="1400"/>
              <a:buChar char="–"/>
            </a:pPr>
            <a:r>
              <a:rPr lang="en-US" sz="1400">
                <a:solidFill>
                  <a:srgbClr val="000000"/>
                </a:solidFill>
              </a:rPr>
              <a:t>These rules would permit developers to gather data and test their designs in secure environments so that the agency could make better-informed certification decisions.</a:t>
            </a:r>
            <a:endParaRPr b="0" i="0" sz="1400" u="none" strike="noStrike">
              <a:solidFill>
                <a:srgbClr val="000000"/>
              </a:solidFill>
            </a:endParaRPr>
          </a:p>
          <a:p>
            <a:pPr indent="-171446" lvl="2" marL="857228" rtl="0" algn="l">
              <a:spcBef>
                <a:spcPts val="0"/>
              </a:spcBef>
              <a:spcAft>
                <a:spcPts val="0"/>
              </a:spcAft>
              <a:buSzPts val="1000"/>
              <a:buChar char="•"/>
            </a:pPr>
            <a:r>
              <a:rPr lang="en-US" sz="1000" u="sng">
                <a:solidFill>
                  <a:schemeClr val="hlink"/>
                </a:solidFill>
                <a:hlinkClick r:id="rId3"/>
              </a:rPr>
              <a:t>https://jolt.law.harvard.edu/assets/articlePDFs/v30/30HarvJLTech1.pdf</a:t>
            </a:r>
            <a:r>
              <a:rPr lang="en-US" sz="1000">
                <a:solidFill>
                  <a:schemeClr val="accent6"/>
                </a:solidFill>
              </a:rPr>
              <a:t> </a:t>
            </a:r>
            <a:endParaRPr/>
          </a:p>
          <a:p>
            <a:pPr indent="-107946" lvl="2" marL="857228" rtl="0" algn="l">
              <a:spcBef>
                <a:spcPts val="0"/>
              </a:spcBef>
              <a:spcAft>
                <a:spcPts val="0"/>
              </a:spcAft>
              <a:buSzPts val="1000"/>
              <a:buNone/>
            </a:pPr>
            <a:r>
              <a:t/>
            </a:r>
            <a:endParaRPr sz="1000">
              <a:solidFill>
                <a:schemeClr val="accent6"/>
              </a:solidFill>
            </a:endParaRPr>
          </a:p>
          <a:p>
            <a:pPr indent="-257168" lvl="0" marL="257168" rtl="0" algn="l">
              <a:spcBef>
                <a:spcPts val="0"/>
              </a:spcBef>
              <a:spcAft>
                <a:spcPts val="0"/>
              </a:spcAft>
              <a:buSzPts val="1600"/>
              <a:buChar char="▪"/>
            </a:pPr>
            <a:r>
              <a:rPr b="1" i="0" lang="en-US" sz="1600" u="none" strike="noStrike">
                <a:solidFill>
                  <a:srgbClr val="000000"/>
                </a:solidFill>
              </a:rPr>
              <a:t>“Private PTO for Algorithms”</a:t>
            </a:r>
            <a:endParaRPr/>
          </a:p>
          <a:p>
            <a:pPr indent="-214308" lvl="1" marL="557199" rtl="0" algn="l">
              <a:spcBef>
                <a:spcPts val="0"/>
              </a:spcBef>
              <a:spcAft>
                <a:spcPts val="0"/>
              </a:spcAft>
              <a:buSzPts val="1400"/>
              <a:buChar char="–"/>
            </a:pPr>
            <a:r>
              <a:rPr lang="en-US" sz="1400">
                <a:solidFill>
                  <a:srgbClr val="000000"/>
                </a:solidFill>
              </a:rPr>
              <a:t>Establish the </a:t>
            </a:r>
            <a:r>
              <a:rPr b="0" i="0" lang="en-US" sz="1400" u="none" strike="noStrike">
                <a:solidFill>
                  <a:srgbClr val="000000"/>
                </a:solidFill>
              </a:rPr>
              <a:t>equivalent of a government agency to oversee the registration of an algorithm before it is used commercially, just as patents undergo review before a limited monopoly is granted the patent owner.</a:t>
            </a:r>
            <a:endParaRPr/>
          </a:p>
          <a:p>
            <a:pPr indent="-171446" lvl="2" marL="857228" rtl="0" algn="l">
              <a:spcBef>
                <a:spcPts val="0"/>
              </a:spcBef>
              <a:spcAft>
                <a:spcPts val="0"/>
              </a:spcAft>
              <a:buSzPts val="1000"/>
              <a:buChar char="•"/>
            </a:pPr>
            <a:r>
              <a:rPr lang="en-US" sz="1000" u="sng">
                <a:solidFill>
                  <a:schemeClr val="hlink"/>
                </a:solidFill>
                <a:hlinkClick r:id="rId4"/>
              </a:rPr>
              <a:t>https://administrativelawreview.org/wp-content/uploads/sites/2/2019/09/69-1-Andrew-Tutt.pdf</a:t>
            </a:r>
            <a:r>
              <a:rPr lang="en-US" sz="1000">
                <a:solidFill>
                  <a:schemeClr val="accent6"/>
                </a:solidFill>
              </a:rPr>
              <a:t> </a:t>
            </a:r>
            <a:endParaRPr/>
          </a:p>
          <a:p>
            <a:pPr indent="0" lvl="0" marL="0" rtl="0" algn="l">
              <a:spcBef>
                <a:spcPts val="0"/>
              </a:spcBef>
              <a:spcAft>
                <a:spcPts val="0"/>
              </a:spcAft>
              <a:buSzPts val="1500"/>
              <a:buNone/>
            </a:pPr>
            <a:r>
              <a:t/>
            </a:r>
            <a:endParaRPr>
              <a:solidFill>
                <a:srgbClr val="333333"/>
              </a:solidFill>
            </a:endParaRPr>
          </a:p>
        </p:txBody>
      </p:sp>
      <p:pic>
        <p:nvPicPr>
          <p:cNvPr id="449" name="Google Shape;449;p58"/>
          <p:cNvPicPr preferRelativeResize="0"/>
          <p:nvPr/>
        </p:nvPicPr>
        <p:blipFill rotWithShape="1">
          <a:blip r:embed="rId5">
            <a:alphaModFix/>
          </a:blip>
          <a:srcRect b="0" l="0" r="0" t="0"/>
          <a:stretch/>
        </p:blipFill>
        <p:spPr>
          <a:xfrm>
            <a:off x="6312055" y="1123070"/>
            <a:ext cx="2709462" cy="3474720"/>
          </a:xfrm>
          <a:prstGeom prst="rect">
            <a:avLst/>
          </a:prstGeom>
          <a:noFill/>
          <a:ln>
            <a:noFill/>
          </a:ln>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9"/>
          <p:cNvSpPr txBox="1"/>
          <p:nvPr>
            <p:ph type="title"/>
          </p:nvPr>
        </p:nvSpPr>
        <p:spPr>
          <a:xfrm>
            <a:off x="253218" y="51580"/>
            <a:ext cx="7357403" cy="830419"/>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AI Bill of Rights</a:t>
            </a:r>
            <a:br>
              <a:rPr lang="en-US" sz="4000">
                <a:solidFill>
                  <a:schemeClr val="accent6"/>
                </a:solidFill>
              </a:rPr>
            </a:br>
            <a:r>
              <a:rPr lang="en-US" sz="1000" u="sng">
                <a:solidFill>
                  <a:schemeClr val="hlink"/>
                </a:solidFill>
                <a:hlinkClick r:id="rId3"/>
              </a:rPr>
              <a:t>https://www.whitehouse.gov/ostp/ai-bill-of-rights/</a:t>
            </a:r>
            <a:r>
              <a:rPr lang="en-US" sz="1000">
                <a:solidFill>
                  <a:schemeClr val="accent6"/>
                </a:solidFill>
              </a:rPr>
              <a:t> </a:t>
            </a:r>
            <a:endParaRPr/>
          </a:p>
        </p:txBody>
      </p:sp>
      <p:sp>
        <p:nvSpPr>
          <p:cNvPr id="455" name="Google Shape;455;p59"/>
          <p:cNvSpPr txBox="1"/>
          <p:nvPr>
            <p:ph idx="1" type="body"/>
          </p:nvPr>
        </p:nvSpPr>
        <p:spPr>
          <a:xfrm>
            <a:off x="56270" y="848751"/>
            <a:ext cx="6485207" cy="4178103"/>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Clr>
                <a:srgbClr val="695E4A"/>
              </a:buClr>
              <a:buSzPts val="1400"/>
              <a:buFont typeface="Noto Sans Symbols"/>
              <a:buChar char="▪"/>
            </a:pPr>
            <a:r>
              <a:rPr lang="en-US" sz="1400">
                <a:solidFill>
                  <a:srgbClr val="000000"/>
                </a:solidFill>
              </a:rPr>
              <a:t>P</a:t>
            </a:r>
            <a:r>
              <a:rPr i="0" lang="en-US" sz="1400">
                <a:solidFill>
                  <a:srgbClr val="000000"/>
                </a:solidFill>
              </a:rPr>
              <a:t>rovides an important framework of 5 principles for how government, tech, and citizens can work together to ensure more accountable AI.</a:t>
            </a:r>
            <a:endParaRPr b="1" sz="1400">
              <a:solidFill>
                <a:srgbClr val="000000"/>
              </a:solidFill>
            </a:endParaRPr>
          </a:p>
          <a:p>
            <a:pPr indent="-214308" lvl="1" marL="557199" rtl="0" algn="l">
              <a:spcBef>
                <a:spcPts val="280"/>
              </a:spcBef>
              <a:spcAft>
                <a:spcPts val="0"/>
              </a:spcAft>
              <a:buSzPts val="1400"/>
              <a:buChar char="–"/>
            </a:pPr>
            <a:r>
              <a:rPr b="1" i="0" lang="en-US" sz="1400">
                <a:solidFill>
                  <a:srgbClr val="000000"/>
                </a:solidFill>
              </a:rPr>
              <a:t>Safe and Effective Systems </a:t>
            </a:r>
            <a:endParaRPr/>
          </a:p>
          <a:p>
            <a:pPr indent="-171446" lvl="2" marL="857228" rtl="0" algn="l">
              <a:spcBef>
                <a:spcPts val="280"/>
              </a:spcBef>
              <a:spcAft>
                <a:spcPts val="0"/>
              </a:spcAft>
              <a:buSzPts val="1400"/>
              <a:buChar char="•"/>
            </a:pPr>
            <a:r>
              <a:rPr b="0" i="0" lang="en-US" sz="1400">
                <a:solidFill>
                  <a:srgbClr val="000000"/>
                </a:solidFill>
              </a:rPr>
              <a:t>You should be protected from unsafe or ineffective systems.</a:t>
            </a:r>
            <a:endParaRPr/>
          </a:p>
          <a:p>
            <a:pPr indent="-214308" lvl="1" marL="557199" rtl="0" algn="l">
              <a:spcBef>
                <a:spcPts val="280"/>
              </a:spcBef>
              <a:spcAft>
                <a:spcPts val="0"/>
              </a:spcAft>
              <a:buSzPts val="1400"/>
              <a:buChar char="–"/>
            </a:pPr>
            <a:r>
              <a:rPr b="1" i="0" lang="en-US" sz="1400">
                <a:solidFill>
                  <a:srgbClr val="000000"/>
                </a:solidFill>
              </a:rPr>
              <a:t>Algorithmic Discrimination Protections</a:t>
            </a:r>
            <a:endParaRPr b="1" sz="1400">
              <a:solidFill>
                <a:srgbClr val="000000"/>
              </a:solidFill>
            </a:endParaRPr>
          </a:p>
          <a:p>
            <a:pPr indent="-171446" lvl="2" marL="857228" rtl="0" algn="l">
              <a:spcBef>
                <a:spcPts val="280"/>
              </a:spcBef>
              <a:spcAft>
                <a:spcPts val="0"/>
              </a:spcAft>
              <a:buSzPts val="1400"/>
              <a:buChar char="•"/>
            </a:pPr>
            <a:r>
              <a:rPr i="0" lang="en-US" sz="1400">
                <a:solidFill>
                  <a:srgbClr val="000000"/>
                </a:solidFill>
              </a:rPr>
              <a:t>Y</a:t>
            </a:r>
            <a:r>
              <a:rPr b="0" i="0" lang="en-US" sz="1400">
                <a:solidFill>
                  <a:srgbClr val="000000"/>
                </a:solidFill>
              </a:rPr>
              <a:t>ou should not face discrimination by algorithms and systems should be used and designed in an equitable way.</a:t>
            </a:r>
            <a:endParaRPr/>
          </a:p>
          <a:p>
            <a:pPr indent="-214308" lvl="1" marL="557199" rtl="0" algn="l">
              <a:spcBef>
                <a:spcPts val="280"/>
              </a:spcBef>
              <a:spcAft>
                <a:spcPts val="0"/>
              </a:spcAft>
              <a:buSzPts val="1400"/>
              <a:buChar char="–"/>
            </a:pPr>
            <a:r>
              <a:rPr b="1" i="0" lang="en-US" sz="1400">
                <a:solidFill>
                  <a:srgbClr val="000000"/>
                </a:solidFill>
              </a:rPr>
              <a:t>Data Privacy </a:t>
            </a:r>
            <a:endParaRPr/>
          </a:p>
          <a:p>
            <a:pPr indent="-171446" lvl="2" marL="857228" rtl="0" algn="l">
              <a:spcBef>
                <a:spcPts val="280"/>
              </a:spcBef>
              <a:spcAft>
                <a:spcPts val="0"/>
              </a:spcAft>
              <a:buSzPts val="1400"/>
              <a:buChar char="•"/>
            </a:pPr>
            <a:r>
              <a:rPr b="0" i="0" lang="en-US" sz="1400">
                <a:solidFill>
                  <a:srgbClr val="000000"/>
                </a:solidFill>
              </a:rPr>
              <a:t>You should be protected from abusive data practices via built-in protections, and you should have agency over how data about you is used.</a:t>
            </a:r>
            <a:endParaRPr/>
          </a:p>
          <a:p>
            <a:pPr indent="-214308" lvl="1" marL="557199" rtl="0" algn="l">
              <a:spcBef>
                <a:spcPts val="280"/>
              </a:spcBef>
              <a:spcAft>
                <a:spcPts val="0"/>
              </a:spcAft>
              <a:buSzPts val="1400"/>
              <a:buChar char="–"/>
            </a:pPr>
            <a:r>
              <a:rPr b="1" i="0" lang="en-US" sz="1400">
                <a:solidFill>
                  <a:srgbClr val="000000"/>
                </a:solidFill>
              </a:rPr>
              <a:t>Notice and Explanation </a:t>
            </a:r>
            <a:endParaRPr/>
          </a:p>
          <a:p>
            <a:pPr indent="-171446" lvl="2" marL="857228" rtl="0" algn="l">
              <a:spcBef>
                <a:spcPts val="280"/>
              </a:spcBef>
              <a:spcAft>
                <a:spcPts val="0"/>
              </a:spcAft>
              <a:buSzPts val="1400"/>
              <a:buChar char="•"/>
            </a:pPr>
            <a:r>
              <a:rPr b="0" i="0" lang="en-US" sz="1400">
                <a:solidFill>
                  <a:srgbClr val="000000"/>
                </a:solidFill>
              </a:rPr>
              <a:t>You should know that an automated system is being used and understand how and why it contributes to outcomes that impact you.</a:t>
            </a:r>
            <a:endParaRPr/>
          </a:p>
          <a:p>
            <a:pPr indent="-214308" lvl="1" marL="557199" rtl="0" algn="l">
              <a:spcBef>
                <a:spcPts val="280"/>
              </a:spcBef>
              <a:spcAft>
                <a:spcPts val="0"/>
              </a:spcAft>
              <a:buSzPts val="1400"/>
              <a:buChar char="–"/>
            </a:pPr>
            <a:r>
              <a:rPr b="1" i="0" lang="en-US" sz="1400">
                <a:solidFill>
                  <a:srgbClr val="000000"/>
                </a:solidFill>
              </a:rPr>
              <a:t>Alternative Options </a:t>
            </a:r>
            <a:endParaRPr/>
          </a:p>
          <a:p>
            <a:pPr indent="-171446" lvl="2" marL="857228" rtl="0" algn="l">
              <a:spcBef>
                <a:spcPts val="280"/>
              </a:spcBef>
              <a:spcAft>
                <a:spcPts val="0"/>
              </a:spcAft>
              <a:buSzPts val="1400"/>
              <a:buChar char="•"/>
            </a:pPr>
            <a:r>
              <a:rPr b="0" i="0" lang="en-US" sz="1400">
                <a:solidFill>
                  <a:srgbClr val="000000"/>
                </a:solidFill>
              </a:rPr>
              <a:t>You should be able to opt out, where appropriate, and have access to a person who can quickly consider and remedy problems you encounter.</a:t>
            </a:r>
            <a:endParaRPr/>
          </a:p>
          <a:p>
            <a:pPr indent="-180968" lvl="0" marL="257168" rtl="0" algn="l">
              <a:spcBef>
                <a:spcPts val="240"/>
              </a:spcBef>
              <a:spcAft>
                <a:spcPts val="0"/>
              </a:spcAft>
              <a:buClr>
                <a:srgbClr val="695E4A"/>
              </a:buClr>
              <a:buSzPts val="1200"/>
              <a:buFont typeface="Noto Sans Symbols"/>
              <a:buNone/>
            </a:pPr>
            <a:r>
              <a:t/>
            </a:r>
            <a:endParaRPr sz="1200">
              <a:solidFill>
                <a:schemeClr val="accent6"/>
              </a:solidFill>
            </a:endParaRPr>
          </a:p>
          <a:p>
            <a:pPr indent="0" lvl="0" marL="0" rtl="0" algn="l">
              <a:spcBef>
                <a:spcPts val="300"/>
              </a:spcBef>
              <a:spcAft>
                <a:spcPts val="0"/>
              </a:spcAft>
              <a:buSzPts val="1500"/>
              <a:buNone/>
            </a:pPr>
            <a:r>
              <a:t/>
            </a:r>
            <a:endParaRPr/>
          </a:p>
        </p:txBody>
      </p:sp>
      <p:pic>
        <p:nvPicPr>
          <p:cNvPr id="456" name="Google Shape;456;p59"/>
          <p:cNvPicPr preferRelativeResize="0"/>
          <p:nvPr/>
        </p:nvPicPr>
        <p:blipFill rotWithShape="1">
          <a:blip r:embed="rId4">
            <a:alphaModFix/>
          </a:blip>
          <a:srcRect b="0" l="0" r="0" t="0"/>
          <a:stretch/>
        </p:blipFill>
        <p:spPr>
          <a:xfrm>
            <a:off x="6575635" y="1073834"/>
            <a:ext cx="2512095" cy="2468880"/>
          </a:xfrm>
          <a:prstGeom prst="rect">
            <a:avLst/>
          </a:prstGeom>
          <a:noFill/>
          <a:ln>
            <a:noFill/>
          </a:ln>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0"/>
          <p:cNvSpPr txBox="1"/>
          <p:nvPr>
            <p:ph type="title"/>
          </p:nvPr>
        </p:nvSpPr>
        <p:spPr>
          <a:xfrm>
            <a:off x="126124" y="72848"/>
            <a:ext cx="8954814" cy="836863"/>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3600">
                <a:solidFill>
                  <a:srgbClr val="000000"/>
                </a:solidFill>
              </a:rPr>
              <a:t>Legal Accountability </a:t>
            </a:r>
            <a:br>
              <a:rPr lang="en-US"/>
            </a:br>
            <a:r>
              <a:rPr lang="en-US" sz="1050" u="sng">
                <a:solidFill>
                  <a:schemeClr val="hlink"/>
                </a:solidFill>
                <a:hlinkClick r:id="rId3"/>
              </a:rPr>
              <a:t>https://doi.org/10.1017/S1744137421000825</a:t>
            </a:r>
            <a:r>
              <a:rPr lang="en-US" sz="1050"/>
              <a:t> </a:t>
            </a:r>
            <a:endParaRPr/>
          </a:p>
        </p:txBody>
      </p:sp>
      <p:sp>
        <p:nvSpPr>
          <p:cNvPr id="462" name="Google Shape;462;p60"/>
          <p:cNvSpPr txBox="1"/>
          <p:nvPr>
            <p:ph idx="1" type="body"/>
          </p:nvPr>
        </p:nvSpPr>
        <p:spPr>
          <a:xfrm>
            <a:off x="199696" y="858345"/>
            <a:ext cx="8818179" cy="4109545"/>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lang="en-US" sz="1600">
                <a:solidFill>
                  <a:srgbClr val="000000"/>
                </a:solidFill>
                <a:latin typeface="Calibri"/>
                <a:ea typeface="Calibri"/>
                <a:cs typeface="Calibri"/>
                <a:sym typeface="Calibri"/>
              </a:rPr>
              <a:t>When machines can adjust their performance </a:t>
            </a:r>
            <a:r>
              <a:rPr i="1" lang="en-US" sz="1600">
                <a:solidFill>
                  <a:srgbClr val="000000"/>
                </a:solidFill>
                <a:latin typeface="Calibri"/>
                <a:ea typeface="Calibri"/>
                <a:cs typeface="Calibri"/>
                <a:sym typeface="Calibri"/>
              </a:rPr>
              <a:t>autonomously</a:t>
            </a:r>
            <a:r>
              <a:rPr lang="en-US" sz="1600">
                <a:solidFill>
                  <a:srgbClr val="000000"/>
                </a:solidFill>
                <a:latin typeface="Calibri"/>
                <a:ea typeface="Calibri"/>
                <a:cs typeface="Calibri"/>
                <a:sym typeface="Calibri"/>
              </a:rPr>
              <a:t> based on historical and real-time data, that’s </a:t>
            </a:r>
            <a:r>
              <a:rPr i="1" lang="en-US" sz="1600">
                <a:solidFill>
                  <a:srgbClr val="000000"/>
                </a:solidFill>
                <a:latin typeface="Calibri"/>
                <a:ea typeface="Calibri"/>
                <a:cs typeface="Calibri"/>
                <a:sym typeface="Calibri"/>
              </a:rPr>
              <a:t>machine intelligence</a:t>
            </a:r>
            <a:r>
              <a:rPr lang="en-US" sz="1600">
                <a:solidFill>
                  <a:srgbClr val="000000"/>
                </a:solidFill>
                <a:latin typeface="Calibri"/>
                <a:ea typeface="Calibri"/>
                <a:cs typeface="Calibri"/>
                <a:sym typeface="Calibri"/>
              </a:rPr>
              <a:t>. </a:t>
            </a:r>
            <a:endParaRPr/>
          </a:p>
          <a:p>
            <a:pPr indent="-155568" lvl="0" marL="257168" rtl="0" algn="l">
              <a:spcBef>
                <a:spcPts val="0"/>
              </a:spcBef>
              <a:spcAft>
                <a:spcPts val="0"/>
              </a:spcAft>
              <a:buSzPts val="1600"/>
              <a:buNone/>
            </a:pPr>
            <a:r>
              <a:t/>
            </a:r>
            <a:endParaRPr sz="1600">
              <a:solidFill>
                <a:srgbClr val="000000"/>
              </a:solidFill>
            </a:endParaRPr>
          </a:p>
          <a:p>
            <a:pPr indent="-257168" lvl="0" marL="257168" rtl="0" algn="l">
              <a:spcBef>
                <a:spcPts val="0"/>
              </a:spcBef>
              <a:spcAft>
                <a:spcPts val="0"/>
              </a:spcAft>
              <a:buSzPts val="1600"/>
              <a:buChar char="▪"/>
            </a:pPr>
            <a:r>
              <a:rPr lang="en-US" sz="1600">
                <a:solidFill>
                  <a:srgbClr val="000000"/>
                </a:solidFill>
              </a:rPr>
              <a:t>As machine intelligence skills ↑ </a:t>
            </a:r>
            <a:endParaRPr/>
          </a:p>
          <a:p>
            <a:pPr indent="-214308" lvl="1" marL="557199" rtl="0" algn="l">
              <a:spcBef>
                <a:spcPts val="0"/>
              </a:spcBef>
              <a:spcAft>
                <a:spcPts val="0"/>
              </a:spcAft>
              <a:buSzPts val="1600"/>
              <a:buChar char="–"/>
            </a:pPr>
            <a:r>
              <a:rPr lang="en-US" sz="1600">
                <a:solidFill>
                  <a:srgbClr val="000000"/>
                </a:solidFill>
              </a:rPr>
              <a:t>Need or desirability for human intervention may ↓</a:t>
            </a:r>
            <a:endParaRPr/>
          </a:p>
          <a:p>
            <a:pPr indent="-171446" lvl="2" marL="857228" rtl="0" algn="l">
              <a:spcBef>
                <a:spcPts val="0"/>
              </a:spcBef>
              <a:spcAft>
                <a:spcPts val="0"/>
              </a:spcAft>
              <a:buSzPts val="1600"/>
              <a:buChar char="•"/>
            </a:pPr>
            <a:r>
              <a:rPr lang="en-US" sz="1600">
                <a:solidFill>
                  <a:srgbClr val="000000"/>
                </a:solidFill>
              </a:rPr>
              <a:t>As a system’s ‘thinking’ becomes more ‘inscrutable’, human capacity to understand the algorithm falls behind. </a:t>
            </a:r>
            <a:endParaRPr/>
          </a:p>
          <a:p>
            <a:pPr indent="-214308" lvl="1" marL="557199" rtl="0" algn="l">
              <a:spcBef>
                <a:spcPts val="0"/>
              </a:spcBef>
              <a:spcAft>
                <a:spcPts val="0"/>
              </a:spcAft>
              <a:buSzPts val="1600"/>
              <a:buChar char="–"/>
            </a:pPr>
            <a:r>
              <a:rPr lang="en-US" sz="1600">
                <a:solidFill>
                  <a:srgbClr val="000000"/>
                </a:solidFill>
              </a:rPr>
              <a:t>Given the opacity of the system’s decisions, it is very difficult – and often unwise – for operators to second-guess and override the system’s decisions. </a:t>
            </a:r>
            <a:endParaRPr/>
          </a:p>
          <a:p>
            <a:pPr indent="-214308" lvl="1" marL="557199" rtl="0" algn="l">
              <a:spcBef>
                <a:spcPts val="0"/>
              </a:spcBef>
              <a:spcAft>
                <a:spcPts val="0"/>
              </a:spcAft>
              <a:buSzPts val="1600"/>
              <a:buChar char="–"/>
            </a:pPr>
            <a:r>
              <a:rPr lang="en-US" sz="1600">
                <a:solidFill>
                  <a:srgbClr val="000000"/>
                </a:solidFill>
              </a:rPr>
              <a:t>Assumption of legal risk?</a:t>
            </a:r>
            <a:endParaRPr/>
          </a:p>
          <a:p>
            <a:pPr indent="-112707" lvl="1" marL="557199" rtl="0" algn="l">
              <a:spcBef>
                <a:spcPts val="0"/>
              </a:spcBef>
              <a:spcAft>
                <a:spcPts val="0"/>
              </a:spcAft>
              <a:buSzPts val="1600"/>
              <a:buNone/>
            </a:pPr>
            <a:r>
              <a:t/>
            </a:r>
            <a:endParaRPr sz="1600">
              <a:solidFill>
                <a:srgbClr val="000000"/>
              </a:solidFill>
            </a:endParaRPr>
          </a:p>
          <a:p>
            <a:pPr indent="-257168" lvl="0" marL="257168" rtl="0" algn="l">
              <a:spcBef>
                <a:spcPts val="0"/>
              </a:spcBef>
              <a:spcAft>
                <a:spcPts val="0"/>
              </a:spcAft>
              <a:buSzPts val="1600"/>
              <a:buChar char="▪"/>
            </a:pPr>
            <a:r>
              <a:rPr lang="en-US" sz="1600">
                <a:solidFill>
                  <a:srgbClr val="000000"/>
                </a:solidFill>
              </a:rPr>
              <a:t>May become difficult to attribute responsibility for injury or death to a specific party—algorithm designer, system programmer/manufacturer, employer or worker/user operator. </a:t>
            </a:r>
            <a:endParaRPr/>
          </a:p>
          <a:p>
            <a:pPr indent="0" lvl="0" marL="0" rtl="0" algn="l">
              <a:spcBef>
                <a:spcPts val="0"/>
              </a:spcBef>
              <a:spcAft>
                <a:spcPts val="0"/>
              </a:spcAft>
              <a:buSzPts val="1600"/>
              <a:buNone/>
            </a:pPr>
            <a:r>
              <a:t/>
            </a:r>
            <a:endParaRPr sz="1600">
              <a:solidFill>
                <a:srgbClr val="000000"/>
              </a:solidFill>
            </a:endParaRPr>
          </a:p>
          <a:p>
            <a:pPr indent="-257168" lvl="0" marL="257168" rtl="0" algn="l">
              <a:spcBef>
                <a:spcPts val="0"/>
              </a:spcBef>
              <a:spcAft>
                <a:spcPts val="0"/>
              </a:spcAft>
              <a:buSzPts val="1600"/>
              <a:buChar char="▪"/>
            </a:pPr>
            <a:r>
              <a:rPr b="0" i="0" lang="en-US" sz="1600" u="none" strike="noStrike">
                <a:solidFill>
                  <a:srgbClr val="000000"/>
                </a:solidFill>
              </a:rPr>
              <a:t>As algorithms take on more decision‐making roles in society and at the workplace, they will continue to challenge the existing principles of legal accountability in negligence and products liability law.</a:t>
            </a:r>
            <a:endParaRPr sz="1600">
              <a:solidFill>
                <a:srgbClr val="000000"/>
              </a:solidFill>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1"/>
          <p:cNvSpPr txBox="1"/>
          <p:nvPr>
            <p:ph type="title"/>
          </p:nvPr>
        </p:nvSpPr>
        <p:spPr>
          <a:xfrm>
            <a:off x="42203" y="79370"/>
            <a:ext cx="9068971" cy="558366"/>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3200">
                <a:solidFill>
                  <a:srgbClr val="000000"/>
                </a:solidFill>
              </a:rPr>
              <a:t>Algorithms and the Future of Work: Summary</a:t>
            </a:r>
            <a:endParaRPr/>
          </a:p>
        </p:txBody>
      </p:sp>
      <p:sp>
        <p:nvSpPr>
          <p:cNvPr id="468" name="Google Shape;468;p61"/>
          <p:cNvSpPr txBox="1"/>
          <p:nvPr>
            <p:ph idx="1" type="body"/>
          </p:nvPr>
        </p:nvSpPr>
        <p:spPr>
          <a:xfrm>
            <a:off x="314178" y="637736"/>
            <a:ext cx="8787619" cy="4102837"/>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lang="en-US" sz="1600">
                <a:solidFill>
                  <a:srgbClr val="000000"/>
                </a:solidFill>
              </a:rPr>
              <a:t>Benefits and Risks</a:t>
            </a:r>
            <a:endParaRPr/>
          </a:p>
          <a:p>
            <a:pPr indent="-214308" lvl="1" marL="557199" rtl="0" algn="l">
              <a:spcBef>
                <a:spcPts val="0"/>
              </a:spcBef>
              <a:spcAft>
                <a:spcPts val="0"/>
              </a:spcAft>
              <a:buSzPts val="1400"/>
              <a:buChar char="–"/>
            </a:pPr>
            <a:r>
              <a:rPr lang="en-US" sz="1400">
                <a:solidFill>
                  <a:srgbClr val="000000"/>
                </a:solidFill>
              </a:rPr>
              <a:t>While a</a:t>
            </a:r>
            <a:r>
              <a:rPr b="0" i="0" lang="en-US" sz="1400" u="none" strike="noStrike">
                <a:solidFill>
                  <a:srgbClr val="000000"/>
                </a:solidFill>
              </a:rPr>
              <a:t>lgorithms will provide many beneficial applications in occupational safety and health such as reducing the sources of human error, algorithms may also introduce new sources of risks to workers. </a:t>
            </a:r>
            <a:endParaRPr/>
          </a:p>
          <a:p>
            <a:pPr indent="-125407" lvl="1" marL="557199"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600"/>
              <a:buChar char="▪"/>
            </a:pPr>
            <a:r>
              <a:rPr b="1" i="0" lang="en-US" sz="1600" u="none" strike="noStrike">
                <a:solidFill>
                  <a:srgbClr val="000000"/>
                </a:solidFill>
              </a:rPr>
              <a:t>Risk Management Challenge</a:t>
            </a:r>
            <a:endParaRPr/>
          </a:p>
          <a:p>
            <a:pPr indent="-214308" lvl="1" marL="557199" rtl="0" algn="l">
              <a:spcBef>
                <a:spcPts val="0"/>
              </a:spcBef>
              <a:spcAft>
                <a:spcPts val="0"/>
              </a:spcAft>
              <a:buSzPts val="1400"/>
              <a:buChar char="–"/>
            </a:pPr>
            <a:r>
              <a:rPr b="0" i="0" lang="en-US" sz="1400" u="none" strike="noStrike">
                <a:solidFill>
                  <a:srgbClr val="000000"/>
                </a:solidFill>
              </a:rPr>
              <a:t>Determining that an algorithm is </a:t>
            </a:r>
            <a:r>
              <a:rPr b="0" i="1" lang="en-US" sz="1400" u="none" strike="noStrike">
                <a:solidFill>
                  <a:srgbClr val="000000"/>
                </a:solidFill>
              </a:rPr>
              <a:t>safe for use </a:t>
            </a:r>
            <a:r>
              <a:rPr b="0" i="0" lang="en-US" sz="1400" u="none" strike="noStrike">
                <a:solidFill>
                  <a:srgbClr val="000000"/>
                </a:solidFill>
              </a:rPr>
              <a:t>in workplace systems or devices will challenge the risk assessment/management capabilities of algorithm designers and software programmers, equipment manufacturers, employers, worker-operators, and occupational safety and health practitioners.</a:t>
            </a:r>
            <a:endParaRPr/>
          </a:p>
          <a:p>
            <a:pPr indent="-125407" lvl="1" marL="557199" rtl="0" algn="l">
              <a:spcBef>
                <a:spcPts val="0"/>
              </a:spcBef>
              <a:spcAft>
                <a:spcPts val="0"/>
              </a:spcAft>
              <a:buSzPts val="1400"/>
              <a:buNone/>
            </a:pPr>
            <a:r>
              <a:t/>
            </a:r>
            <a:endParaRPr b="0" i="0" sz="1400" u="none" strike="noStrike">
              <a:solidFill>
                <a:srgbClr val="000000"/>
              </a:solidFill>
            </a:endParaRPr>
          </a:p>
          <a:p>
            <a:pPr indent="-257168" lvl="0" marL="257168" rtl="0" algn="l">
              <a:spcBef>
                <a:spcPts val="0"/>
              </a:spcBef>
              <a:spcAft>
                <a:spcPts val="0"/>
              </a:spcAft>
              <a:buSzPts val="1600"/>
              <a:buChar char="▪"/>
            </a:pPr>
            <a:r>
              <a:rPr b="1" i="0" lang="en-US" sz="1600" u="none" strike="noStrike">
                <a:solidFill>
                  <a:srgbClr val="000000"/>
                </a:solidFill>
              </a:rPr>
              <a:t>Future is Now</a:t>
            </a:r>
            <a:endParaRPr/>
          </a:p>
          <a:p>
            <a:pPr indent="-214308" lvl="1" marL="557199" rtl="0" algn="l">
              <a:spcBef>
                <a:spcPts val="0"/>
              </a:spcBef>
              <a:spcAft>
                <a:spcPts val="0"/>
              </a:spcAft>
              <a:buSzPts val="1400"/>
              <a:buChar char="–"/>
            </a:pPr>
            <a:r>
              <a:rPr b="0" i="0" lang="en-US" sz="1400" u="none" strike="noStrike">
                <a:solidFill>
                  <a:srgbClr val="000000"/>
                </a:solidFill>
              </a:rPr>
              <a:t>To ensure that the benefits of algorithm‐enabled systems and devices have a prominent place in their responsible use in the future of work, now is the time to identify and </a:t>
            </a:r>
            <a:r>
              <a:rPr lang="en-US" sz="1400">
                <a:solidFill>
                  <a:srgbClr val="000000"/>
                </a:solidFill>
              </a:rPr>
              <a:t>control </a:t>
            </a:r>
            <a:r>
              <a:rPr b="0" i="0" lang="en-US" sz="1400" u="none" strike="noStrike">
                <a:solidFill>
                  <a:srgbClr val="000000"/>
                </a:solidFill>
              </a:rPr>
              <a:t>their risks.</a:t>
            </a:r>
            <a:endParaRPr sz="1400">
              <a:solidFill>
                <a:srgbClr val="000000"/>
              </a:solidFill>
            </a:endParaRPr>
          </a:p>
        </p:txBody>
      </p:sp>
      <p:pic>
        <p:nvPicPr>
          <p:cNvPr id="469" name="Google Shape;469;p61"/>
          <p:cNvPicPr preferRelativeResize="0"/>
          <p:nvPr/>
        </p:nvPicPr>
        <p:blipFill rotWithShape="1">
          <a:blip r:embed="rId3">
            <a:alphaModFix/>
          </a:blip>
          <a:srcRect b="0" l="0" r="0" t="0"/>
          <a:stretch/>
        </p:blipFill>
        <p:spPr>
          <a:xfrm>
            <a:off x="1858676" y="3446862"/>
            <a:ext cx="5135465" cy="1463040"/>
          </a:xfrm>
          <a:prstGeom prst="rect">
            <a:avLst/>
          </a:prstGeom>
          <a:noFill/>
          <a:ln>
            <a:noFill/>
          </a:ln>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2"/>
          <p:cNvSpPr txBox="1"/>
          <p:nvPr>
            <p:ph type="title"/>
          </p:nvPr>
        </p:nvSpPr>
        <p:spPr>
          <a:xfrm>
            <a:off x="457200" y="205979"/>
            <a:ext cx="8229600" cy="857250"/>
          </a:xfrm>
          <a:prstGeom prst="rect">
            <a:avLst/>
          </a:prstGeom>
          <a:noFill/>
          <a:ln>
            <a:noFill/>
          </a:ln>
        </p:spPr>
        <p:txBody>
          <a:bodyPr anchorCtr="0" anchor="b" bIns="45700" lIns="91425" spcFirstLastPara="1" rIns="91425" wrap="square" tIns="45700">
            <a:noAutofit/>
          </a:bodyPr>
          <a:lstStyle/>
          <a:p>
            <a:pPr indent="0" lvl="0" marL="0" rtl="0" algn="l">
              <a:lnSpc>
                <a:spcPct val="107142"/>
              </a:lnSpc>
              <a:spcBef>
                <a:spcPts val="0"/>
              </a:spcBef>
              <a:spcAft>
                <a:spcPts val="0"/>
              </a:spcAft>
              <a:buNone/>
            </a:pPr>
            <a:r>
              <a:t/>
            </a:r>
            <a:endParaRPr/>
          </a:p>
        </p:txBody>
      </p:sp>
      <p:sp>
        <p:nvSpPr>
          <p:cNvPr id="475" name="Google Shape;475;p62"/>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p>
            <a:pPr indent="-161918" lvl="0" marL="257168" rtl="0" algn="l">
              <a:spcBef>
                <a:spcPts val="0"/>
              </a:spcBef>
              <a:spcAft>
                <a:spcPts val="0"/>
              </a:spcAft>
              <a:buClr>
                <a:srgbClr val="695E4A"/>
              </a:buClr>
              <a:buSzPts val="1500"/>
              <a:buFont typeface="Noto Sans Symbols"/>
              <a:buNone/>
            </a:pPr>
            <a:r>
              <a:t/>
            </a:r>
            <a:endParaRPr/>
          </a:p>
        </p:txBody>
      </p:sp>
      <p:pic>
        <p:nvPicPr>
          <p:cNvPr id="476" name="Google Shape;476;p62"/>
          <p:cNvPicPr preferRelativeResize="0"/>
          <p:nvPr/>
        </p:nvPicPr>
        <p:blipFill rotWithShape="1">
          <a:blip r:embed="rId3">
            <a:alphaModFix/>
          </a:blip>
          <a:srcRect b="0" l="0" r="0" t="0"/>
          <a:stretch/>
        </p:blipFill>
        <p:spPr>
          <a:xfrm>
            <a:off x="222725" y="66285"/>
            <a:ext cx="8776985" cy="4937760"/>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628650" y="241753"/>
            <a:ext cx="7886700" cy="994172"/>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i="1" lang="en-US" sz="3600">
                <a:solidFill>
                  <a:schemeClr val="accent6"/>
                </a:solidFill>
                <a:latin typeface="Calibri"/>
                <a:ea typeface="Calibri"/>
                <a:cs typeface="Calibri"/>
                <a:sym typeface="Calibri"/>
              </a:rPr>
              <a:t>Plausible</a:t>
            </a:r>
            <a:r>
              <a:rPr lang="en-US" sz="3600">
                <a:solidFill>
                  <a:schemeClr val="accent6"/>
                </a:solidFill>
                <a:latin typeface="Calibri"/>
                <a:ea typeface="Calibri"/>
                <a:cs typeface="Calibri"/>
                <a:sym typeface="Calibri"/>
              </a:rPr>
              <a:t> Future Scenarios</a:t>
            </a:r>
            <a:endParaRPr/>
          </a:p>
        </p:txBody>
      </p:sp>
      <p:sp>
        <p:nvSpPr>
          <p:cNvPr id="120" name="Google Shape;120;p19"/>
          <p:cNvSpPr txBox="1"/>
          <p:nvPr>
            <p:ph idx="1" type="body"/>
          </p:nvPr>
        </p:nvSpPr>
        <p:spPr>
          <a:xfrm>
            <a:off x="349716" y="1059766"/>
            <a:ext cx="5943232" cy="3704492"/>
          </a:xfrm>
          <a:prstGeom prst="rect">
            <a:avLst/>
          </a:prstGeom>
          <a:noFill/>
          <a:ln>
            <a:noFill/>
          </a:ln>
        </p:spPr>
        <p:txBody>
          <a:bodyPr anchorCtr="0" anchor="t" bIns="45700" lIns="91425" spcFirstLastPara="1" rIns="91425" wrap="square" tIns="45700">
            <a:normAutofit fontScale="92500" lnSpcReduction="10000"/>
          </a:bodyPr>
          <a:lstStyle/>
          <a:p>
            <a:pPr indent="-257168" lvl="0" marL="257168" rtl="0" algn="l">
              <a:lnSpc>
                <a:spcPct val="110000"/>
              </a:lnSpc>
              <a:spcBef>
                <a:spcPts val="0"/>
              </a:spcBef>
              <a:spcAft>
                <a:spcPts val="0"/>
              </a:spcAft>
              <a:buClr>
                <a:schemeClr val="accent6"/>
              </a:buClr>
              <a:buSzPct val="100000"/>
              <a:buChar char="•"/>
            </a:pPr>
            <a:r>
              <a:rPr b="0" lang="en-US" sz="3000">
                <a:solidFill>
                  <a:schemeClr val="accent6"/>
                </a:solidFill>
              </a:rPr>
              <a:t>Strategic foresight creates plausible future scenarios by </a:t>
            </a:r>
            <a:r>
              <a:rPr lang="en-US" sz="3000">
                <a:solidFill>
                  <a:schemeClr val="accent6"/>
                </a:solidFill>
              </a:rPr>
              <a:t>scanning</a:t>
            </a:r>
            <a:r>
              <a:rPr b="0" lang="en-US" sz="3000">
                <a:solidFill>
                  <a:schemeClr val="accent6"/>
                </a:solidFill>
              </a:rPr>
              <a:t> trends, faint signals, and emerging developments in the </a:t>
            </a:r>
            <a:r>
              <a:rPr b="0" i="1" lang="en-US" sz="3000">
                <a:solidFill>
                  <a:schemeClr val="accent6"/>
                </a:solidFill>
              </a:rPr>
              <a:t>internal</a:t>
            </a:r>
            <a:r>
              <a:rPr b="0" lang="en-US" sz="3000">
                <a:solidFill>
                  <a:schemeClr val="accent6"/>
                </a:solidFill>
              </a:rPr>
              <a:t> and </a:t>
            </a:r>
            <a:r>
              <a:rPr b="0" i="1" lang="en-US" sz="3000">
                <a:solidFill>
                  <a:schemeClr val="accent6"/>
                </a:solidFill>
              </a:rPr>
              <a:t>external</a:t>
            </a:r>
            <a:r>
              <a:rPr b="0" lang="en-US" sz="3000">
                <a:solidFill>
                  <a:schemeClr val="accent6"/>
                </a:solidFill>
              </a:rPr>
              <a:t> environment</a:t>
            </a:r>
            <a:endParaRPr/>
          </a:p>
          <a:p>
            <a:pPr indent="-80955" lvl="0" marL="257168" rtl="0" algn="l">
              <a:lnSpc>
                <a:spcPct val="110000"/>
              </a:lnSpc>
              <a:spcBef>
                <a:spcPts val="0"/>
              </a:spcBef>
              <a:spcAft>
                <a:spcPts val="0"/>
              </a:spcAft>
              <a:buClr>
                <a:srgbClr val="5E9732"/>
              </a:buClr>
              <a:buSzPct val="100000"/>
              <a:buNone/>
            </a:pPr>
            <a:r>
              <a:t/>
            </a:r>
            <a:endParaRPr b="0" sz="3000">
              <a:solidFill>
                <a:schemeClr val="accent6"/>
              </a:solidFill>
            </a:endParaRPr>
          </a:p>
          <a:p>
            <a:pPr indent="-257168" lvl="0" marL="257168" rtl="0" algn="l">
              <a:lnSpc>
                <a:spcPct val="110000"/>
              </a:lnSpc>
              <a:spcBef>
                <a:spcPts val="0"/>
              </a:spcBef>
              <a:spcAft>
                <a:spcPts val="0"/>
              </a:spcAft>
              <a:buClr>
                <a:schemeClr val="accent6"/>
              </a:buClr>
              <a:buSzPct val="100000"/>
              <a:buChar char="•"/>
            </a:pPr>
            <a:r>
              <a:rPr b="0" lang="en-US" sz="3000">
                <a:solidFill>
                  <a:schemeClr val="accent6"/>
                </a:solidFill>
              </a:rPr>
              <a:t>Analyzing</a:t>
            </a:r>
            <a:r>
              <a:rPr b="0" i="0" lang="en-US" sz="3000">
                <a:solidFill>
                  <a:schemeClr val="accent6"/>
                </a:solidFill>
              </a:rPr>
              <a:t> trends is </a:t>
            </a:r>
            <a:r>
              <a:rPr b="0" lang="en-US" sz="3000">
                <a:solidFill>
                  <a:schemeClr val="accent6"/>
                </a:solidFill>
              </a:rPr>
              <a:t>easier if you</a:t>
            </a:r>
            <a:r>
              <a:rPr b="0" i="0" lang="en-US" sz="3000">
                <a:solidFill>
                  <a:schemeClr val="accent6"/>
                </a:solidFill>
              </a:rPr>
              <a:t> use a </a:t>
            </a:r>
            <a:r>
              <a:rPr i="1" lang="en-US" sz="3000">
                <a:solidFill>
                  <a:schemeClr val="accent6"/>
                </a:solidFill>
              </a:rPr>
              <a:t>STEEP</a:t>
            </a:r>
            <a:r>
              <a:rPr b="0" i="0" lang="en-US" sz="3000">
                <a:solidFill>
                  <a:schemeClr val="accent6"/>
                </a:solidFill>
              </a:rPr>
              <a:t> trend analysis</a:t>
            </a:r>
            <a:endParaRPr/>
          </a:p>
          <a:p>
            <a:pPr indent="-69208" lvl="0" marL="257168" rtl="0" algn="l">
              <a:spcBef>
                <a:spcPts val="0"/>
              </a:spcBef>
              <a:spcAft>
                <a:spcPts val="0"/>
              </a:spcAft>
              <a:buClr>
                <a:srgbClr val="5E9732"/>
              </a:buClr>
              <a:buSzPct val="100000"/>
              <a:buNone/>
            </a:pPr>
            <a:r>
              <a:t/>
            </a:r>
            <a:endParaRPr b="0" i="0" sz="3200">
              <a:solidFill>
                <a:schemeClr val="accent6"/>
              </a:solidFill>
            </a:endParaRPr>
          </a:p>
          <a:p>
            <a:pPr indent="-151440" lvl="0" marL="257168" rtl="0" algn="l">
              <a:spcBef>
                <a:spcPts val="333"/>
              </a:spcBef>
              <a:spcAft>
                <a:spcPts val="0"/>
              </a:spcAft>
              <a:buClr>
                <a:srgbClr val="5E9732"/>
              </a:buClr>
              <a:buSzPct val="100000"/>
              <a:buNone/>
            </a:pPr>
            <a:r>
              <a:t/>
            </a:r>
            <a:endParaRPr/>
          </a:p>
        </p:txBody>
      </p:sp>
      <p:grpSp>
        <p:nvGrpSpPr>
          <p:cNvPr id="121" name="Google Shape;121;p19"/>
          <p:cNvGrpSpPr/>
          <p:nvPr/>
        </p:nvGrpSpPr>
        <p:grpSpPr>
          <a:xfrm>
            <a:off x="6256311" y="1222431"/>
            <a:ext cx="2289527" cy="2444814"/>
            <a:chOff x="952791" y="-83159"/>
            <a:chExt cx="2289527" cy="2444814"/>
          </a:xfrm>
        </p:grpSpPr>
        <p:sp>
          <p:nvSpPr>
            <p:cNvPr id="122" name="Google Shape;122;p19"/>
            <p:cNvSpPr/>
            <p:nvPr/>
          </p:nvSpPr>
          <p:spPr>
            <a:xfrm>
              <a:off x="1810512" y="987552"/>
              <a:ext cx="1207008" cy="1207008"/>
            </a:xfrm>
            <a:custGeom>
              <a:rect b="b" l="l" r="r" t="t"/>
              <a:pathLst>
                <a:path extrusionOk="0" h="120000" w="12000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solidFill>
              <a:schemeClr val="lt1"/>
            </a:solidFill>
            <a:ln cap="flat" cmpd="sng" w="38100">
              <a:solidFill>
                <a:srgbClr val="0B4CC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2053174" y="1270288"/>
              <a:ext cx="721684" cy="62042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Plausible future scenarios and strategic approach</a:t>
              </a:r>
              <a:endParaRPr/>
            </a:p>
          </p:txBody>
        </p:sp>
        <p:sp>
          <p:nvSpPr>
            <p:cNvPr id="124" name="Google Shape;124;p19"/>
            <p:cNvSpPr/>
            <p:nvPr/>
          </p:nvSpPr>
          <p:spPr>
            <a:xfrm>
              <a:off x="1108252" y="702259"/>
              <a:ext cx="877824" cy="877824"/>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lt1"/>
            </a:solidFill>
            <a:ln cap="flat" cmpd="sng" w="38100">
              <a:solidFill>
                <a:srgbClr val="0B4CC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txBox="1"/>
            <p:nvPr/>
          </p:nvSpPr>
          <p:spPr>
            <a:xfrm>
              <a:off x="1329247" y="924590"/>
              <a:ext cx="435834" cy="433162"/>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Signals of change</a:t>
              </a:r>
              <a:endParaRPr/>
            </a:p>
          </p:txBody>
        </p:sp>
        <p:sp>
          <p:nvSpPr>
            <p:cNvPr id="126" name="Google Shape;126;p19"/>
            <p:cNvSpPr/>
            <p:nvPr/>
          </p:nvSpPr>
          <p:spPr>
            <a:xfrm rot="-900000">
              <a:off x="1601819" y="96650"/>
              <a:ext cx="860088" cy="860088"/>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lt1"/>
            </a:solidFill>
            <a:ln cap="flat" cmpd="sng" w="38100">
              <a:solidFill>
                <a:srgbClr val="0B4CC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txBox="1"/>
            <p:nvPr/>
          </p:nvSpPr>
          <p:spPr>
            <a:xfrm>
              <a:off x="1790462" y="285292"/>
              <a:ext cx="482803" cy="482803"/>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Action-oriented planning discipline</a:t>
              </a:r>
              <a:endParaRPr/>
            </a:p>
          </p:txBody>
        </p:sp>
        <p:sp>
          <p:nvSpPr>
            <p:cNvPr id="128" name="Google Shape;128;p19"/>
            <p:cNvSpPr/>
            <p:nvPr/>
          </p:nvSpPr>
          <p:spPr>
            <a:xfrm>
              <a:off x="1697348" y="816685"/>
              <a:ext cx="1544970" cy="1544970"/>
            </a:xfrm>
            <a:custGeom>
              <a:rect b="b" l="l" r="r" t="t"/>
              <a:pathLst>
                <a:path extrusionOk="0" h="120000" w="120000">
                  <a:moveTo>
                    <a:pt x="57504" y="3806"/>
                  </a:moveTo>
                  <a:lnTo>
                    <a:pt x="57504" y="3806"/>
                  </a:lnTo>
                  <a:cubicBezTo>
                    <a:pt x="79945" y="2809"/>
                    <a:pt x="100827" y="15259"/>
                    <a:pt x="110621" y="35474"/>
                  </a:cubicBezTo>
                  <a:cubicBezTo>
                    <a:pt x="120415" y="55689"/>
                    <a:pt x="117243" y="79792"/>
                    <a:pt x="102554" y="96786"/>
                  </a:cubicBezTo>
                  <a:lnTo>
                    <a:pt x="105172" y="99457"/>
                  </a:lnTo>
                  <a:lnTo>
                    <a:pt x="97404" y="98164"/>
                  </a:lnTo>
                  <a:lnTo>
                    <a:pt x="95984" y="90083"/>
                  </a:lnTo>
                  <a:lnTo>
                    <a:pt x="98602" y="92754"/>
                  </a:lnTo>
                  <a:lnTo>
                    <a:pt x="98602" y="92754"/>
                  </a:lnTo>
                  <a:cubicBezTo>
                    <a:pt x="111627" y="77403"/>
                    <a:pt x="114318" y="55794"/>
                    <a:pt x="105457" y="37717"/>
                  </a:cubicBezTo>
                  <a:cubicBezTo>
                    <a:pt x="96596" y="19640"/>
                    <a:pt x="77866" y="8532"/>
                    <a:pt x="57754" y="9425"/>
                  </a:cubicBezTo>
                  <a:close/>
                </a:path>
              </a:pathLst>
            </a:custGeom>
            <a:solidFill>
              <a:srgbClr val="A7B2EB"/>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952791" y="516611"/>
              <a:ext cx="1122517" cy="1122517"/>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A7B2EB"/>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p:nvPr/>
          </p:nvSpPr>
          <p:spPr>
            <a:xfrm>
              <a:off x="1400976" y="-83159"/>
              <a:ext cx="1210299" cy="1210299"/>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A7B2EB"/>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457200" y="205979"/>
            <a:ext cx="8229600" cy="857250"/>
          </a:xfrm>
          <a:prstGeom prst="rect">
            <a:avLst/>
          </a:prstGeom>
          <a:noFill/>
          <a:ln>
            <a:noFill/>
          </a:ln>
        </p:spPr>
        <p:txBody>
          <a:bodyPr anchorCtr="0" anchor="b" bIns="45700" lIns="91425" spcFirstLastPara="1" rIns="91425" wrap="square" tIns="45700">
            <a:noAutofit/>
          </a:bodyPr>
          <a:lstStyle/>
          <a:p>
            <a:pPr indent="0" lvl="0" marL="0" rtl="0" algn="l">
              <a:lnSpc>
                <a:spcPct val="107142"/>
              </a:lnSpc>
              <a:spcBef>
                <a:spcPts val="0"/>
              </a:spcBef>
              <a:spcAft>
                <a:spcPts val="0"/>
              </a:spcAft>
              <a:buNone/>
            </a:pPr>
            <a:r>
              <a:t/>
            </a:r>
            <a:endParaRPr/>
          </a:p>
        </p:txBody>
      </p:sp>
      <p:sp>
        <p:nvSpPr>
          <p:cNvPr id="136" name="Google Shape;136;p20"/>
          <p:cNvSpPr txBox="1"/>
          <p:nvPr>
            <p:ph idx="1" type="body"/>
          </p:nvPr>
        </p:nvSpPr>
        <p:spPr>
          <a:xfrm>
            <a:off x="457200" y="1158875"/>
            <a:ext cx="8229600" cy="3341688"/>
          </a:xfrm>
          <a:prstGeom prst="rect">
            <a:avLst/>
          </a:prstGeom>
          <a:noFill/>
          <a:ln>
            <a:noFill/>
          </a:ln>
        </p:spPr>
        <p:txBody>
          <a:bodyPr anchorCtr="0" anchor="t" bIns="45700" lIns="91425" spcFirstLastPara="1" rIns="91425" wrap="square" tIns="45700">
            <a:noAutofit/>
          </a:bodyPr>
          <a:lstStyle/>
          <a:p>
            <a:pPr indent="-161918" lvl="0" marL="257168" rtl="0" algn="l">
              <a:spcBef>
                <a:spcPts val="0"/>
              </a:spcBef>
              <a:spcAft>
                <a:spcPts val="0"/>
              </a:spcAft>
              <a:buClr>
                <a:srgbClr val="695E4A"/>
              </a:buClr>
              <a:buSzPts val="1500"/>
              <a:buFont typeface="Noto Sans Symbols"/>
              <a:buNone/>
            </a:pPr>
            <a:r>
              <a:t/>
            </a:r>
            <a:endParaRPr/>
          </a:p>
        </p:txBody>
      </p:sp>
      <p:pic>
        <p:nvPicPr>
          <p:cNvPr id="137" name="Google Shape;137;p20"/>
          <p:cNvPicPr preferRelativeResize="0"/>
          <p:nvPr/>
        </p:nvPicPr>
        <p:blipFill rotWithShape="1">
          <a:blip r:embed="rId3">
            <a:alphaModFix/>
          </a:blip>
          <a:srcRect b="0" l="0" r="0" t="0"/>
          <a:stretch/>
        </p:blipFill>
        <p:spPr>
          <a:xfrm>
            <a:off x="0" y="144725"/>
            <a:ext cx="9144000" cy="4816536"/>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0" y="205979"/>
            <a:ext cx="9031458" cy="661529"/>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None/>
            </a:pPr>
            <a:r>
              <a:rPr lang="en-US" sz="4000">
                <a:solidFill>
                  <a:srgbClr val="000000"/>
                </a:solidFill>
              </a:rPr>
              <a:t>Forecasting versus Foresight</a:t>
            </a:r>
            <a:endParaRPr/>
          </a:p>
        </p:txBody>
      </p:sp>
      <p:sp>
        <p:nvSpPr>
          <p:cNvPr id="144" name="Google Shape;144;p21"/>
          <p:cNvSpPr txBox="1"/>
          <p:nvPr>
            <p:ph idx="1" type="body"/>
          </p:nvPr>
        </p:nvSpPr>
        <p:spPr>
          <a:xfrm>
            <a:off x="150056" y="923778"/>
            <a:ext cx="5575496" cy="4013743"/>
          </a:xfrm>
          <a:prstGeom prst="rect">
            <a:avLst/>
          </a:prstGeom>
          <a:noFill/>
          <a:ln>
            <a:noFill/>
          </a:ln>
        </p:spPr>
        <p:txBody>
          <a:bodyPr anchorCtr="0" anchor="t" bIns="45700" lIns="91425" spcFirstLastPara="1" rIns="91425" wrap="square" tIns="45700">
            <a:noAutofit/>
          </a:bodyPr>
          <a:lstStyle/>
          <a:p>
            <a:pPr indent="-257168" lvl="0" marL="257168" rtl="0" algn="l">
              <a:spcBef>
                <a:spcPts val="0"/>
              </a:spcBef>
              <a:spcAft>
                <a:spcPts val="0"/>
              </a:spcAft>
              <a:buSzPts val="1600"/>
              <a:buChar char="▪"/>
            </a:pPr>
            <a:r>
              <a:rPr b="1" i="0" lang="en-US" sz="1600">
                <a:solidFill>
                  <a:srgbClr val="000000"/>
                </a:solidFill>
              </a:rPr>
              <a:t>Forecasting </a:t>
            </a:r>
            <a:endParaRPr/>
          </a:p>
          <a:p>
            <a:pPr indent="-214308" lvl="1" marL="557199" rtl="0" algn="l">
              <a:spcBef>
                <a:spcPts val="280"/>
              </a:spcBef>
              <a:spcAft>
                <a:spcPts val="0"/>
              </a:spcAft>
              <a:buSzPts val="1400"/>
              <a:buChar char="–"/>
            </a:pPr>
            <a:r>
              <a:rPr lang="en-US" sz="1400">
                <a:solidFill>
                  <a:srgbClr val="000000"/>
                </a:solidFill>
              </a:rPr>
              <a:t>U</a:t>
            </a:r>
            <a:r>
              <a:rPr b="0" i="0" lang="en-US" sz="1400">
                <a:solidFill>
                  <a:srgbClr val="000000"/>
                </a:solidFill>
              </a:rPr>
              <a:t>ses </a:t>
            </a:r>
            <a:r>
              <a:rPr b="0" i="1" lang="en-US" sz="1400">
                <a:solidFill>
                  <a:srgbClr val="000000"/>
                </a:solidFill>
              </a:rPr>
              <a:t>quantitative</a:t>
            </a:r>
            <a:r>
              <a:rPr b="0" i="0" lang="en-US" sz="1400">
                <a:solidFill>
                  <a:srgbClr val="000000"/>
                </a:solidFill>
              </a:rPr>
              <a:t> data to fill in gaps and project </a:t>
            </a:r>
            <a:r>
              <a:rPr lang="en-US" sz="1400">
                <a:solidFill>
                  <a:srgbClr val="000000"/>
                </a:solidFill>
              </a:rPr>
              <a:t>one</a:t>
            </a:r>
            <a:r>
              <a:rPr b="0" i="0" lang="en-US" sz="1400">
                <a:solidFill>
                  <a:srgbClr val="000000"/>
                </a:solidFill>
              </a:rPr>
              <a:t> future</a:t>
            </a:r>
            <a:endParaRPr/>
          </a:p>
          <a:p>
            <a:pPr indent="-171446" lvl="2" marL="857228" rtl="0" algn="l">
              <a:spcBef>
                <a:spcPts val="280"/>
              </a:spcBef>
              <a:spcAft>
                <a:spcPts val="0"/>
              </a:spcAft>
              <a:buSzPts val="1400"/>
              <a:buChar char="•"/>
            </a:pPr>
            <a:r>
              <a:rPr lang="en-US" sz="1400">
                <a:solidFill>
                  <a:srgbClr val="000000"/>
                </a:solidFill>
              </a:rPr>
              <a:t>Data </a:t>
            </a:r>
            <a:r>
              <a:rPr b="0" i="0" lang="en-US" sz="1400">
                <a:solidFill>
                  <a:srgbClr val="000000"/>
                </a:solidFill>
              </a:rPr>
              <a:t>by its very nature is a snapshot of the past </a:t>
            </a:r>
            <a:endParaRPr/>
          </a:p>
          <a:p>
            <a:pPr indent="-214308" lvl="1" marL="557199" rtl="0" algn="l">
              <a:spcBef>
                <a:spcPts val="280"/>
              </a:spcBef>
              <a:spcAft>
                <a:spcPts val="0"/>
              </a:spcAft>
              <a:buSzPts val="1400"/>
              <a:buChar char="–"/>
            </a:pPr>
            <a:r>
              <a:rPr lang="en-US" sz="1400">
                <a:solidFill>
                  <a:srgbClr val="000000"/>
                </a:solidFill>
              </a:rPr>
              <a:t>Mathematically extrapolate to a single point estimate</a:t>
            </a:r>
            <a:endParaRPr b="0" i="0" sz="1400">
              <a:solidFill>
                <a:srgbClr val="000000"/>
              </a:solidFill>
            </a:endParaRPr>
          </a:p>
          <a:p>
            <a:pPr indent="-214308" lvl="1" marL="557199" rtl="0" algn="l">
              <a:spcBef>
                <a:spcPts val="280"/>
              </a:spcBef>
              <a:spcAft>
                <a:spcPts val="0"/>
              </a:spcAft>
              <a:buSzPts val="1400"/>
              <a:buChar char="–"/>
            </a:pPr>
            <a:r>
              <a:rPr lang="en-US" sz="1400">
                <a:solidFill>
                  <a:srgbClr val="000000"/>
                </a:solidFill>
              </a:rPr>
              <a:t>R</a:t>
            </a:r>
            <a:r>
              <a:rPr b="0" i="0" lang="en-US" sz="1400">
                <a:solidFill>
                  <a:srgbClr val="000000"/>
                </a:solidFill>
              </a:rPr>
              <a:t>esult is the promotion of a </a:t>
            </a:r>
            <a:r>
              <a:rPr b="0" i="1" lang="en-US" sz="1400">
                <a:solidFill>
                  <a:srgbClr val="000000"/>
                </a:solidFill>
              </a:rPr>
              <a:t>singular</a:t>
            </a:r>
            <a:r>
              <a:rPr b="0" i="0" lang="en-US" sz="1400">
                <a:solidFill>
                  <a:srgbClr val="000000"/>
                </a:solidFill>
              </a:rPr>
              <a:t>, </a:t>
            </a:r>
            <a:r>
              <a:rPr b="0" i="1" lang="en-US" sz="1400">
                <a:solidFill>
                  <a:srgbClr val="000000"/>
                </a:solidFill>
              </a:rPr>
              <a:t>linear, shortened</a:t>
            </a:r>
            <a:r>
              <a:rPr lang="en-US" sz="1400">
                <a:solidFill>
                  <a:srgbClr val="000000"/>
                </a:solidFill>
              </a:rPr>
              <a:t> </a:t>
            </a:r>
            <a:r>
              <a:rPr b="0" i="0" lang="en-US" sz="1400">
                <a:solidFill>
                  <a:srgbClr val="000000"/>
                </a:solidFill>
              </a:rPr>
              <a:t>“future”  </a:t>
            </a:r>
            <a:endParaRPr/>
          </a:p>
          <a:p>
            <a:pPr indent="-168268" lvl="0" marL="257168" rtl="0" algn="l">
              <a:spcBef>
                <a:spcPts val="280"/>
              </a:spcBef>
              <a:spcAft>
                <a:spcPts val="0"/>
              </a:spcAft>
              <a:buSzPts val="1400"/>
              <a:buNone/>
            </a:pPr>
            <a:r>
              <a:t/>
            </a:r>
            <a:endParaRPr sz="1400">
              <a:solidFill>
                <a:srgbClr val="000000"/>
              </a:solidFill>
            </a:endParaRPr>
          </a:p>
          <a:p>
            <a:pPr indent="-257168" lvl="0" marL="257168" rtl="0" algn="l">
              <a:spcBef>
                <a:spcPts val="320"/>
              </a:spcBef>
              <a:spcAft>
                <a:spcPts val="0"/>
              </a:spcAft>
              <a:buSzPts val="1600"/>
              <a:buChar char="▪"/>
            </a:pPr>
            <a:r>
              <a:rPr b="1" lang="en-US" sz="1600">
                <a:solidFill>
                  <a:srgbClr val="000000"/>
                </a:solidFill>
              </a:rPr>
              <a:t>F</a:t>
            </a:r>
            <a:r>
              <a:rPr b="1" i="0" lang="en-US" sz="1600">
                <a:solidFill>
                  <a:srgbClr val="000000"/>
                </a:solidFill>
              </a:rPr>
              <a:t>oresight</a:t>
            </a:r>
            <a:endParaRPr/>
          </a:p>
          <a:p>
            <a:pPr indent="-214308" lvl="1" marL="557199" rtl="0" algn="l">
              <a:spcBef>
                <a:spcPts val="280"/>
              </a:spcBef>
              <a:spcAft>
                <a:spcPts val="0"/>
              </a:spcAft>
              <a:buSzPts val="1400"/>
              <a:buChar char="–"/>
            </a:pPr>
            <a:r>
              <a:rPr lang="en-US" sz="1400">
                <a:solidFill>
                  <a:srgbClr val="000000"/>
                </a:solidFill>
              </a:rPr>
              <a:t>I</a:t>
            </a:r>
            <a:r>
              <a:rPr b="0" i="0" lang="en-US" sz="1400">
                <a:solidFill>
                  <a:srgbClr val="000000"/>
                </a:solidFill>
              </a:rPr>
              <a:t>ncorporates mostly </a:t>
            </a:r>
            <a:r>
              <a:rPr b="0" i="1" lang="en-US" sz="1400">
                <a:solidFill>
                  <a:srgbClr val="000000"/>
                </a:solidFill>
              </a:rPr>
              <a:t>qualitative</a:t>
            </a:r>
            <a:r>
              <a:rPr b="0" i="0" lang="en-US" sz="1400">
                <a:solidFill>
                  <a:srgbClr val="000000"/>
                </a:solidFill>
              </a:rPr>
              <a:t> narratives based on scenarios into a holistic and </a:t>
            </a:r>
            <a:r>
              <a:rPr b="0" i="1" lang="en-US" sz="1400">
                <a:solidFill>
                  <a:srgbClr val="000000"/>
                </a:solidFill>
              </a:rPr>
              <a:t>nonlinear</a:t>
            </a:r>
            <a:r>
              <a:rPr b="0" i="0" lang="en-US" sz="1400">
                <a:solidFill>
                  <a:srgbClr val="000000"/>
                </a:solidFill>
              </a:rPr>
              <a:t> </a:t>
            </a:r>
            <a:r>
              <a:rPr lang="en-US" sz="1400">
                <a:solidFill>
                  <a:srgbClr val="000000"/>
                </a:solidFill>
              </a:rPr>
              <a:t>set of futures. </a:t>
            </a:r>
            <a:endParaRPr/>
          </a:p>
          <a:p>
            <a:pPr indent="-214308" lvl="1" marL="557199" rtl="0" algn="l">
              <a:spcBef>
                <a:spcPts val="280"/>
              </a:spcBef>
              <a:spcAft>
                <a:spcPts val="0"/>
              </a:spcAft>
              <a:buSzPts val="1400"/>
              <a:buChar char="–"/>
            </a:pPr>
            <a:r>
              <a:rPr lang="en-US" sz="1400">
                <a:solidFill>
                  <a:srgbClr val="000000"/>
                </a:solidFill>
              </a:rPr>
              <a:t>Complex system of variables not examined mathematically, but as multiple, sometimes conflicting, narratives</a:t>
            </a:r>
            <a:endParaRPr/>
          </a:p>
          <a:p>
            <a:pPr indent="-214308" lvl="1" marL="557199" rtl="0" algn="l">
              <a:spcBef>
                <a:spcPts val="280"/>
              </a:spcBef>
              <a:spcAft>
                <a:spcPts val="0"/>
              </a:spcAft>
              <a:buSzPts val="1400"/>
              <a:buChar char="–"/>
            </a:pPr>
            <a:r>
              <a:rPr lang="en-US" sz="1400">
                <a:solidFill>
                  <a:srgbClr val="000000"/>
                </a:solidFill>
              </a:rPr>
              <a:t>Medium-term future (5-20 years)</a:t>
            </a:r>
            <a:endParaRPr/>
          </a:p>
          <a:p>
            <a:pPr indent="-214308" lvl="1" marL="557199" rtl="0" algn="l">
              <a:spcBef>
                <a:spcPts val="280"/>
              </a:spcBef>
              <a:spcAft>
                <a:spcPts val="0"/>
              </a:spcAft>
              <a:buSzPts val="1400"/>
              <a:buChar char="–"/>
            </a:pPr>
            <a:r>
              <a:rPr lang="en-US" sz="1400">
                <a:solidFill>
                  <a:srgbClr val="000000"/>
                </a:solidFill>
              </a:rPr>
              <a:t>Long-term future (20-50 years)</a:t>
            </a:r>
            <a:endParaRPr sz="1400">
              <a:solidFill>
                <a:srgbClr val="000000"/>
              </a:solidFill>
            </a:endParaRPr>
          </a:p>
          <a:p>
            <a:pPr indent="-161918" lvl="0" marL="257168" rtl="0" algn="l">
              <a:spcBef>
                <a:spcPts val="300"/>
              </a:spcBef>
              <a:spcAft>
                <a:spcPts val="0"/>
              </a:spcAft>
              <a:buClr>
                <a:srgbClr val="695E4A"/>
              </a:buClr>
              <a:buSzPts val="1500"/>
              <a:buFont typeface="Noto Sans Symbols"/>
              <a:buNone/>
            </a:pPr>
            <a:r>
              <a:t/>
            </a:r>
            <a:endParaRPr/>
          </a:p>
        </p:txBody>
      </p:sp>
      <p:pic>
        <p:nvPicPr>
          <p:cNvPr id="145" name="Google Shape;145;p21"/>
          <p:cNvPicPr preferRelativeResize="0"/>
          <p:nvPr/>
        </p:nvPicPr>
        <p:blipFill rotWithShape="1">
          <a:blip r:embed="rId3">
            <a:alphaModFix/>
          </a:blip>
          <a:srcRect b="0" l="0" r="0" t="0"/>
          <a:stretch/>
        </p:blipFill>
        <p:spPr>
          <a:xfrm>
            <a:off x="5725552" y="1053944"/>
            <a:ext cx="3354353" cy="1371600"/>
          </a:xfrm>
          <a:prstGeom prst="rect">
            <a:avLst/>
          </a:prstGeom>
          <a:noFill/>
          <a:ln>
            <a:noFill/>
          </a:ln>
        </p:spPr>
      </p:pic>
      <p:pic>
        <p:nvPicPr>
          <p:cNvPr id="146" name="Google Shape;146;p21"/>
          <p:cNvPicPr preferRelativeResize="0"/>
          <p:nvPr/>
        </p:nvPicPr>
        <p:blipFill rotWithShape="1">
          <a:blip r:embed="rId4">
            <a:alphaModFix/>
          </a:blip>
          <a:srcRect b="0" l="0" r="0" t="0"/>
          <a:stretch/>
        </p:blipFill>
        <p:spPr>
          <a:xfrm>
            <a:off x="5725552" y="2819300"/>
            <a:ext cx="3177769" cy="1371600"/>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grpSp>
        <p:nvGrpSpPr>
          <p:cNvPr id="152" name="Google Shape;152;p22"/>
          <p:cNvGrpSpPr/>
          <p:nvPr/>
        </p:nvGrpSpPr>
        <p:grpSpPr>
          <a:xfrm>
            <a:off x="1811855" y="2157571"/>
            <a:ext cx="5520289" cy="1703008"/>
            <a:chOff x="971600" y="4182658"/>
            <a:chExt cx="7360385" cy="2270678"/>
          </a:xfrm>
        </p:grpSpPr>
        <p:pic>
          <p:nvPicPr>
            <p:cNvPr descr="headsilhouette.png" id="153" name="Google Shape;153;p22"/>
            <p:cNvPicPr preferRelativeResize="0"/>
            <p:nvPr/>
          </p:nvPicPr>
          <p:blipFill rotWithShape="1">
            <a:blip r:embed="rId3">
              <a:alphaModFix/>
            </a:blip>
            <a:srcRect b="0" l="0" r="0" t="0"/>
            <a:stretch/>
          </p:blipFill>
          <p:spPr>
            <a:xfrm>
              <a:off x="971600" y="4509120"/>
              <a:ext cx="1697913" cy="1944216"/>
            </a:xfrm>
            <a:prstGeom prst="rect">
              <a:avLst/>
            </a:prstGeom>
            <a:noFill/>
            <a:ln>
              <a:noFill/>
            </a:ln>
          </p:spPr>
        </p:pic>
        <p:sp>
          <p:nvSpPr>
            <p:cNvPr id="154" name="Google Shape;154;p22"/>
            <p:cNvSpPr/>
            <p:nvPr/>
          </p:nvSpPr>
          <p:spPr>
            <a:xfrm>
              <a:off x="1331640" y="4869160"/>
              <a:ext cx="576064" cy="504056"/>
            </a:xfrm>
            <a:prstGeom prst="rect">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55" name="Google Shape;155;p22"/>
            <p:cNvSpPr/>
            <p:nvPr/>
          </p:nvSpPr>
          <p:spPr>
            <a:xfrm>
              <a:off x="1547664" y="5085184"/>
              <a:ext cx="576064" cy="504056"/>
            </a:xfrm>
            <a:prstGeom prst="rect">
              <a:avLst/>
            </a:prstGeom>
            <a:noFill/>
            <a:ln cap="flat" cmpd="sng" w="762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56" name="Google Shape;156;p22"/>
            <p:cNvSpPr/>
            <p:nvPr/>
          </p:nvSpPr>
          <p:spPr>
            <a:xfrm>
              <a:off x="1691680" y="5373216"/>
              <a:ext cx="576064" cy="504056"/>
            </a:xfrm>
            <a:prstGeom prst="rect">
              <a:avLst/>
            </a:prstGeom>
            <a:noFill/>
            <a:ln cap="flat" cmpd="sng" w="762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pic>
          <p:nvPicPr>
            <p:cNvPr descr="globesilhouette.png" id="157" name="Google Shape;157;p22"/>
            <p:cNvPicPr preferRelativeResize="0"/>
            <p:nvPr/>
          </p:nvPicPr>
          <p:blipFill rotWithShape="1">
            <a:blip r:embed="rId4">
              <a:alphaModFix/>
            </a:blip>
            <a:srcRect b="0" l="0" r="0" t="0"/>
            <a:stretch/>
          </p:blipFill>
          <p:spPr>
            <a:xfrm>
              <a:off x="6588224" y="4221088"/>
              <a:ext cx="1167697" cy="1152128"/>
            </a:xfrm>
            <a:prstGeom prst="rect">
              <a:avLst/>
            </a:prstGeom>
            <a:noFill/>
            <a:ln>
              <a:noFill/>
            </a:ln>
          </p:spPr>
        </p:pic>
        <p:pic>
          <p:nvPicPr>
            <p:cNvPr descr="globesilhouette.png" id="158" name="Google Shape;158;p22"/>
            <p:cNvPicPr preferRelativeResize="0"/>
            <p:nvPr/>
          </p:nvPicPr>
          <p:blipFill rotWithShape="1">
            <a:blip r:embed="rId4">
              <a:alphaModFix/>
            </a:blip>
            <a:srcRect b="0" l="0" r="0" t="0"/>
            <a:stretch/>
          </p:blipFill>
          <p:spPr>
            <a:xfrm>
              <a:off x="6444208" y="5229200"/>
              <a:ext cx="1167697" cy="1152128"/>
            </a:xfrm>
            <a:prstGeom prst="rect">
              <a:avLst/>
            </a:prstGeom>
            <a:noFill/>
            <a:ln>
              <a:noFill/>
            </a:ln>
          </p:spPr>
        </p:pic>
        <p:pic>
          <p:nvPicPr>
            <p:cNvPr descr="globesilhouette.png" id="159" name="Google Shape;159;p22"/>
            <p:cNvPicPr preferRelativeResize="0"/>
            <p:nvPr/>
          </p:nvPicPr>
          <p:blipFill rotWithShape="1">
            <a:blip r:embed="rId5">
              <a:alphaModFix/>
            </a:blip>
            <a:srcRect b="0" l="0" r="0" t="0"/>
            <a:stretch/>
          </p:blipFill>
          <p:spPr>
            <a:xfrm>
              <a:off x="7164288" y="5013176"/>
              <a:ext cx="1167697" cy="1152128"/>
            </a:xfrm>
            <a:prstGeom prst="rect">
              <a:avLst/>
            </a:prstGeom>
            <a:noFill/>
            <a:ln>
              <a:noFill/>
            </a:ln>
          </p:spPr>
        </p:pic>
        <p:grpSp>
          <p:nvGrpSpPr>
            <p:cNvPr id="160" name="Google Shape;160;p22"/>
            <p:cNvGrpSpPr/>
            <p:nvPr/>
          </p:nvGrpSpPr>
          <p:grpSpPr>
            <a:xfrm>
              <a:off x="3203848" y="5445224"/>
              <a:ext cx="2664296" cy="576064"/>
              <a:chOff x="2771800" y="5373216"/>
              <a:chExt cx="2664296" cy="576064"/>
            </a:xfrm>
          </p:grpSpPr>
          <p:cxnSp>
            <p:nvCxnSpPr>
              <p:cNvPr id="161" name="Google Shape;161;p22"/>
              <p:cNvCxnSpPr/>
              <p:nvPr/>
            </p:nvCxnSpPr>
            <p:spPr>
              <a:xfrm>
                <a:off x="2771800" y="5373216"/>
                <a:ext cx="2664296" cy="0"/>
              </a:xfrm>
              <a:prstGeom prst="straightConnector1">
                <a:avLst/>
              </a:prstGeom>
              <a:noFill/>
              <a:ln cap="flat" cmpd="sng" w="57150">
                <a:solidFill>
                  <a:srgbClr val="427DF0"/>
                </a:solidFill>
                <a:prstDash val="solid"/>
                <a:round/>
                <a:headEnd len="sm" w="sm" type="none"/>
                <a:tailEnd len="med" w="med" type="stealth"/>
              </a:ln>
            </p:spPr>
          </p:cxnSp>
          <p:cxnSp>
            <p:nvCxnSpPr>
              <p:cNvPr id="162" name="Google Shape;162;p22"/>
              <p:cNvCxnSpPr/>
              <p:nvPr/>
            </p:nvCxnSpPr>
            <p:spPr>
              <a:xfrm>
                <a:off x="5364088" y="5805264"/>
                <a:ext cx="0" cy="0"/>
              </a:xfrm>
              <a:prstGeom prst="straightConnector1">
                <a:avLst/>
              </a:prstGeom>
              <a:noFill/>
              <a:ln cap="flat" cmpd="sng" w="9525">
                <a:solidFill>
                  <a:srgbClr val="427DF0"/>
                </a:solidFill>
                <a:prstDash val="solid"/>
                <a:round/>
                <a:headEnd len="sm" w="sm" type="none"/>
                <a:tailEnd len="med" w="med" type="stealth"/>
              </a:ln>
            </p:spPr>
          </p:cxnSp>
          <p:cxnSp>
            <p:nvCxnSpPr>
              <p:cNvPr id="163" name="Google Shape;163;p22"/>
              <p:cNvCxnSpPr/>
              <p:nvPr/>
            </p:nvCxnSpPr>
            <p:spPr>
              <a:xfrm>
                <a:off x="2771800" y="5949280"/>
                <a:ext cx="2664296" cy="0"/>
              </a:xfrm>
              <a:prstGeom prst="straightConnector1">
                <a:avLst/>
              </a:prstGeom>
              <a:noFill/>
              <a:ln cap="flat" cmpd="sng" w="57150">
                <a:solidFill>
                  <a:srgbClr val="00B050"/>
                </a:solidFill>
                <a:prstDash val="solid"/>
                <a:round/>
                <a:headEnd len="sm" w="sm" type="none"/>
                <a:tailEnd len="med" w="med" type="stealth"/>
              </a:ln>
            </p:spPr>
          </p:cxnSp>
        </p:grpSp>
        <p:sp>
          <p:nvSpPr>
            <p:cNvPr id="164" name="Google Shape;164;p22"/>
            <p:cNvSpPr txBox="1"/>
            <p:nvPr/>
          </p:nvSpPr>
          <p:spPr>
            <a:xfrm>
              <a:off x="3735501" y="4182658"/>
              <a:ext cx="1576757"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Open Sans"/>
                  <a:ea typeface="Open Sans"/>
                  <a:cs typeface="Open Sans"/>
                  <a:sym typeface="Open Sans"/>
                </a:rPr>
                <a:t>Foresight</a:t>
              </a:r>
              <a:endParaRPr b="1" sz="1800">
                <a:solidFill>
                  <a:schemeClr val="dk1"/>
                </a:solidFill>
                <a:latin typeface="Open Sans"/>
                <a:ea typeface="Open Sans"/>
                <a:cs typeface="Open Sans"/>
                <a:sym typeface="Open Sans"/>
              </a:endParaRPr>
            </a:p>
          </p:txBody>
        </p:sp>
      </p:grpSp>
      <p:grpSp>
        <p:nvGrpSpPr>
          <p:cNvPr id="165" name="Google Shape;165;p22"/>
          <p:cNvGrpSpPr/>
          <p:nvPr/>
        </p:nvGrpSpPr>
        <p:grpSpPr>
          <a:xfrm>
            <a:off x="3535644" y="2526904"/>
            <a:ext cx="1998222" cy="1219785"/>
            <a:chOff x="3131840" y="1124744"/>
            <a:chExt cx="2664296" cy="1368152"/>
          </a:xfrm>
        </p:grpSpPr>
        <p:cxnSp>
          <p:nvCxnSpPr>
            <p:cNvPr id="166" name="Google Shape;166;p22"/>
            <p:cNvCxnSpPr/>
            <p:nvPr/>
          </p:nvCxnSpPr>
          <p:spPr>
            <a:xfrm>
              <a:off x="3131840" y="1916832"/>
              <a:ext cx="2664296" cy="0"/>
            </a:xfrm>
            <a:prstGeom prst="straightConnector1">
              <a:avLst/>
            </a:prstGeom>
            <a:noFill/>
            <a:ln cap="flat" cmpd="sng" w="57150">
              <a:solidFill>
                <a:srgbClr val="427DF0"/>
              </a:solidFill>
              <a:prstDash val="solid"/>
              <a:round/>
              <a:headEnd len="med" w="med" type="stealth"/>
              <a:tailEnd len="med" w="med" type="stealth"/>
            </a:ln>
          </p:spPr>
        </p:cxnSp>
        <p:cxnSp>
          <p:nvCxnSpPr>
            <p:cNvPr id="167" name="Google Shape;167;p22"/>
            <p:cNvCxnSpPr/>
            <p:nvPr/>
          </p:nvCxnSpPr>
          <p:spPr>
            <a:xfrm>
              <a:off x="5724128" y="2348880"/>
              <a:ext cx="0" cy="0"/>
            </a:xfrm>
            <a:prstGeom prst="straightConnector1">
              <a:avLst/>
            </a:prstGeom>
            <a:noFill/>
            <a:ln cap="flat" cmpd="sng" w="9525">
              <a:solidFill>
                <a:srgbClr val="427DF0"/>
              </a:solidFill>
              <a:prstDash val="solid"/>
              <a:round/>
              <a:headEnd len="med" w="med" type="stealth"/>
              <a:tailEnd len="med" w="med" type="stealth"/>
            </a:ln>
          </p:spPr>
        </p:cxnSp>
        <p:sp>
          <p:nvSpPr>
            <p:cNvPr id="168" name="Google Shape;168;p22"/>
            <p:cNvSpPr/>
            <p:nvPr/>
          </p:nvSpPr>
          <p:spPr>
            <a:xfrm>
              <a:off x="3131840" y="1124744"/>
              <a:ext cx="2662518" cy="510989"/>
            </a:xfrm>
            <a:custGeom>
              <a:rect b="b" l="l" r="r" t="t"/>
              <a:pathLst>
                <a:path extrusionOk="0" h="510989" w="2662518">
                  <a:moveTo>
                    <a:pt x="0" y="62753"/>
                  </a:moveTo>
                  <a:cubicBezTo>
                    <a:pt x="285750" y="31376"/>
                    <a:pt x="571500" y="0"/>
                    <a:pt x="779929" y="62753"/>
                  </a:cubicBezTo>
                  <a:cubicBezTo>
                    <a:pt x="988358" y="125506"/>
                    <a:pt x="936811" y="367553"/>
                    <a:pt x="1250576" y="439271"/>
                  </a:cubicBezTo>
                  <a:cubicBezTo>
                    <a:pt x="1564341" y="510989"/>
                    <a:pt x="2662518" y="493059"/>
                    <a:pt x="2662518" y="493059"/>
                  </a:cubicBezTo>
                  <a:lnTo>
                    <a:pt x="2662518" y="493059"/>
                  </a:lnTo>
                </a:path>
              </a:pathLst>
            </a:custGeom>
            <a:noFill/>
            <a:ln cap="flat" cmpd="sng" w="57150">
              <a:solidFill>
                <a:srgbClr val="FF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169" name="Google Shape;169;p22"/>
            <p:cNvSpPr/>
            <p:nvPr/>
          </p:nvSpPr>
          <p:spPr>
            <a:xfrm>
              <a:off x="3131840" y="1700808"/>
              <a:ext cx="2662518" cy="510989"/>
            </a:xfrm>
            <a:custGeom>
              <a:rect b="b" l="l" r="r" t="t"/>
              <a:pathLst>
                <a:path extrusionOk="0" h="510989" w="2662518">
                  <a:moveTo>
                    <a:pt x="0" y="62753"/>
                  </a:moveTo>
                  <a:cubicBezTo>
                    <a:pt x="285750" y="31376"/>
                    <a:pt x="571500" y="0"/>
                    <a:pt x="779929" y="62753"/>
                  </a:cubicBezTo>
                  <a:cubicBezTo>
                    <a:pt x="988358" y="125506"/>
                    <a:pt x="936811" y="367553"/>
                    <a:pt x="1250576" y="439271"/>
                  </a:cubicBezTo>
                  <a:cubicBezTo>
                    <a:pt x="1564341" y="510989"/>
                    <a:pt x="2662518" y="493059"/>
                    <a:pt x="2662518" y="493059"/>
                  </a:cubicBezTo>
                  <a:lnTo>
                    <a:pt x="2662518" y="493059"/>
                  </a:lnTo>
                </a:path>
              </a:pathLst>
            </a:custGeom>
            <a:noFill/>
            <a:ln cap="flat" cmpd="sng" w="5715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Open Sans"/>
                <a:ea typeface="Open Sans"/>
                <a:cs typeface="Open Sans"/>
                <a:sym typeface="Open Sans"/>
              </a:endParaRPr>
            </a:p>
          </p:txBody>
        </p:sp>
        <p:cxnSp>
          <p:nvCxnSpPr>
            <p:cNvPr id="170" name="Google Shape;170;p22"/>
            <p:cNvCxnSpPr/>
            <p:nvPr/>
          </p:nvCxnSpPr>
          <p:spPr>
            <a:xfrm>
              <a:off x="3131840" y="2492896"/>
              <a:ext cx="2664296" cy="0"/>
            </a:xfrm>
            <a:prstGeom prst="straightConnector1">
              <a:avLst/>
            </a:prstGeom>
            <a:noFill/>
            <a:ln cap="flat" cmpd="sng" w="57150">
              <a:solidFill>
                <a:srgbClr val="00B050"/>
              </a:solidFill>
              <a:prstDash val="solid"/>
              <a:round/>
              <a:headEnd len="med" w="med" type="stealth"/>
              <a:tailEnd len="med" w="med" type="stealth"/>
            </a:ln>
          </p:spPr>
        </p:cxnSp>
      </p:grpSp>
      <p:grpSp>
        <p:nvGrpSpPr>
          <p:cNvPr id="171" name="Google Shape;171;p22"/>
          <p:cNvGrpSpPr/>
          <p:nvPr/>
        </p:nvGrpSpPr>
        <p:grpSpPr>
          <a:xfrm>
            <a:off x="1723370" y="483112"/>
            <a:ext cx="5258994" cy="1458162"/>
            <a:chOff x="899592" y="1700808"/>
            <a:chExt cx="6784321" cy="1944216"/>
          </a:xfrm>
        </p:grpSpPr>
        <p:pic>
          <p:nvPicPr>
            <p:cNvPr descr="headsilhouette.png" id="172" name="Google Shape;172;p22"/>
            <p:cNvPicPr preferRelativeResize="0"/>
            <p:nvPr/>
          </p:nvPicPr>
          <p:blipFill rotWithShape="1">
            <a:blip r:embed="rId3">
              <a:alphaModFix/>
            </a:blip>
            <a:srcRect b="0" l="0" r="0" t="0"/>
            <a:stretch/>
          </p:blipFill>
          <p:spPr>
            <a:xfrm>
              <a:off x="899592" y="1700808"/>
              <a:ext cx="1697913" cy="1944216"/>
            </a:xfrm>
            <a:prstGeom prst="rect">
              <a:avLst/>
            </a:prstGeom>
            <a:noFill/>
            <a:ln>
              <a:noFill/>
            </a:ln>
          </p:spPr>
        </p:pic>
        <p:sp>
          <p:nvSpPr>
            <p:cNvPr id="173" name="Google Shape;173;p22"/>
            <p:cNvSpPr/>
            <p:nvPr/>
          </p:nvSpPr>
          <p:spPr>
            <a:xfrm>
              <a:off x="1331640" y="2204864"/>
              <a:ext cx="576064" cy="504056"/>
            </a:xfrm>
            <a:prstGeom prst="rect">
              <a:avLst/>
            </a:prstGeom>
            <a:noFill/>
            <a:ln cap="flat" cmpd="sng" w="762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cxnSp>
          <p:nvCxnSpPr>
            <p:cNvPr id="174" name="Google Shape;174;p22"/>
            <p:cNvCxnSpPr/>
            <p:nvPr/>
          </p:nvCxnSpPr>
          <p:spPr>
            <a:xfrm>
              <a:off x="3059832" y="2708920"/>
              <a:ext cx="2448272" cy="0"/>
            </a:xfrm>
            <a:prstGeom prst="straightConnector1">
              <a:avLst/>
            </a:prstGeom>
            <a:noFill/>
            <a:ln cap="flat" cmpd="sng" w="57150">
              <a:solidFill>
                <a:schemeClr val="dk1"/>
              </a:solidFill>
              <a:prstDash val="solid"/>
              <a:round/>
              <a:headEnd len="sm" w="sm" type="none"/>
              <a:tailEnd len="med" w="med" type="stealth"/>
            </a:ln>
          </p:spPr>
        </p:cxnSp>
        <p:pic>
          <p:nvPicPr>
            <p:cNvPr descr="globesilhouette.png" id="175" name="Google Shape;175;p22"/>
            <p:cNvPicPr preferRelativeResize="0"/>
            <p:nvPr/>
          </p:nvPicPr>
          <p:blipFill rotWithShape="1">
            <a:blip r:embed="rId5">
              <a:alphaModFix/>
            </a:blip>
            <a:srcRect b="0" l="0" r="0" t="0"/>
            <a:stretch/>
          </p:blipFill>
          <p:spPr>
            <a:xfrm>
              <a:off x="6516216" y="2132856"/>
              <a:ext cx="1167697" cy="1152128"/>
            </a:xfrm>
            <a:prstGeom prst="rect">
              <a:avLst/>
            </a:prstGeom>
            <a:noFill/>
            <a:ln>
              <a:noFill/>
            </a:ln>
          </p:spPr>
        </p:pic>
        <p:sp>
          <p:nvSpPr>
            <p:cNvPr id="176" name="Google Shape;176;p22"/>
            <p:cNvSpPr txBox="1"/>
            <p:nvPr/>
          </p:nvSpPr>
          <p:spPr>
            <a:xfrm>
              <a:off x="3171395" y="2042265"/>
              <a:ext cx="2042067" cy="492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Open Sans"/>
                  <a:ea typeface="Open Sans"/>
                  <a:cs typeface="Open Sans"/>
                  <a:sym typeface="Open Sans"/>
                </a:rPr>
                <a:t>Forecast</a:t>
              </a:r>
              <a:endParaRPr b="1" sz="1800">
                <a:solidFill>
                  <a:schemeClr val="dk1"/>
                </a:solidFill>
                <a:latin typeface="Open Sans"/>
                <a:ea typeface="Open Sans"/>
                <a:cs typeface="Open Sans"/>
                <a:sym typeface="Open Sans"/>
              </a:endParaRPr>
            </a:p>
          </p:txBody>
        </p:sp>
      </p:grpSp>
      <p:sp>
        <p:nvSpPr>
          <p:cNvPr id="177" name="Google Shape;177;p22"/>
          <p:cNvSpPr txBox="1"/>
          <p:nvPr/>
        </p:nvSpPr>
        <p:spPr>
          <a:xfrm>
            <a:off x="7241931" y="4712754"/>
            <a:ext cx="190206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Cho Kong, 2022</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3"/>
          <p:cNvSpPr txBox="1"/>
          <p:nvPr>
            <p:ph type="title"/>
          </p:nvPr>
        </p:nvSpPr>
        <p:spPr>
          <a:xfrm>
            <a:off x="457200" y="205979"/>
            <a:ext cx="8229600" cy="857250"/>
          </a:xfrm>
          <a:prstGeom prst="rect">
            <a:avLst/>
          </a:prstGeom>
          <a:noFill/>
          <a:ln>
            <a:noFill/>
          </a:ln>
        </p:spPr>
        <p:txBody>
          <a:bodyPr anchorCtr="0" anchor="b" bIns="45700" lIns="91425" spcFirstLastPara="1" rIns="91425" wrap="square" tIns="45700">
            <a:noAutofit/>
          </a:bodyPr>
          <a:lstStyle/>
          <a:p>
            <a:pPr indent="0" lvl="0" marL="0" rtl="0" algn="ctr">
              <a:lnSpc>
                <a:spcPct val="62500"/>
              </a:lnSpc>
              <a:spcBef>
                <a:spcPts val="0"/>
              </a:spcBef>
              <a:spcAft>
                <a:spcPts val="0"/>
              </a:spcAft>
              <a:buNone/>
            </a:pPr>
            <a:r>
              <a:rPr b="1" lang="en-US" sz="3600">
                <a:solidFill>
                  <a:schemeClr val="accent6"/>
                </a:solidFill>
                <a:latin typeface="Calibri"/>
                <a:ea typeface="Calibri"/>
                <a:cs typeface="Calibri"/>
                <a:sym typeface="Calibri"/>
              </a:rPr>
              <a:t>NIOSH Future of Work Initiative</a:t>
            </a:r>
            <a:br>
              <a:rPr b="1" lang="en-US">
                <a:solidFill>
                  <a:schemeClr val="accent6"/>
                </a:solidFill>
              </a:rPr>
            </a:br>
            <a:r>
              <a:rPr lang="en-US" sz="1400" u="sng">
                <a:solidFill>
                  <a:schemeClr val="hlink"/>
                </a:solidFill>
                <a:hlinkClick r:id="rId3"/>
              </a:rPr>
              <a:t>https://www.cdc.gov/niosh/topics/future-of-work/default.html</a:t>
            </a:r>
            <a:r>
              <a:rPr lang="en-US" sz="1400">
                <a:solidFill>
                  <a:schemeClr val="accent6"/>
                </a:solidFill>
              </a:rPr>
              <a:t> </a:t>
            </a:r>
            <a:endParaRPr/>
          </a:p>
        </p:txBody>
      </p:sp>
      <p:sp>
        <p:nvSpPr>
          <p:cNvPr id="183" name="Google Shape;183;p23"/>
          <p:cNvSpPr txBox="1"/>
          <p:nvPr>
            <p:ph idx="1" type="body"/>
          </p:nvPr>
        </p:nvSpPr>
        <p:spPr>
          <a:xfrm>
            <a:off x="276773" y="1172421"/>
            <a:ext cx="5823438" cy="3830988"/>
          </a:xfrm>
          <a:prstGeom prst="rect">
            <a:avLst/>
          </a:prstGeom>
          <a:noFill/>
          <a:ln>
            <a:noFill/>
          </a:ln>
        </p:spPr>
        <p:txBody>
          <a:bodyPr anchorCtr="0" anchor="t" bIns="45700" lIns="91425" spcFirstLastPara="1" rIns="91425" wrap="square" tIns="45700">
            <a:normAutofit lnSpcReduction="10000"/>
          </a:bodyPr>
          <a:lstStyle/>
          <a:p>
            <a:pPr indent="-257168" lvl="0" marL="257168" rtl="0" algn="l">
              <a:lnSpc>
                <a:spcPct val="110000"/>
              </a:lnSpc>
              <a:spcBef>
                <a:spcPts val="0"/>
              </a:spcBef>
              <a:spcAft>
                <a:spcPts val="0"/>
              </a:spcAft>
              <a:buSzPts val="2000"/>
              <a:buChar char="▪"/>
            </a:pPr>
            <a:r>
              <a:rPr b="1" lang="en-US" sz="2000">
                <a:solidFill>
                  <a:srgbClr val="000000"/>
                </a:solidFill>
              </a:rPr>
              <a:t>Goal</a:t>
            </a:r>
            <a:endParaRPr/>
          </a:p>
          <a:p>
            <a:pPr indent="-214308" lvl="1" marL="557199" rtl="0" algn="l">
              <a:lnSpc>
                <a:spcPct val="110000"/>
              </a:lnSpc>
              <a:spcBef>
                <a:spcPts val="0"/>
              </a:spcBef>
              <a:spcAft>
                <a:spcPts val="0"/>
              </a:spcAft>
              <a:buSzPts val="2000"/>
              <a:buChar char="–"/>
            </a:pPr>
            <a:r>
              <a:rPr lang="en-US" sz="2000">
                <a:solidFill>
                  <a:srgbClr val="000000"/>
                </a:solidFill>
              </a:rPr>
              <a:t>Research trends affecting the workplace, work technologies, and the workforce to create future scenarios</a:t>
            </a:r>
            <a:endParaRPr/>
          </a:p>
          <a:p>
            <a:pPr indent="-87307" lvl="1" marL="557199" rtl="0" algn="l">
              <a:lnSpc>
                <a:spcPct val="110000"/>
              </a:lnSpc>
              <a:spcBef>
                <a:spcPts val="0"/>
              </a:spcBef>
              <a:spcAft>
                <a:spcPts val="0"/>
              </a:spcAft>
              <a:buSzPts val="2000"/>
              <a:buNone/>
            </a:pPr>
            <a:r>
              <a:t/>
            </a:r>
            <a:endParaRPr sz="2000">
              <a:solidFill>
                <a:srgbClr val="000000"/>
              </a:solidFill>
            </a:endParaRPr>
          </a:p>
          <a:p>
            <a:pPr indent="-257168" lvl="0" marL="257168" rtl="0" algn="l">
              <a:lnSpc>
                <a:spcPct val="110000"/>
              </a:lnSpc>
              <a:spcBef>
                <a:spcPts val="0"/>
              </a:spcBef>
              <a:spcAft>
                <a:spcPts val="0"/>
              </a:spcAft>
              <a:buSzPts val="2000"/>
              <a:buChar char="▪"/>
            </a:pPr>
            <a:r>
              <a:rPr b="1" lang="en-US" sz="2000">
                <a:solidFill>
                  <a:srgbClr val="000000"/>
                </a:solidFill>
              </a:rPr>
              <a:t>Objectives</a:t>
            </a:r>
            <a:endParaRPr/>
          </a:p>
          <a:p>
            <a:pPr indent="-214308" lvl="1" marL="557199" rtl="0" algn="l">
              <a:lnSpc>
                <a:spcPct val="110000"/>
              </a:lnSpc>
              <a:spcBef>
                <a:spcPts val="0"/>
              </a:spcBef>
              <a:spcAft>
                <a:spcPts val="0"/>
              </a:spcAft>
              <a:buSzPts val="1600"/>
              <a:buChar char="–"/>
            </a:pPr>
            <a:r>
              <a:rPr lang="en-US" sz="1600">
                <a:solidFill>
                  <a:srgbClr val="000000"/>
                </a:solidFill>
              </a:rPr>
              <a:t>Compile studies on the future of work</a:t>
            </a:r>
            <a:endParaRPr/>
          </a:p>
          <a:p>
            <a:pPr indent="-214308" lvl="1" marL="557199" rtl="0" algn="l">
              <a:lnSpc>
                <a:spcPct val="110000"/>
              </a:lnSpc>
              <a:spcBef>
                <a:spcPts val="0"/>
              </a:spcBef>
              <a:spcAft>
                <a:spcPts val="0"/>
              </a:spcAft>
              <a:buSzPts val="1600"/>
              <a:buChar char="–"/>
            </a:pPr>
            <a:r>
              <a:rPr lang="en-US" sz="1600">
                <a:solidFill>
                  <a:srgbClr val="000000"/>
                </a:solidFill>
              </a:rPr>
              <a:t>Promoting research into:</a:t>
            </a:r>
            <a:endParaRPr/>
          </a:p>
          <a:p>
            <a:pPr indent="-171446" lvl="2" marL="857228" rtl="0" algn="l">
              <a:lnSpc>
                <a:spcPct val="110000"/>
              </a:lnSpc>
              <a:spcBef>
                <a:spcPts val="0"/>
              </a:spcBef>
              <a:spcAft>
                <a:spcPts val="0"/>
              </a:spcAft>
              <a:buSzPts val="1200"/>
              <a:buChar char="•"/>
            </a:pPr>
            <a:r>
              <a:rPr lang="en-US" sz="1200">
                <a:solidFill>
                  <a:srgbClr val="000000"/>
                </a:solidFill>
              </a:rPr>
              <a:t>New industries</a:t>
            </a:r>
            <a:endParaRPr/>
          </a:p>
          <a:p>
            <a:pPr indent="-171446" lvl="2" marL="857228" rtl="0" algn="l">
              <a:lnSpc>
                <a:spcPct val="110000"/>
              </a:lnSpc>
              <a:spcBef>
                <a:spcPts val="0"/>
              </a:spcBef>
              <a:spcAft>
                <a:spcPts val="0"/>
              </a:spcAft>
              <a:buSzPts val="1200"/>
              <a:buChar char="•"/>
            </a:pPr>
            <a:r>
              <a:rPr lang="en-US" sz="1200">
                <a:solidFill>
                  <a:srgbClr val="000000"/>
                </a:solidFill>
              </a:rPr>
              <a:t>New technologies</a:t>
            </a:r>
            <a:endParaRPr/>
          </a:p>
          <a:p>
            <a:pPr indent="-171446" lvl="2" marL="857228" rtl="0" algn="l">
              <a:lnSpc>
                <a:spcPct val="110000"/>
              </a:lnSpc>
              <a:spcBef>
                <a:spcPts val="0"/>
              </a:spcBef>
              <a:spcAft>
                <a:spcPts val="0"/>
              </a:spcAft>
              <a:buSzPts val="1200"/>
              <a:buChar char="•"/>
            </a:pPr>
            <a:r>
              <a:rPr lang="en-US" sz="1200">
                <a:solidFill>
                  <a:srgbClr val="000000"/>
                </a:solidFill>
              </a:rPr>
              <a:t>New organizational designs</a:t>
            </a:r>
            <a:endParaRPr/>
          </a:p>
          <a:p>
            <a:pPr indent="-171446" lvl="2" marL="857228" rtl="0" algn="l">
              <a:lnSpc>
                <a:spcPct val="110000"/>
              </a:lnSpc>
              <a:spcBef>
                <a:spcPts val="0"/>
              </a:spcBef>
              <a:spcAft>
                <a:spcPts val="0"/>
              </a:spcAft>
              <a:buSzPts val="1200"/>
              <a:buChar char="•"/>
            </a:pPr>
            <a:r>
              <a:rPr lang="en-US" sz="1200">
                <a:solidFill>
                  <a:srgbClr val="000000"/>
                </a:solidFill>
              </a:rPr>
              <a:t>New work arrangements</a:t>
            </a:r>
            <a:endParaRPr/>
          </a:p>
          <a:p>
            <a:pPr indent="-171446" lvl="2" marL="857228" rtl="0" algn="l">
              <a:lnSpc>
                <a:spcPct val="110000"/>
              </a:lnSpc>
              <a:spcBef>
                <a:spcPts val="0"/>
              </a:spcBef>
              <a:spcAft>
                <a:spcPts val="0"/>
              </a:spcAft>
              <a:buSzPts val="1200"/>
              <a:buChar char="•"/>
            </a:pPr>
            <a:r>
              <a:rPr lang="en-US" sz="1200">
                <a:solidFill>
                  <a:srgbClr val="000000"/>
                </a:solidFill>
              </a:rPr>
              <a:t>New hazard and risk profiles</a:t>
            </a:r>
            <a:endParaRPr/>
          </a:p>
          <a:p>
            <a:pPr indent="-171446" lvl="2" marL="857228" rtl="0" algn="l">
              <a:lnSpc>
                <a:spcPct val="110000"/>
              </a:lnSpc>
              <a:spcBef>
                <a:spcPts val="0"/>
              </a:spcBef>
              <a:spcAft>
                <a:spcPts val="0"/>
              </a:spcAft>
              <a:buSzPts val="1200"/>
              <a:buChar char="•"/>
            </a:pPr>
            <a:r>
              <a:rPr lang="en-US" sz="1200">
                <a:solidFill>
                  <a:srgbClr val="000000"/>
                </a:solidFill>
              </a:rPr>
              <a:t>New ways to control risks</a:t>
            </a:r>
            <a:endParaRPr/>
          </a:p>
          <a:p>
            <a:pPr indent="-161918" lvl="0" marL="257168" rtl="0" algn="l">
              <a:spcBef>
                <a:spcPts val="300"/>
              </a:spcBef>
              <a:spcAft>
                <a:spcPts val="0"/>
              </a:spcAft>
              <a:buClr>
                <a:srgbClr val="695E4A"/>
              </a:buClr>
              <a:buSzPts val="1500"/>
              <a:buFont typeface="Noto Sans Symbols"/>
              <a:buNone/>
            </a:pPr>
            <a:r>
              <a:t/>
            </a:r>
            <a:endParaRPr/>
          </a:p>
          <a:p>
            <a:pPr indent="-161918" lvl="0" marL="257168" rtl="0" algn="l">
              <a:spcBef>
                <a:spcPts val="300"/>
              </a:spcBef>
              <a:spcAft>
                <a:spcPts val="0"/>
              </a:spcAft>
              <a:buClr>
                <a:srgbClr val="695E4A"/>
              </a:buClr>
              <a:buSzPts val="1500"/>
              <a:buFont typeface="Noto Sans Symbols"/>
              <a:buNone/>
            </a:pPr>
            <a:r>
              <a:t/>
            </a:r>
            <a:endParaRPr/>
          </a:p>
        </p:txBody>
      </p:sp>
      <p:pic>
        <p:nvPicPr>
          <p:cNvPr descr="Diagram&#10;&#10;Description automatically generated" id="184" name="Google Shape;184;p23"/>
          <p:cNvPicPr preferRelativeResize="0"/>
          <p:nvPr/>
        </p:nvPicPr>
        <p:blipFill rotWithShape="1">
          <a:blip r:embed="rId4">
            <a:alphaModFix/>
          </a:blip>
          <a:srcRect b="0" l="0" r="0" t="0"/>
          <a:stretch/>
        </p:blipFill>
        <p:spPr>
          <a:xfrm>
            <a:off x="6163674" y="1245870"/>
            <a:ext cx="2703553" cy="2651760"/>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CEH_ATSDR_combined">
  <a:themeElements>
    <a:clrScheme name="Custom 14">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NCEH_ATSDR_combined">
  <a:themeElements>
    <a:clrScheme name="Custom 14">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