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1" name="Google Shape;9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53" name="Google Shape;15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0" name="Google Shape;160;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7" name="Google Shape;16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4" name="Google Shape;17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1" name="Google Shape;181;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8" name="Google Shape;18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5" name="Google Shape;19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2" name="Google Shape;202;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9" name="Google Shape;20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6" name="Google Shape;216;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7" name="Google Shape;9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3" name="Google Shape;223;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0" name="Google Shape;230;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7" name="Google Shape;237;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2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4" name="Google Shape;244;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1" name="Google Shape;251;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8" name="Google Shape;258;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65" name="Google Shape;265;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2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2" name="Google Shape;272;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9" name="Google Shape;279;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2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86" name="Google Shape;286;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04" name="Google Shape;10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3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93" name="Google Shape;293;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3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00" name="Google Shape;300;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3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07" name="Google Shape;307;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3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14" name="Google Shape;314;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3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21" name="Google Shape;321;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3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28" name="Google Shape;328;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11" name="Google Shape;11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18" name="Google Shape;11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25" name="Google Shape;125;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32" name="Google Shape;13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39" name="Google Shape;139;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46" name="Google Shape;14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lt1"/>
              </a:buClr>
              <a:buSzPts val="3200"/>
              <a:buFont typeface="Arial"/>
              <a:buNone/>
              <a:defRPr/>
            </a:lvl1pPr>
            <a:lvl2pPr lvl="1" algn="ctr">
              <a:spcBef>
                <a:spcPts val="560"/>
              </a:spcBef>
              <a:spcAft>
                <a:spcPts val="0"/>
              </a:spcAft>
              <a:buClr>
                <a:schemeClr val="lt1"/>
              </a:buClr>
              <a:buSzPts val="2800"/>
              <a:buFont typeface="Arial"/>
              <a:buNone/>
              <a:defRPr/>
            </a:lvl2pPr>
            <a:lvl3pPr lvl="2" algn="ctr">
              <a:spcBef>
                <a:spcPts val="480"/>
              </a:spcBef>
              <a:spcAft>
                <a:spcPts val="0"/>
              </a:spcAft>
              <a:buClr>
                <a:schemeClr val="lt1"/>
              </a:buClr>
              <a:buSzPts val="2400"/>
              <a:buFont typeface="Arial"/>
              <a:buNone/>
              <a:defRPr/>
            </a:lvl3pPr>
            <a:lvl4pPr lvl="3" algn="ctr">
              <a:spcBef>
                <a:spcPts val="400"/>
              </a:spcBef>
              <a:spcAft>
                <a:spcPts val="0"/>
              </a:spcAft>
              <a:buClr>
                <a:schemeClr val="lt1"/>
              </a:buClr>
              <a:buSzPts val="2000"/>
              <a:buFont typeface="Arial"/>
              <a:buNone/>
              <a:defRPr/>
            </a:lvl4pPr>
            <a:lvl5pPr lvl="4" algn="ctr">
              <a:spcBef>
                <a:spcPts val="400"/>
              </a:spcBef>
              <a:spcAft>
                <a:spcPts val="0"/>
              </a:spcAft>
              <a:buClr>
                <a:schemeClr val="lt1"/>
              </a:buClr>
              <a:buSzPts val="2000"/>
              <a:buFont typeface="Arial"/>
              <a:buNone/>
              <a:defRPr/>
            </a:lvl5pPr>
            <a:lvl6pPr lvl="5" algn="ctr">
              <a:spcBef>
                <a:spcPts val="400"/>
              </a:spcBef>
              <a:spcAft>
                <a:spcPts val="0"/>
              </a:spcAft>
              <a:buClr>
                <a:schemeClr val="lt1"/>
              </a:buClr>
              <a:buSzPts val="2000"/>
              <a:buFont typeface="Arial"/>
              <a:buNone/>
              <a:defRPr/>
            </a:lvl6pPr>
            <a:lvl7pPr lvl="6" algn="ctr">
              <a:spcBef>
                <a:spcPts val="400"/>
              </a:spcBef>
              <a:spcAft>
                <a:spcPts val="0"/>
              </a:spcAft>
              <a:buClr>
                <a:schemeClr val="lt1"/>
              </a:buClr>
              <a:buSzPts val="2000"/>
              <a:buFont typeface="Arial"/>
              <a:buNone/>
              <a:defRPr/>
            </a:lvl7pPr>
            <a:lvl8pPr lvl="7" algn="ctr">
              <a:spcBef>
                <a:spcPts val="400"/>
              </a:spcBef>
              <a:spcAft>
                <a:spcPts val="0"/>
              </a:spcAft>
              <a:buClr>
                <a:schemeClr val="lt1"/>
              </a:buClr>
              <a:buSzPts val="2000"/>
              <a:buFont typeface="Arial"/>
              <a:buNone/>
              <a:defRPr/>
            </a:lvl8pPr>
            <a:lvl9pPr lvl="8" algn="ctr">
              <a:spcBef>
                <a:spcPts val="400"/>
              </a:spcBef>
              <a:spcAft>
                <a:spcPts val="0"/>
              </a:spcAft>
              <a:buClr>
                <a:schemeClr val="lt1"/>
              </a:buClr>
              <a:buSzPts val="2000"/>
              <a:buFont typeface="Arial"/>
              <a:buNone/>
              <a:defRPr/>
            </a:lvl9pPr>
          </a:lstStyle>
          <a:p/>
        </p:txBody>
      </p:sp>
      <p:sp>
        <p:nvSpPr>
          <p:cNvPr id="18" name="Google Shape;18;p2"/>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1"/>
          <p:cNvSpPr txBox="1"/>
          <p:nvPr>
            <p:ph idx="1" type="body"/>
          </p:nvPr>
        </p:nvSpPr>
        <p:spPr>
          <a:xfrm rot="5400000">
            <a:off x="2514600" y="152400"/>
            <a:ext cx="4114800" cy="7772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75" name="Google Shape;75;p11"/>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43450" y="2381250"/>
            <a:ext cx="5486400" cy="19431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12"/>
          <p:cNvSpPr txBox="1"/>
          <p:nvPr>
            <p:ph idx="1" type="body"/>
          </p:nvPr>
        </p:nvSpPr>
        <p:spPr>
          <a:xfrm rot="5400000">
            <a:off x="781050" y="514350"/>
            <a:ext cx="5486400" cy="56769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81" name="Google Shape;81;p12"/>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ype="objOnly">
  <p:cSld name="OBJECT_ONLY">
    <p:spTree>
      <p:nvGrpSpPr>
        <p:cNvPr id="84" name="Shape 84"/>
        <p:cNvGrpSpPr/>
        <p:nvPr/>
      </p:nvGrpSpPr>
      <p:grpSpPr>
        <a:xfrm>
          <a:off x="0" y="0"/>
          <a:ext cx="0" cy="0"/>
          <a:chOff x="0" y="0"/>
          <a:chExt cx="0" cy="0"/>
        </a:xfrm>
      </p:grpSpPr>
      <p:sp>
        <p:nvSpPr>
          <p:cNvPr id="85" name="Google Shape;85;p13"/>
          <p:cNvSpPr txBox="1"/>
          <p:nvPr>
            <p:ph idx="1" type="body"/>
          </p:nvPr>
        </p:nvSpPr>
        <p:spPr>
          <a:xfrm>
            <a:off x="685800" y="609600"/>
            <a:ext cx="7772400" cy="5486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86" name="Google Shape;86;p13"/>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4" name="Google Shape;24;p3"/>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lt1"/>
              </a:buClr>
              <a:buSzPts val="2000"/>
              <a:buFont typeface="Arial"/>
              <a:buNone/>
              <a:defRPr sz="2000"/>
            </a:lvl1pPr>
            <a:lvl2pPr indent="-228600" lvl="1" marL="914400" algn="l">
              <a:spcBef>
                <a:spcPts val="360"/>
              </a:spcBef>
              <a:spcAft>
                <a:spcPts val="0"/>
              </a:spcAft>
              <a:buClr>
                <a:schemeClr val="lt1"/>
              </a:buClr>
              <a:buSzPts val="1800"/>
              <a:buFont typeface="Arial"/>
              <a:buNone/>
              <a:defRPr sz="1800"/>
            </a:lvl2pPr>
            <a:lvl3pPr indent="-228600" lvl="2" marL="1371600" algn="l">
              <a:spcBef>
                <a:spcPts val="320"/>
              </a:spcBef>
              <a:spcAft>
                <a:spcPts val="0"/>
              </a:spcAft>
              <a:buClr>
                <a:schemeClr val="lt1"/>
              </a:buClr>
              <a:buSzPts val="1600"/>
              <a:buFont typeface="Arial"/>
              <a:buNone/>
              <a:defRPr sz="1600"/>
            </a:lvl3pPr>
            <a:lvl4pPr indent="-228600" lvl="3" marL="1828800" algn="l">
              <a:spcBef>
                <a:spcPts val="280"/>
              </a:spcBef>
              <a:spcAft>
                <a:spcPts val="0"/>
              </a:spcAft>
              <a:buClr>
                <a:schemeClr val="lt1"/>
              </a:buClr>
              <a:buSzPts val="1400"/>
              <a:buFont typeface="Arial"/>
              <a:buNone/>
              <a:defRPr sz="1400"/>
            </a:lvl4pPr>
            <a:lvl5pPr indent="-228600" lvl="4" marL="2286000" algn="l">
              <a:spcBef>
                <a:spcPts val="280"/>
              </a:spcBef>
              <a:spcAft>
                <a:spcPts val="0"/>
              </a:spcAft>
              <a:buClr>
                <a:schemeClr val="lt1"/>
              </a:buClr>
              <a:buSzPts val="1400"/>
              <a:buFont typeface="Arial"/>
              <a:buNone/>
              <a:defRPr sz="1400"/>
            </a:lvl5pPr>
            <a:lvl6pPr indent="-228600" lvl="5" marL="2743200" algn="l">
              <a:spcBef>
                <a:spcPts val="280"/>
              </a:spcBef>
              <a:spcAft>
                <a:spcPts val="0"/>
              </a:spcAft>
              <a:buClr>
                <a:schemeClr val="lt1"/>
              </a:buClr>
              <a:buSzPts val="1400"/>
              <a:buFont typeface="Arial"/>
              <a:buNone/>
              <a:defRPr sz="1400"/>
            </a:lvl6pPr>
            <a:lvl7pPr indent="-228600" lvl="6" marL="3200400" algn="l">
              <a:spcBef>
                <a:spcPts val="280"/>
              </a:spcBef>
              <a:spcAft>
                <a:spcPts val="0"/>
              </a:spcAft>
              <a:buClr>
                <a:schemeClr val="lt1"/>
              </a:buClr>
              <a:buSzPts val="1400"/>
              <a:buFont typeface="Arial"/>
              <a:buNone/>
              <a:defRPr sz="1400"/>
            </a:lvl7pPr>
            <a:lvl8pPr indent="-228600" lvl="7" marL="3657600" algn="l">
              <a:spcBef>
                <a:spcPts val="280"/>
              </a:spcBef>
              <a:spcAft>
                <a:spcPts val="0"/>
              </a:spcAft>
              <a:buClr>
                <a:schemeClr val="lt1"/>
              </a:buClr>
              <a:buSzPts val="1400"/>
              <a:buFont typeface="Arial"/>
              <a:buNone/>
              <a:defRPr sz="1400"/>
            </a:lvl8pPr>
            <a:lvl9pPr indent="-228600" lvl="8" marL="4114800" algn="l">
              <a:spcBef>
                <a:spcPts val="280"/>
              </a:spcBef>
              <a:spcAft>
                <a:spcPts val="0"/>
              </a:spcAft>
              <a:buClr>
                <a:schemeClr val="lt1"/>
              </a:buClr>
              <a:buSzPts val="1400"/>
              <a:buFont typeface="Arial"/>
              <a:buNone/>
              <a:defRPr sz="1400"/>
            </a:lvl9pPr>
          </a:lstStyle>
          <a:p/>
        </p:txBody>
      </p:sp>
      <p:sp>
        <p:nvSpPr>
          <p:cNvPr id="30" name="Google Shape;30;p4"/>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5"/>
          <p:cNvSpPr txBox="1"/>
          <p:nvPr>
            <p:ph idx="1" type="body"/>
          </p:nvPr>
        </p:nvSpPr>
        <p:spPr>
          <a:xfrm>
            <a:off x="685800" y="1981200"/>
            <a:ext cx="3810000" cy="4114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Clr>
                <a:schemeClr val="lt1"/>
              </a:buClr>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Clr>
                <a:schemeClr val="lt1"/>
              </a:buClr>
              <a:buSzPts val="1800"/>
              <a:buFont typeface="Arial"/>
              <a:buChar char="»"/>
              <a:defRPr sz="1800"/>
            </a:lvl5pPr>
            <a:lvl6pPr indent="-342900" lvl="5" marL="2743200" algn="l">
              <a:spcBef>
                <a:spcPts val="360"/>
              </a:spcBef>
              <a:spcAft>
                <a:spcPts val="0"/>
              </a:spcAft>
              <a:buClr>
                <a:schemeClr val="lt1"/>
              </a:buClr>
              <a:buSzPts val="1800"/>
              <a:buFont typeface="Arial"/>
              <a:buChar char="»"/>
              <a:defRPr sz="1800"/>
            </a:lvl6pPr>
            <a:lvl7pPr indent="-342900" lvl="6" marL="3200400" algn="l">
              <a:spcBef>
                <a:spcPts val="360"/>
              </a:spcBef>
              <a:spcAft>
                <a:spcPts val="0"/>
              </a:spcAft>
              <a:buClr>
                <a:schemeClr val="lt1"/>
              </a:buClr>
              <a:buSzPts val="1800"/>
              <a:buFont typeface="Arial"/>
              <a:buChar char="»"/>
              <a:defRPr sz="1800"/>
            </a:lvl7pPr>
            <a:lvl8pPr indent="-342900" lvl="7" marL="3657600" algn="l">
              <a:spcBef>
                <a:spcPts val="360"/>
              </a:spcBef>
              <a:spcAft>
                <a:spcPts val="0"/>
              </a:spcAft>
              <a:buClr>
                <a:schemeClr val="lt1"/>
              </a:buClr>
              <a:buSzPts val="1800"/>
              <a:buFont typeface="Arial"/>
              <a:buChar char="»"/>
              <a:defRPr sz="1800"/>
            </a:lvl8pPr>
            <a:lvl9pPr indent="-342900" lvl="8" marL="4114800" algn="l">
              <a:spcBef>
                <a:spcPts val="360"/>
              </a:spcBef>
              <a:spcAft>
                <a:spcPts val="0"/>
              </a:spcAft>
              <a:buClr>
                <a:schemeClr val="lt1"/>
              </a:buClr>
              <a:buSzPts val="1800"/>
              <a:buFont typeface="Arial"/>
              <a:buChar char="»"/>
              <a:defRPr sz="1800"/>
            </a:lvl9pPr>
          </a:lstStyle>
          <a:p/>
        </p:txBody>
      </p:sp>
      <p:sp>
        <p:nvSpPr>
          <p:cNvPr id="36" name="Google Shape;36;p5"/>
          <p:cNvSpPr txBox="1"/>
          <p:nvPr>
            <p:ph idx="2" type="body"/>
          </p:nvPr>
        </p:nvSpPr>
        <p:spPr>
          <a:xfrm>
            <a:off x="4648200" y="1981200"/>
            <a:ext cx="3810000" cy="4114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Clr>
                <a:schemeClr val="lt1"/>
              </a:buClr>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Clr>
                <a:schemeClr val="lt1"/>
              </a:buClr>
              <a:buSzPts val="1800"/>
              <a:buFont typeface="Arial"/>
              <a:buChar char="»"/>
              <a:defRPr sz="1800"/>
            </a:lvl5pPr>
            <a:lvl6pPr indent="-342900" lvl="5" marL="2743200" algn="l">
              <a:spcBef>
                <a:spcPts val="360"/>
              </a:spcBef>
              <a:spcAft>
                <a:spcPts val="0"/>
              </a:spcAft>
              <a:buClr>
                <a:schemeClr val="lt1"/>
              </a:buClr>
              <a:buSzPts val="1800"/>
              <a:buFont typeface="Arial"/>
              <a:buChar char="»"/>
              <a:defRPr sz="1800"/>
            </a:lvl6pPr>
            <a:lvl7pPr indent="-342900" lvl="6" marL="3200400" algn="l">
              <a:spcBef>
                <a:spcPts val="360"/>
              </a:spcBef>
              <a:spcAft>
                <a:spcPts val="0"/>
              </a:spcAft>
              <a:buClr>
                <a:schemeClr val="lt1"/>
              </a:buClr>
              <a:buSzPts val="1800"/>
              <a:buFont typeface="Arial"/>
              <a:buChar char="»"/>
              <a:defRPr sz="1800"/>
            </a:lvl7pPr>
            <a:lvl8pPr indent="-342900" lvl="7" marL="3657600" algn="l">
              <a:spcBef>
                <a:spcPts val="360"/>
              </a:spcBef>
              <a:spcAft>
                <a:spcPts val="0"/>
              </a:spcAft>
              <a:buClr>
                <a:schemeClr val="lt1"/>
              </a:buClr>
              <a:buSzPts val="1800"/>
              <a:buFont typeface="Arial"/>
              <a:buChar char="»"/>
              <a:defRPr sz="1800"/>
            </a:lvl8pPr>
            <a:lvl9pPr indent="-342900" lvl="8" marL="4114800" algn="l">
              <a:spcBef>
                <a:spcPts val="360"/>
              </a:spcBef>
              <a:spcAft>
                <a:spcPts val="0"/>
              </a:spcAft>
              <a:buClr>
                <a:schemeClr val="lt1"/>
              </a:buClr>
              <a:buSzPts val="1800"/>
              <a:buFont typeface="Arial"/>
              <a:buChar char="»"/>
              <a:defRPr sz="1800"/>
            </a:lvl9pPr>
          </a:lstStyle>
          <a:p/>
        </p:txBody>
      </p:sp>
      <p:sp>
        <p:nvSpPr>
          <p:cNvPr id="37" name="Google Shape;37;p5"/>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lt1"/>
              </a:buClr>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Clr>
                <a:schemeClr val="lt1"/>
              </a:buClr>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Clr>
                <a:schemeClr val="lt1"/>
              </a:buClr>
              <a:buSzPts val="1600"/>
              <a:buFont typeface="Arial"/>
              <a:buNone/>
              <a:defRPr b="1" sz="1600"/>
            </a:lvl5pPr>
            <a:lvl6pPr indent="-228600" lvl="5" marL="2743200" algn="l">
              <a:spcBef>
                <a:spcPts val="320"/>
              </a:spcBef>
              <a:spcAft>
                <a:spcPts val="0"/>
              </a:spcAft>
              <a:buClr>
                <a:schemeClr val="lt1"/>
              </a:buClr>
              <a:buSzPts val="1600"/>
              <a:buFont typeface="Arial"/>
              <a:buNone/>
              <a:defRPr b="1" sz="1600"/>
            </a:lvl6pPr>
            <a:lvl7pPr indent="-228600" lvl="6" marL="3200400" algn="l">
              <a:spcBef>
                <a:spcPts val="320"/>
              </a:spcBef>
              <a:spcAft>
                <a:spcPts val="0"/>
              </a:spcAft>
              <a:buClr>
                <a:schemeClr val="lt1"/>
              </a:buClr>
              <a:buSzPts val="1600"/>
              <a:buFont typeface="Arial"/>
              <a:buNone/>
              <a:defRPr b="1" sz="1600"/>
            </a:lvl7pPr>
            <a:lvl8pPr indent="-228600" lvl="7" marL="3657600" algn="l">
              <a:spcBef>
                <a:spcPts val="320"/>
              </a:spcBef>
              <a:spcAft>
                <a:spcPts val="0"/>
              </a:spcAft>
              <a:buClr>
                <a:schemeClr val="lt1"/>
              </a:buClr>
              <a:buSzPts val="1600"/>
              <a:buFont typeface="Arial"/>
              <a:buNone/>
              <a:defRPr b="1" sz="1600"/>
            </a:lvl8pPr>
            <a:lvl9pPr indent="-228600" lvl="8" marL="4114800" algn="l">
              <a:spcBef>
                <a:spcPts val="320"/>
              </a:spcBef>
              <a:spcAft>
                <a:spcPts val="0"/>
              </a:spcAft>
              <a:buClr>
                <a:schemeClr val="lt1"/>
              </a:buClr>
              <a:buSzPts val="1600"/>
              <a:buFont typeface="Arial"/>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Clr>
                <a:schemeClr val="lt1"/>
              </a:buClr>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Clr>
                <a:schemeClr val="lt1"/>
              </a:buClr>
              <a:buSzPts val="1600"/>
              <a:buFont typeface="Arial"/>
              <a:buChar char="»"/>
              <a:defRPr sz="1600"/>
            </a:lvl5pPr>
            <a:lvl6pPr indent="-330200" lvl="5" marL="2743200" algn="l">
              <a:spcBef>
                <a:spcPts val="320"/>
              </a:spcBef>
              <a:spcAft>
                <a:spcPts val="0"/>
              </a:spcAft>
              <a:buClr>
                <a:schemeClr val="lt1"/>
              </a:buClr>
              <a:buSzPts val="1600"/>
              <a:buFont typeface="Arial"/>
              <a:buChar char="»"/>
              <a:defRPr sz="1600"/>
            </a:lvl6pPr>
            <a:lvl7pPr indent="-330200" lvl="6" marL="3200400" algn="l">
              <a:spcBef>
                <a:spcPts val="320"/>
              </a:spcBef>
              <a:spcAft>
                <a:spcPts val="0"/>
              </a:spcAft>
              <a:buClr>
                <a:schemeClr val="lt1"/>
              </a:buClr>
              <a:buSzPts val="1600"/>
              <a:buFont typeface="Arial"/>
              <a:buChar char="»"/>
              <a:defRPr sz="1600"/>
            </a:lvl7pPr>
            <a:lvl8pPr indent="-330200" lvl="7" marL="3657600" algn="l">
              <a:spcBef>
                <a:spcPts val="320"/>
              </a:spcBef>
              <a:spcAft>
                <a:spcPts val="0"/>
              </a:spcAft>
              <a:buClr>
                <a:schemeClr val="lt1"/>
              </a:buClr>
              <a:buSzPts val="1600"/>
              <a:buFont typeface="Arial"/>
              <a:buChar char="»"/>
              <a:defRPr sz="1600"/>
            </a:lvl8pPr>
            <a:lvl9pPr indent="-330200" lvl="8" marL="4114800" algn="l">
              <a:spcBef>
                <a:spcPts val="320"/>
              </a:spcBef>
              <a:spcAft>
                <a:spcPts val="0"/>
              </a:spcAft>
              <a:buClr>
                <a:schemeClr val="lt1"/>
              </a:buClr>
              <a:buSzPts val="1600"/>
              <a:buFont typeface="Arial"/>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lt1"/>
              </a:buClr>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Clr>
                <a:schemeClr val="lt1"/>
              </a:buClr>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Clr>
                <a:schemeClr val="lt1"/>
              </a:buClr>
              <a:buSzPts val="1600"/>
              <a:buFont typeface="Arial"/>
              <a:buNone/>
              <a:defRPr b="1" sz="1600"/>
            </a:lvl5pPr>
            <a:lvl6pPr indent="-228600" lvl="5" marL="2743200" algn="l">
              <a:spcBef>
                <a:spcPts val="320"/>
              </a:spcBef>
              <a:spcAft>
                <a:spcPts val="0"/>
              </a:spcAft>
              <a:buClr>
                <a:schemeClr val="lt1"/>
              </a:buClr>
              <a:buSzPts val="1600"/>
              <a:buFont typeface="Arial"/>
              <a:buNone/>
              <a:defRPr b="1" sz="1600"/>
            </a:lvl6pPr>
            <a:lvl7pPr indent="-228600" lvl="6" marL="3200400" algn="l">
              <a:spcBef>
                <a:spcPts val="320"/>
              </a:spcBef>
              <a:spcAft>
                <a:spcPts val="0"/>
              </a:spcAft>
              <a:buClr>
                <a:schemeClr val="lt1"/>
              </a:buClr>
              <a:buSzPts val="1600"/>
              <a:buFont typeface="Arial"/>
              <a:buNone/>
              <a:defRPr b="1" sz="1600"/>
            </a:lvl7pPr>
            <a:lvl8pPr indent="-228600" lvl="7" marL="3657600" algn="l">
              <a:spcBef>
                <a:spcPts val="320"/>
              </a:spcBef>
              <a:spcAft>
                <a:spcPts val="0"/>
              </a:spcAft>
              <a:buClr>
                <a:schemeClr val="lt1"/>
              </a:buClr>
              <a:buSzPts val="1600"/>
              <a:buFont typeface="Arial"/>
              <a:buNone/>
              <a:defRPr b="1" sz="1600"/>
            </a:lvl8pPr>
            <a:lvl9pPr indent="-228600" lvl="8" marL="4114800" algn="l">
              <a:spcBef>
                <a:spcPts val="320"/>
              </a:spcBef>
              <a:spcAft>
                <a:spcPts val="0"/>
              </a:spcAft>
              <a:buClr>
                <a:schemeClr val="lt1"/>
              </a:buClr>
              <a:buSzPts val="1600"/>
              <a:buFont typeface="Arial"/>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Clr>
                <a:schemeClr val="lt1"/>
              </a:buClr>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Clr>
                <a:schemeClr val="lt1"/>
              </a:buClr>
              <a:buSzPts val="1600"/>
              <a:buFont typeface="Arial"/>
              <a:buChar char="»"/>
              <a:defRPr sz="1600"/>
            </a:lvl5pPr>
            <a:lvl6pPr indent="-330200" lvl="5" marL="2743200" algn="l">
              <a:spcBef>
                <a:spcPts val="320"/>
              </a:spcBef>
              <a:spcAft>
                <a:spcPts val="0"/>
              </a:spcAft>
              <a:buClr>
                <a:schemeClr val="lt1"/>
              </a:buClr>
              <a:buSzPts val="1600"/>
              <a:buFont typeface="Arial"/>
              <a:buChar char="»"/>
              <a:defRPr sz="1600"/>
            </a:lvl6pPr>
            <a:lvl7pPr indent="-330200" lvl="6" marL="3200400" algn="l">
              <a:spcBef>
                <a:spcPts val="320"/>
              </a:spcBef>
              <a:spcAft>
                <a:spcPts val="0"/>
              </a:spcAft>
              <a:buClr>
                <a:schemeClr val="lt1"/>
              </a:buClr>
              <a:buSzPts val="1600"/>
              <a:buFont typeface="Arial"/>
              <a:buChar char="»"/>
              <a:defRPr sz="1600"/>
            </a:lvl7pPr>
            <a:lvl8pPr indent="-330200" lvl="7" marL="3657600" algn="l">
              <a:spcBef>
                <a:spcPts val="320"/>
              </a:spcBef>
              <a:spcAft>
                <a:spcPts val="0"/>
              </a:spcAft>
              <a:buClr>
                <a:schemeClr val="lt1"/>
              </a:buClr>
              <a:buSzPts val="1600"/>
              <a:buFont typeface="Arial"/>
              <a:buChar char="»"/>
              <a:defRPr sz="1600"/>
            </a:lvl8pPr>
            <a:lvl9pPr indent="-330200" lvl="8" marL="4114800" algn="l">
              <a:spcBef>
                <a:spcPts val="320"/>
              </a:spcBef>
              <a:spcAft>
                <a:spcPts val="0"/>
              </a:spcAft>
              <a:buClr>
                <a:schemeClr val="lt1"/>
              </a:buClr>
              <a:buSzPts val="1600"/>
              <a:buFont typeface="Arial"/>
              <a:buChar char="»"/>
              <a:defRPr sz="1600"/>
            </a:lvl9pPr>
          </a:lstStyle>
          <a:p/>
        </p:txBody>
      </p:sp>
      <p:sp>
        <p:nvSpPr>
          <p:cNvPr id="46" name="Google Shape;46;p6"/>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1" name="Google Shape;51;p7"/>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lt1"/>
              </a:buClr>
              <a:buSzPts val="3200"/>
              <a:buFont typeface="Arial"/>
              <a:buChar char="•"/>
              <a:defRPr sz="3200"/>
            </a:lvl1pPr>
            <a:lvl2pPr indent="-406400" lvl="1" marL="914400" algn="l">
              <a:spcBef>
                <a:spcPts val="560"/>
              </a:spcBef>
              <a:spcAft>
                <a:spcPts val="0"/>
              </a:spcAft>
              <a:buClr>
                <a:schemeClr val="lt1"/>
              </a:buClr>
              <a:buSzPts val="2800"/>
              <a:buFont typeface="Arial"/>
              <a:buChar char="–"/>
              <a:defRPr sz="2800"/>
            </a:lvl2pPr>
            <a:lvl3pPr indent="-381000" lvl="2" marL="1371600" algn="l">
              <a:spcBef>
                <a:spcPts val="480"/>
              </a:spcBef>
              <a:spcAft>
                <a:spcPts val="0"/>
              </a:spcAft>
              <a:buClr>
                <a:schemeClr val="lt1"/>
              </a:buClr>
              <a:buSzPts val="2400"/>
              <a:buFont typeface="Arial"/>
              <a:buChar char="•"/>
              <a:defRPr sz="2400"/>
            </a:lvl3pPr>
            <a:lvl4pPr indent="-355600" lvl="3" marL="1828800" algn="l">
              <a:spcBef>
                <a:spcPts val="400"/>
              </a:spcBef>
              <a:spcAft>
                <a:spcPts val="0"/>
              </a:spcAft>
              <a:buClr>
                <a:schemeClr val="lt1"/>
              </a:buClr>
              <a:buSzPts val="2000"/>
              <a:buFont typeface="Arial"/>
              <a:buChar char="–"/>
              <a:defRPr sz="2000"/>
            </a:lvl4pPr>
            <a:lvl5pPr indent="-355600" lvl="4" marL="2286000" algn="l">
              <a:spcBef>
                <a:spcPts val="400"/>
              </a:spcBef>
              <a:spcAft>
                <a:spcPts val="0"/>
              </a:spcAft>
              <a:buClr>
                <a:schemeClr val="lt1"/>
              </a:buClr>
              <a:buSzPts val="2000"/>
              <a:buFont typeface="Arial"/>
              <a:buChar char="»"/>
              <a:defRPr sz="2000"/>
            </a:lvl5pPr>
            <a:lvl6pPr indent="-355600" lvl="5" marL="2743200" algn="l">
              <a:spcBef>
                <a:spcPts val="400"/>
              </a:spcBef>
              <a:spcAft>
                <a:spcPts val="0"/>
              </a:spcAft>
              <a:buClr>
                <a:schemeClr val="lt1"/>
              </a:buClr>
              <a:buSzPts val="2000"/>
              <a:buFont typeface="Arial"/>
              <a:buChar char="»"/>
              <a:defRPr sz="2000"/>
            </a:lvl6pPr>
            <a:lvl7pPr indent="-355600" lvl="6" marL="3200400" algn="l">
              <a:spcBef>
                <a:spcPts val="400"/>
              </a:spcBef>
              <a:spcAft>
                <a:spcPts val="0"/>
              </a:spcAft>
              <a:buClr>
                <a:schemeClr val="lt1"/>
              </a:buClr>
              <a:buSzPts val="2000"/>
              <a:buFont typeface="Arial"/>
              <a:buChar char="»"/>
              <a:defRPr sz="2000"/>
            </a:lvl7pPr>
            <a:lvl8pPr indent="-355600" lvl="7" marL="3657600" algn="l">
              <a:spcBef>
                <a:spcPts val="400"/>
              </a:spcBef>
              <a:spcAft>
                <a:spcPts val="0"/>
              </a:spcAft>
              <a:buClr>
                <a:schemeClr val="lt1"/>
              </a:buClr>
              <a:buSzPts val="2000"/>
              <a:buFont typeface="Arial"/>
              <a:buChar char="»"/>
              <a:defRPr sz="2000"/>
            </a:lvl8pPr>
            <a:lvl9pPr indent="-355600" lvl="8" marL="4114800" algn="l">
              <a:spcBef>
                <a:spcPts val="400"/>
              </a:spcBef>
              <a:spcAft>
                <a:spcPts val="0"/>
              </a:spcAft>
              <a:buClr>
                <a:schemeClr val="lt1"/>
              </a:buClr>
              <a:buSzPts val="2000"/>
              <a:buFont typeface="Arial"/>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Clr>
                <a:schemeClr val="lt1"/>
              </a:buClr>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Clr>
                <a:schemeClr val="lt1"/>
              </a:buClr>
              <a:buSzPts val="900"/>
              <a:buFont typeface="Arial"/>
              <a:buNone/>
              <a:defRPr sz="900"/>
            </a:lvl5pPr>
            <a:lvl6pPr indent="-228600" lvl="5" marL="2743200" algn="l">
              <a:spcBef>
                <a:spcPts val="180"/>
              </a:spcBef>
              <a:spcAft>
                <a:spcPts val="0"/>
              </a:spcAft>
              <a:buClr>
                <a:schemeClr val="lt1"/>
              </a:buClr>
              <a:buSzPts val="900"/>
              <a:buFont typeface="Arial"/>
              <a:buNone/>
              <a:defRPr sz="900"/>
            </a:lvl6pPr>
            <a:lvl7pPr indent="-228600" lvl="6" marL="3200400" algn="l">
              <a:spcBef>
                <a:spcPts val="180"/>
              </a:spcBef>
              <a:spcAft>
                <a:spcPts val="0"/>
              </a:spcAft>
              <a:buClr>
                <a:schemeClr val="lt1"/>
              </a:buClr>
              <a:buSzPts val="900"/>
              <a:buFont typeface="Arial"/>
              <a:buNone/>
              <a:defRPr sz="900"/>
            </a:lvl7pPr>
            <a:lvl8pPr indent="-228600" lvl="7" marL="3657600" algn="l">
              <a:spcBef>
                <a:spcPts val="180"/>
              </a:spcBef>
              <a:spcAft>
                <a:spcPts val="0"/>
              </a:spcAft>
              <a:buClr>
                <a:schemeClr val="lt1"/>
              </a:buClr>
              <a:buSzPts val="900"/>
              <a:buFont typeface="Arial"/>
              <a:buNone/>
              <a:defRPr sz="900"/>
            </a:lvl8pPr>
            <a:lvl9pPr indent="-228600" lvl="8" marL="4114800" algn="l">
              <a:spcBef>
                <a:spcPts val="180"/>
              </a:spcBef>
              <a:spcAft>
                <a:spcPts val="0"/>
              </a:spcAft>
              <a:buClr>
                <a:schemeClr val="lt1"/>
              </a:buClr>
              <a:buSzPts val="900"/>
              <a:buFont typeface="Arial"/>
              <a:buNone/>
              <a:defRPr sz="900"/>
            </a:lvl9pPr>
          </a:lstStyle>
          <a:p/>
        </p:txBody>
      </p:sp>
      <p:sp>
        <p:nvSpPr>
          <p:cNvPr id="62" name="Google Shape;62;p9"/>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Clr>
                <a:schemeClr val="lt1"/>
              </a:buClr>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Clr>
                <a:schemeClr val="lt1"/>
              </a:buClr>
              <a:buSzPts val="900"/>
              <a:buFont typeface="Arial"/>
              <a:buNone/>
              <a:defRPr sz="900"/>
            </a:lvl5pPr>
            <a:lvl6pPr indent="-228600" lvl="5" marL="2743200" algn="l">
              <a:spcBef>
                <a:spcPts val="180"/>
              </a:spcBef>
              <a:spcAft>
                <a:spcPts val="0"/>
              </a:spcAft>
              <a:buClr>
                <a:schemeClr val="lt1"/>
              </a:buClr>
              <a:buSzPts val="900"/>
              <a:buFont typeface="Arial"/>
              <a:buNone/>
              <a:defRPr sz="900"/>
            </a:lvl6pPr>
            <a:lvl7pPr indent="-228600" lvl="6" marL="3200400" algn="l">
              <a:spcBef>
                <a:spcPts val="180"/>
              </a:spcBef>
              <a:spcAft>
                <a:spcPts val="0"/>
              </a:spcAft>
              <a:buClr>
                <a:schemeClr val="lt1"/>
              </a:buClr>
              <a:buSzPts val="900"/>
              <a:buFont typeface="Arial"/>
              <a:buNone/>
              <a:defRPr sz="900"/>
            </a:lvl7pPr>
            <a:lvl8pPr indent="-228600" lvl="7" marL="3657600" algn="l">
              <a:spcBef>
                <a:spcPts val="180"/>
              </a:spcBef>
              <a:spcAft>
                <a:spcPts val="0"/>
              </a:spcAft>
              <a:buClr>
                <a:schemeClr val="lt1"/>
              </a:buClr>
              <a:buSzPts val="900"/>
              <a:buFont typeface="Arial"/>
              <a:buNone/>
              <a:defRPr sz="900"/>
            </a:lvl8pPr>
            <a:lvl9pPr indent="-228600" lvl="8" marL="4114800" algn="l">
              <a:spcBef>
                <a:spcPts val="180"/>
              </a:spcBef>
              <a:spcAft>
                <a:spcPts val="0"/>
              </a:spcAft>
              <a:buClr>
                <a:schemeClr val="lt1"/>
              </a:buClr>
              <a:buSzPts val="900"/>
              <a:buFont typeface="Arial"/>
              <a:buNone/>
              <a:defRPr sz="900"/>
            </a:lvl9pPr>
          </a:lstStyle>
          <a:p/>
        </p:txBody>
      </p:sp>
      <p:sp>
        <p:nvSpPr>
          <p:cNvPr id="69" name="Google Shape;69;p10"/>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1" name="Google Shape;11;p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12" name="Google Shape;12;p1"/>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13" name="Google Shape;13;p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24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14" name="Google Shape;14;p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4"/>
          <p:cNvSpPr txBox="1"/>
          <p:nvPr>
            <p:ph type="ctrTitle"/>
          </p:nvPr>
        </p:nvSpPr>
        <p:spPr>
          <a:xfrm>
            <a:off x="762000" y="1371600"/>
            <a:ext cx="7696200" cy="2057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FCFF15"/>
                </a:solidFill>
              </a:rPr>
              <a:t>Protecting Global Supply Chain Workers in the </a:t>
            </a:r>
            <a:br>
              <a:rPr lang="en-US">
                <a:solidFill>
                  <a:srgbClr val="FCFF15"/>
                </a:solidFill>
              </a:rPr>
            </a:br>
            <a:r>
              <a:rPr lang="en-US">
                <a:solidFill>
                  <a:srgbClr val="FCFF15"/>
                </a:solidFill>
              </a:rPr>
              <a:t>Post-Covid World</a:t>
            </a:r>
            <a:endParaRPr/>
          </a:p>
        </p:txBody>
      </p:sp>
      <p:sp>
        <p:nvSpPr>
          <p:cNvPr id="94" name="Google Shape;94;p14"/>
          <p:cNvSpPr txBox="1"/>
          <p:nvPr>
            <p:ph idx="1" type="subTitle"/>
          </p:nvPr>
        </p:nvSpPr>
        <p:spPr>
          <a:xfrm>
            <a:off x="1143000" y="3733800"/>
            <a:ext cx="6400800" cy="2057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FFFBF4"/>
              </a:buClr>
              <a:buSzPts val="3200"/>
              <a:buFont typeface="Arial"/>
              <a:buNone/>
            </a:pPr>
            <a:r>
              <a:rPr lang="en-US">
                <a:solidFill>
                  <a:srgbClr val="FFFBF4"/>
                </a:solidFill>
              </a:rPr>
              <a:t>Garrett Brown, MPH, CIH, FAIHA</a:t>
            </a:r>
            <a:endParaRPr/>
          </a:p>
          <a:p>
            <a:pPr indent="0" lvl="0" marL="0" rtl="0" algn="ctr">
              <a:spcBef>
                <a:spcPts val="560"/>
              </a:spcBef>
              <a:spcAft>
                <a:spcPts val="0"/>
              </a:spcAft>
              <a:buClr>
                <a:srgbClr val="FFFBF4"/>
              </a:buClr>
              <a:buSzPts val="2800"/>
              <a:buFont typeface="Arial"/>
              <a:buNone/>
            </a:pPr>
            <a:r>
              <a:rPr lang="en-US" sz="2800">
                <a:solidFill>
                  <a:srgbClr val="FFFBF4"/>
                </a:solidFill>
              </a:rPr>
              <a:t>Maquiladora Health &amp; Safety </a:t>
            </a:r>
            <a:endParaRPr/>
          </a:p>
          <a:p>
            <a:pPr indent="0" lvl="0" marL="0" rtl="0" algn="ctr">
              <a:spcBef>
                <a:spcPts val="560"/>
              </a:spcBef>
              <a:spcAft>
                <a:spcPts val="0"/>
              </a:spcAft>
              <a:buClr>
                <a:srgbClr val="FFFBF4"/>
              </a:buClr>
              <a:buSzPts val="2800"/>
              <a:buFont typeface="Arial"/>
              <a:buNone/>
            </a:pPr>
            <a:r>
              <a:rPr lang="en-US" sz="2800">
                <a:solidFill>
                  <a:srgbClr val="FFFBF4"/>
                </a:solidFill>
              </a:rPr>
              <a:t>Support Network</a:t>
            </a:r>
            <a:endParaRPr/>
          </a:p>
          <a:p>
            <a:pPr indent="0" lvl="0" marL="0" rtl="0" algn="ctr">
              <a:spcBef>
                <a:spcPts val="480"/>
              </a:spcBef>
              <a:spcAft>
                <a:spcPts val="0"/>
              </a:spcAft>
              <a:buClr>
                <a:srgbClr val="FCFF15"/>
              </a:buClr>
              <a:buSzPts val="2400"/>
              <a:buFont typeface="Arial"/>
              <a:buNone/>
            </a:pPr>
            <a:r>
              <a:rPr lang="en-US" sz="2400">
                <a:solidFill>
                  <a:srgbClr val="FCFF15"/>
                </a:solidFill>
              </a:rPr>
              <a:t>CIHC Conference – December 2022</a:t>
            </a:r>
            <a:endParaRPr sz="2400">
              <a:solidFill>
                <a:srgbClr val="FFFBF4"/>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Bad conditions continue: </a:t>
            </a:r>
            <a:br>
              <a:rPr lang="en-US"/>
            </a:br>
            <a:r>
              <a:rPr lang="en-US"/>
              <a:t>How do we know?</a:t>
            </a:r>
            <a:endParaRPr/>
          </a:p>
        </p:txBody>
      </p:sp>
      <p:sp>
        <p:nvSpPr>
          <p:cNvPr id="156" name="Google Shape;156;p2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2800"/>
              <a:buFont typeface="Arial"/>
              <a:buChar char="•"/>
            </a:pPr>
            <a:r>
              <a:rPr lang="en-US" sz="2800"/>
              <a:t>News media reports</a:t>
            </a:r>
            <a:endParaRPr/>
          </a:p>
          <a:p>
            <a:pPr indent="-342900" lvl="0" marL="342900" rtl="0" algn="l">
              <a:spcBef>
                <a:spcPts val="560"/>
              </a:spcBef>
              <a:spcAft>
                <a:spcPts val="0"/>
              </a:spcAft>
              <a:buClr>
                <a:schemeClr val="lt1"/>
              </a:buClr>
              <a:buSzPts val="2800"/>
              <a:buFont typeface="Arial"/>
              <a:buChar char="•"/>
            </a:pPr>
            <a:r>
              <a:rPr lang="en-US" sz="2800"/>
              <a:t>Factory reports from non-governmental organizations (NGOs)</a:t>
            </a:r>
            <a:endParaRPr/>
          </a:p>
          <a:p>
            <a:pPr indent="-342900" lvl="0" marL="342900" rtl="0" algn="l">
              <a:spcBef>
                <a:spcPts val="560"/>
              </a:spcBef>
              <a:spcAft>
                <a:spcPts val="0"/>
              </a:spcAft>
              <a:buClr>
                <a:schemeClr val="lt1"/>
              </a:buClr>
              <a:buSzPts val="2800"/>
              <a:buFont typeface="Arial"/>
              <a:buChar char="•"/>
            </a:pPr>
            <a:r>
              <a:rPr lang="en-US" sz="2800"/>
              <a:t>Reports from Multi-Stakeholder Initiatives (MSIs)</a:t>
            </a:r>
            <a:endParaRPr/>
          </a:p>
          <a:p>
            <a:pPr indent="-342900" lvl="0" marL="342900" rtl="0" algn="l">
              <a:spcBef>
                <a:spcPts val="560"/>
              </a:spcBef>
              <a:spcAft>
                <a:spcPts val="0"/>
              </a:spcAft>
              <a:buClr>
                <a:schemeClr val="lt1"/>
              </a:buClr>
              <a:buSzPts val="2800"/>
              <a:buFont typeface="Arial"/>
              <a:buChar char="•"/>
            </a:pPr>
            <a:r>
              <a:rPr lang="en-US" sz="2800"/>
              <a:t>Academic research – B-Schools and private sector investor benchmarking</a:t>
            </a:r>
            <a:endParaRPr/>
          </a:p>
          <a:p>
            <a:pPr indent="-342900" lvl="0" marL="342900" rtl="0" algn="l">
              <a:spcBef>
                <a:spcPts val="560"/>
              </a:spcBef>
              <a:spcAft>
                <a:spcPts val="0"/>
              </a:spcAft>
              <a:buClr>
                <a:schemeClr val="lt1"/>
              </a:buClr>
              <a:buSzPts val="2800"/>
              <a:buFont typeface="Arial"/>
              <a:buChar char="•"/>
            </a:pPr>
            <a:r>
              <a:rPr lang="en-US" sz="2800"/>
              <a:t>CSR reports from transnational corporations themselves</a:t>
            </a:r>
            <a:endParaRPr/>
          </a:p>
        </p:txBody>
      </p:sp>
      <p:sp>
        <p:nvSpPr>
          <p:cNvPr id="157" name="Google Shape;157;p2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Impact of Covid Pandemic</a:t>
            </a:r>
            <a:endParaRPr/>
          </a:p>
        </p:txBody>
      </p:sp>
      <p:sp>
        <p:nvSpPr>
          <p:cNvPr id="163" name="Google Shape;163;p24"/>
          <p:cNvSpPr txBox="1"/>
          <p:nvPr>
            <p:ph idx="1" type="body"/>
          </p:nvPr>
        </p:nvSpPr>
        <p:spPr>
          <a:xfrm>
            <a:off x="685800" y="1752600"/>
            <a:ext cx="7772400" cy="4343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Response by </a:t>
            </a:r>
            <a:r>
              <a:rPr lang="en-US">
                <a:solidFill>
                  <a:srgbClr val="FFFF00"/>
                </a:solidFill>
              </a:rPr>
              <a:t>international brands</a:t>
            </a:r>
            <a:r>
              <a:rPr lang="en-US"/>
              <a:t>:</a:t>
            </a:r>
            <a:endParaRPr/>
          </a:p>
          <a:p>
            <a:pPr indent="-285750" lvl="1" marL="742950" rtl="0" algn="l">
              <a:spcBef>
                <a:spcPts val="560"/>
              </a:spcBef>
              <a:spcAft>
                <a:spcPts val="0"/>
              </a:spcAft>
              <a:buClr>
                <a:schemeClr val="lt1"/>
              </a:buClr>
              <a:buSzPts val="2800"/>
              <a:buFont typeface="Arial"/>
              <a:buChar char="–"/>
            </a:pPr>
            <a:r>
              <a:rPr lang="en-US"/>
              <a:t>Cancel orders, including completed and in-process orders ($40 billion in garment) </a:t>
            </a:r>
            <a:endParaRPr/>
          </a:p>
          <a:p>
            <a:pPr indent="-285750" lvl="1" marL="742950" rtl="0" algn="l">
              <a:spcBef>
                <a:spcPts val="560"/>
              </a:spcBef>
              <a:spcAft>
                <a:spcPts val="0"/>
              </a:spcAft>
              <a:buClr>
                <a:schemeClr val="lt1"/>
              </a:buClr>
              <a:buSzPts val="2800"/>
              <a:buFont typeface="Arial"/>
              <a:buChar char="–"/>
            </a:pPr>
            <a:r>
              <a:rPr lang="en-US"/>
              <a:t>No reimbursements for bought materials</a:t>
            </a:r>
            <a:endParaRPr/>
          </a:p>
          <a:p>
            <a:pPr indent="-285750" lvl="1" marL="742950" rtl="0" algn="l">
              <a:spcBef>
                <a:spcPts val="560"/>
              </a:spcBef>
              <a:spcAft>
                <a:spcPts val="0"/>
              </a:spcAft>
              <a:buClr>
                <a:schemeClr val="lt1"/>
              </a:buClr>
              <a:buSzPts val="2800"/>
              <a:buFont typeface="Arial"/>
              <a:buChar char="–"/>
            </a:pPr>
            <a:r>
              <a:rPr lang="en-US"/>
              <a:t>Demands for steep discounts from supplier factories (up to 70% of agreed price)</a:t>
            </a:r>
            <a:endParaRPr/>
          </a:p>
          <a:p>
            <a:pPr indent="-285750" lvl="1" marL="742950" rtl="0" algn="l">
              <a:spcBef>
                <a:spcPts val="560"/>
              </a:spcBef>
              <a:spcAft>
                <a:spcPts val="0"/>
              </a:spcAft>
              <a:buClr>
                <a:schemeClr val="lt1"/>
              </a:buClr>
              <a:buSzPts val="2800"/>
              <a:buFont typeface="Arial"/>
              <a:buChar char="–"/>
            </a:pPr>
            <a:r>
              <a:rPr lang="en-US"/>
              <a:t>Payments withheld for &gt;90 days</a:t>
            </a:r>
            <a:endParaRPr/>
          </a:p>
          <a:p>
            <a:pPr indent="-285750" lvl="1" marL="742950" rtl="0" algn="l">
              <a:spcBef>
                <a:spcPts val="560"/>
              </a:spcBef>
              <a:spcAft>
                <a:spcPts val="0"/>
              </a:spcAft>
              <a:buClr>
                <a:schemeClr val="lt1"/>
              </a:buClr>
              <a:buSzPts val="2800"/>
              <a:buFont typeface="Arial"/>
              <a:buChar char="–"/>
            </a:pPr>
            <a:r>
              <a:rPr lang="en-US"/>
              <a:t>Suspend CSR monitoring, worker participation programs</a:t>
            </a:r>
            <a:endParaRPr/>
          </a:p>
        </p:txBody>
      </p:sp>
      <p:sp>
        <p:nvSpPr>
          <p:cNvPr id="164" name="Google Shape;164;p2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Domino Effect Down </a:t>
            </a:r>
            <a:br>
              <a:rPr lang="en-US"/>
            </a:br>
            <a:r>
              <a:rPr lang="en-US"/>
              <a:t>the Supply Chain</a:t>
            </a:r>
            <a:endParaRPr/>
          </a:p>
        </p:txBody>
      </p:sp>
      <p:sp>
        <p:nvSpPr>
          <p:cNvPr id="170" name="Google Shape;170;p2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FFFF00"/>
              </a:buClr>
              <a:buSzPts val="3200"/>
              <a:buFont typeface="Arial"/>
              <a:buChar char="•"/>
            </a:pPr>
            <a:r>
              <a:rPr lang="en-US">
                <a:solidFill>
                  <a:srgbClr val="FFFF00"/>
                </a:solidFill>
              </a:rPr>
              <a:t>Supplier factory </a:t>
            </a:r>
            <a:r>
              <a:rPr lang="en-US"/>
              <a:t>response:</a:t>
            </a:r>
            <a:endParaRPr/>
          </a:p>
          <a:p>
            <a:pPr indent="-285750" lvl="1" marL="742950" rtl="0" algn="l">
              <a:spcBef>
                <a:spcPts val="560"/>
              </a:spcBef>
              <a:spcAft>
                <a:spcPts val="0"/>
              </a:spcAft>
              <a:buClr>
                <a:schemeClr val="lt1"/>
              </a:buClr>
              <a:buSzPts val="2800"/>
              <a:buFont typeface="Arial"/>
              <a:buChar char="–"/>
            </a:pPr>
            <a:r>
              <a:rPr lang="en-US"/>
              <a:t>Desperate for orders at any price</a:t>
            </a:r>
            <a:endParaRPr/>
          </a:p>
          <a:p>
            <a:pPr indent="-285750" lvl="1" marL="742950" rtl="0" algn="l">
              <a:spcBef>
                <a:spcPts val="560"/>
              </a:spcBef>
              <a:spcAft>
                <a:spcPts val="0"/>
              </a:spcAft>
              <a:buClr>
                <a:schemeClr val="lt1"/>
              </a:buClr>
              <a:buSzPts val="2800"/>
              <a:buFont typeface="Arial"/>
              <a:buChar char="–"/>
            </a:pPr>
            <a:r>
              <a:rPr lang="en-US"/>
              <a:t>Cut payment of back wages, severance</a:t>
            </a:r>
            <a:endParaRPr/>
          </a:p>
          <a:p>
            <a:pPr indent="-285750" lvl="1" marL="742950" rtl="0" algn="l">
              <a:spcBef>
                <a:spcPts val="560"/>
              </a:spcBef>
              <a:spcAft>
                <a:spcPts val="0"/>
              </a:spcAft>
              <a:buClr>
                <a:schemeClr val="lt1"/>
              </a:buClr>
              <a:buSzPts val="2800"/>
              <a:buFont typeface="Arial"/>
              <a:buChar char="–"/>
            </a:pPr>
            <a:r>
              <a:rPr lang="en-US"/>
              <a:t>Intensified work regime</a:t>
            </a:r>
            <a:endParaRPr/>
          </a:p>
          <a:p>
            <a:pPr indent="-228600" lvl="2" marL="1143000" rtl="0" algn="l">
              <a:spcBef>
                <a:spcPts val="480"/>
              </a:spcBef>
              <a:spcAft>
                <a:spcPts val="0"/>
              </a:spcAft>
              <a:buClr>
                <a:schemeClr val="lt1"/>
              </a:buClr>
              <a:buSzPts val="2400"/>
              <a:buFont typeface="Arial"/>
              <a:buChar char="•"/>
            </a:pPr>
            <a:r>
              <a:rPr lang="en-US"/>
              <a:t>Increased production targets</a:t>
            </a:r>
            <a:endParaRPr/>
          </a:p>
          <a:p>
            <a:pPr indent="-228600" lvl="2" marL="1143000" rtl="0" algn="l">
              <a:spcBef>
                <a:spcPts val="480"/>
              </a:spcBef>
              <a:spcAft>
                <a:spcPts val="0"/>
              </a:spcAft>
              <a:buClr>
                <a:schemeClr val="lt1"/>
              </a:buClr>
              <a:buSzPts val="2400"/>
              <a:buFont typeface="Arial"/>
              <a:buChar char="•"/>
            </a:pPr>
            <a:r>
              <a:rPr lang="en-US"/>
              <a:t>Wage cuts</a:t>
            </a:r>
            <a:endParaRPr/>
          </a:p>
          <a:p>
            <a:pPr indent="-228600" lvl="2" marL="1143000" rtl="0" algn="l">
              <a:spcBef>
                <a:spcPts val="480"/>
              </a:spcBef>
              <a:spcAft>
                <a:spcPts val="0"/>
              </a:spcAft>
              <a:buClr>
                <a:schemeClr val="lt1"/>
              </a:buClr>
              <a:buSzPts val="2400"/>
              <a:buFont typeface="Arial"/>
              <a:buChar char="•"/>
            </a:pPr>
            <a:r>
              <a:rPr lang="en-US"/>
              <a:t>Increased physical, verbal, and gender/sexual harassment and violence</a:t>
            </a:r>
            <a:endParaRPr/>
          </a:p>
          <a:p>
            <a:pPr indent="-228600" lvl="2" marL="1143000" rtl="0" algn="l">
              <a:spcBef>
                <a:spcPts val="480"/>
              </a:spcBef>
              <a:spcAft>
                <a:spcPts val="0"/>
              </a:spcAft>
              <a:buClr>
                <a:schemeClr val="lt1"/>
              </a:buClr>
              <a:buSzPts val="2400"/>
              <a:buFont typeface="Arial"/>
              <a:buChar char="•"/>
            </a:pPr>
            <a:r>
              <a:rPr lang="en-US"/>
              <a:t>Lack of social distancing, PPE for Covid</a:t>
            </a:r>
            <a:endParaRPr/>
          </a:p>
        </p:txBody>
      </p:sp>
      <p:sp>
        <p:nvSpPr>
          <p:cNvPr id="171" name="Google Shape;171;p2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Impact on Workers</a:t>
            </a:r>
            <a:endParaRPr/>
          </a:p>
        </p:txBody>
      </p:sp>
      <p:sp>
        <p:nvSpPr>
          <p:cNvPr id="177" name="Google Shape;177;p26"/>
          <p:cNvSpPr txBox="1"/>
          <p:nvPr>
            <p:ph idx="1" type="body"/>
          </p:nvPr>
        </p:nvSpPr>
        <p:spPr>
          <a:xfrm>
            <a:off x="685800" y="1752600"/>
            <a:ext cx="7772400" cy="4343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Theft of back wages and legal severance: $11.85 B  from 5/20 – 3/21</a:t>
            </a:r>
            <a:endParaRPr/>
          </a:p>
          <a:p>
            <a:pPr indent="-342900" lvl="0" marL="342900" rtl="0" algn="l">
              <a:spcBef>
                <a:spcPts val="640"/>
              </a:spcBef>
              <a:spcAft>
                <a:spcPts val="0"/>
              </a:spcAft>
              <a:buClr>
                <a:schemeClr val="lt1"/>
              </a:buClr>
              <a:buSzPts val="3200"/>
              <a:buFont typeface="Arial"/>
              <a:buChar char="•"/>
            </a:pPr>
            <a:r>
              <a:rPr lang="en-US"/>
              <a:t>Increased debt (16%-25%)</a:t>
            </a:r>
            <a:endParaRPr/>
          </a:p>
          <a:p>
            <a:pPr indent="-342900" lvl="0" marL="342900" rtl="0" algn="l">
              <a:spcBef>
                <a:spcPts val="640"/>
              </a:spcBef>
              <a:spcAft>
                <a:spcPts val="0"/>
              </a:spcAft>
              <a:buClr>
                <a:schemeClr val="lt1"/>
              </a:buClr>
              <a:buSzPts val="3200"/>
              <a:buFont typeface="Arial"/>
              <a:buChar char="•"/>
            </a:pPr>
            <a:r>
              <a:rPr lang="en-US"/>
              <a:t>Increased food insecurity (38%) and hunger (20%) </a:t>
            </a:r>
            <a:endParaRPr/>
          </a:p>
          <a:p>
            <a:pPr indent="-342900" lvl="0" marL="342900" rtl="0" algn="l">
              <a:spcBef>
                <a:spcPts val="640"/>
              </a:spcBef>
              <a:spcAft>
                <a:spcPts val="0"/>
              </a:spcAft>
              <a:buClr>
                <a:schemeClr val="lt1"/>
              </a:buClr>
              <a:buSzPts val="3200"/>
              <a:buFont typeface="Arial"/>
              <a:buChar char="•"/>
            </a:pPr>
            <a:r>
              <a:rPr lang="en-US"/>
              <a:t>Decline in remittances to rural areas (32%) resulting in more poverty there</a:t>
            </a:r>
            <a:endParaRPr/>
          </a:p>
          <a:p>
            <a:pPr indent="0" lvl="0" marL="0" rtl="0" algn="l">
              <a:spcBef>
                <a:spcPts val="640"/>
              </a:spcBef>
              <a:spcAft>
                <a:spcPts val="0"/>
              </a:spcAft>
              <a:buClr>
                <a:schemeClr val="lt1"/>
              </a:buClr>
              <a:buSzPts val="3200"/>
              <a:buFont typeface="Arial"/>
              <a:buNone/>
            </a:pPr>
            <a:r>
              <a:rPr lang="en-US"/>
              <a:t>      </a:t>
            </a:r>
            <a:r>
              <a:rPr lang="en-US" sz="2800">
                <a:solidFill>
                  <a:srgbClr val="FFFF00"/>
                </a:solidFill>
              </a:rPr>
              <a:t>Study by the Univ of Sheffield (UK)</a:t>
            </a:r>
            <a:endParaRPr/>
          </a:p>
          <a:p>
            <a:pPr indent="-139700" lvl="0" marL="342900" rtl="0" algn="l">
              <a:spcBef>
                <a:spcPts val="640"/>
              </a:spcBef>
              <a:spcAft>
                <a:spcPts val="0"/>
              </a:spcAft>
              <a:buClr>
                <a:schemeClr val="lt1"/>
              </a:buClr>
              <a:buSzPts val="3200"/>
              <a:buFont typeface="Arial"/>
              <a:buNone/>
            </a:pPr>
            <a:r>
              <a:t/>
            </a:r>
            <a:endParaRPr/>
          </a:p>
        </p:txBody>
      </p:sp>
      <p:sp>
        <p:nvSpPr>
          <p:cNvPr id="178" name="Google Shape;178;p2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Covid’s Cumulative Impact </a:t>
            </a:r>
            <a:endParaRPr/>
          </a:p>
        </p:txBody>
      </p:sp>
      <p:sp>
        <p:nvSpPr>
          <p:cNvPr id="184" name="Google Shape;184;p27"/>
          <p:cNvSpPr txBox="1"/>
          <p:nvPr>
            <p:ph idx="1" type="body"/>
          </p:nvPr>
        </p:nvSpPr>
        <p:spPr>
          <a:xfrm>
            <a:off x="685800" y="1752600"/>
            <a:ext cx="7772400" cy="4343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Supplier factories</a:t>
            </a:r>
            <a:endParaRPr/>
          </a:p>
          <a:p>
            <a:pPr indent="-285750" lvl="1" marL="742950" rtl="0" algn="l">
              <a:spcBef>
                <a:spcPts val="560"/>
              </a:spcBef>
              <a:spcAft>
                <a:spcPts val="0"/>
              </a:spcAft>
              <a:buClr>
                <a:schemeClr val="lt1"/>
              </a:buClr>
              <a:buSzPts val="2800"/>
              <a:buFont typeface="Arial"/>
              <a:buChar char="–"/>
            </a:pPr>
            <a:r>
              <a:rPr lang="en-US"/>
              <a:t>Debt, bankruptcy, zero profit orders</a:t>
            </a:r>
            <a:endParaRPr/>
          </a:p>
          <a:p>
            <a:pPr indent="-342900" lvl="0" marL="342900" rtl="0" algn="l">
              <a:spcBef>
                <a:spcPts val="640"/>
              </a:spcBef>
              <a:spcAft>
                <a:spcPts val="0"/>
              </a:spcAft>
              <a:buClr>
                <a:schemeClr val="lt1"/>
              </a:buClr>
              <a:buSzPts val="3200"/>
              <a:buFont typeface="Arial"/>
              <a:buChar char="•"/>
            </a:pPr>
            <a:r>
              <a:rPr lang="en-US"/>
              <a:t>Supply chain workers</a:t>
            </a:r>
            <a:endParaRPr/>
          </a:p>
          <a:p>
            <a:pPr indent="-285750" lvl="1" marL="742950" rtl="0" algn="l">
              <a:spcBef>
                <a:spcPts val="560"/>
              </a:spcBef>
              <a:spcAft>
                <a:spcPts val="0"/>
              </a:spcAft>
              <a:buClr>
                <a:schemeClr val="lt1"/>
              </a:buClr>
              <a:buSzPts val="2800"/>
              <a:buFont typeface="Arial"/>
              <a:buChar char="–"/>
            </a:pPr>
            <a:r>
              <a:rPr lang="en-US"/>
              <a:t>Debt, poverty, hunger, intensified work routines and abuse</a:t>
            </a:r>
            <a:endParaRPr/>
          </a:p>
          <a:p>
            <a:pPr indent="-342900" lvl="0" marL="342900" rtl="0" algn="l">
              <a:spcBef>
                <a:spcPts val="640"/>
              </a:spcBef>
              <a:spcAft>
                <a:spcPts val="0"/>
              </a:spcAft>
              <a:buClr>
                <a:schemeClr val="lt1"/>
              </a:buClr>
              <a:buSzPts val="3200"/>
              <a:buFont typeface="Arial"/>
              <a:buChar char="•"/>
            </a:pPr>
            <a:r>
              <a:rPr lang="en-US"/>
              <a:t>Litmus test for CSR approach: failure</a:t>
            </a:r>
            <a:endParaRPr/>
          </a:p>
          <a:p>
            <a:pPr indent="-285750" lvl="1" marL="742950" rtl="0" algn="l">
              <a:spcBef>
                <a:spcPts val="560"/>
              </a:spcBef>
              <a:spcAft>
                <a:spcPts val="0"/>
              </a:spcAft>
              <a:buClr>
                <a:schemeClr val="lt1"/>
              </a:buClr>
              <a:buSzPts val="2800"/>
              <a:buFont typeface="Arial"/>
              <a:buChar char="–"/>
            </a:pPr>
            <a:r>
              <a:rPr lang="en-US"/>
              <a:t>Pledges of social responsibility ignored</a:t>
            </a:r>
            <a:endParaRPr/>
          </a:p>
          <a:p>
            <a:pPr indent="-285750" lvl="1" marL="742950" rtl="0" algn="l">
              <a:spcBef>
                <a:spcPts val="560"/>
              </a:spcBef>
              <a:spcAft>
                <a:spcPts val="0"/>
              </a:spcAft>
              <a:buClr>
                <a:schemeClr val="lt1"/>
              </a:buClr>
              <a:buSzPts val="2800"/>
              <a:buFont typeface="Arial"/>
              <a:buChar char="–"/>
            </a:pPr>
            <a:r>
              <a:rPr lang="en-US"/>
              <a:t>Renewed profits (starting 2021) not shared</a:t>
            </a:r>
            <a:endParaRPr/>
          </a:p>
          <a:p>
            <a:pPr indent="-107950" lvl="1" marL="742950" rtl="0" algn="l">
              <a:spcBef>
                <a:spcPts val="560"/>
              </a:spcBef>
              <a:spcAft>
                <a:spcPts val="0"/>
              </a:spcAft>
              <a:buClr>
                <a:schemeClr val="lt1"/>
              </a:buClr>
              <a:buSzPts val="2800"/>
              <a:buFont typeface="Arial"/>
              <a:buNone/>
            </a:pPr>
            <a:r>
              <a:t/>
            </a:r>
            <a:endParaRPr/>
          </a:p>
        </p:txBody>
      </p:sp>
      <p:sp>
        <p:nvSpPr>
          <p:cNvPr id="185" name="Google Shape;185;p2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Why CSR Fails Workers</a:t>
            </a:r>
            <a:endParaRPr/>
          </a:p>
        </p:txBody>
      </p:sp>
      <p:sp>
        <p:nvSpPr>
          <p:cNvPr id="191" name="Google Shape;191;p2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2"/>
              </a:buClr>
              <a:buSzPts val="3200"/>
              <a:buFont typeface="Arial"/>
              <a:buNone/>
            </a:pPr>
            <a:r>
              <a:rPr lang="en-US">
                <a:solidFill>
                  <a:schemeClr val="lt2"/>
                </a:solidFill>
              </a:rPr>
              <a:t>Three key factors:</a:t>
            </a:r>
            <a:endParaRPr u="sng">
              <a:solidFill>
                <a:schemeClr val="lt2"/>
              </a:solidFill>
            </a:endParaRPr>
          </a:p>
          <a:p>
            <a:pPr indent="-342900" lvl="0" marL="342900" rtl="0" algn="ctr">
              <a:spcBef>
                <a:spcPts val="320"/>
              </a:spcBef>
              <a:spcAft>
                <a:spcPts val="0"/>
              </a:spcAft>
              <a:buClr>
                <a:schemeClr val="lt1"/>
              </a:buClr>
              <a:buSzPts val="1600"/>
              <a:buFont typeface="Arial"/>
              <a:buNone/>
            </a:pPr>
            <a:r>
              <a:t/>
            </a:r>
            <a:endParaRPr sz="1600"/>
          </a:p>
          <a:p>
            <a:pPr indent="-342900" lvl="0" marL="342900" rtl="0" algn="l">
              <a:spcBef>
                <a:spcPts val="640"/>
              </a:spcBef>
              <a:spcAft>
                <a:spcPts val="0"/>
              </a:spcAft>
              <a:buClr>
                <a:schemeClr val="lt1"/>
              </a:buClr>
              <a:buSzPts val="3200"/>
              <a:buFont typeface="Arial"/>
              <a:buChar char="•"/>
            </a:pPr>
            <a:r>
              <a:rPr lang="en-US"/>
              <a:t>“Sweatshop business model” in sourcing policies and practices</a:t>
            </a:r>
            <a:endParaRPr/>
          </a:p>
          <a:p>
            <a:pPr indent="-342900" lvl="0" marL="342900" rtl="0" algn="l">
              <a:spcBef>
                <a:spcPts val="640"/>
              </a:spcBef>
              <a:spcAft>
                <a:spcPts val="0"/>
              </a:spcAft>
              <a:buClr>
                <a:schemeClr val="lt1"/>
              </a:buClr>
              <a:buSzPts val="3200"/>
              <a:buFont typeface="Arial"/>
              <a:buChar char="•"/>
            </a:pPr>
            <a:r>
              <a:rPr lang="en-US"/>
              <a:t>Ineffective, corrupt monitoring</a:t>
            </a:r>
            <a:endParaRPr/>
          </a:p>
          <a:p>
            <a:pPr indent="-342900" lvl="0" marL="342900" rtl="0" algn="l">
              <a:spcBef>
                <a:spcPts val="640"/>
              </a:spcBef>
              <a:spcAft>
                <a:spcPts val="0"/>
              </a:spcAft>
              <a:buClr>
                <a:schemeClr val="lt1"/>
              </a:buClr>
              <a:buSzPts val="3200"/>
              <a:buFont typeface="Arial"/>
              <a:buChar char="•"/>
            </a:pPr>
            <a:r>
              <a:rPr lang="en-US"/>
              <a:t>Lack of any meaningful worker participation in developing, implementing and maintaining programs</a:t>
            </a:r>
            <a:endParaRPr/>
          </a:p>
        </p:txBody>
      </p:sp>
      <p:sp>
        <p:nvSpPr>
          <p:cNvPr id="192" name="Google Shape;192;p2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400"/>
              <a:t>Alternative to CSR’s voluntary </a:t>
            </a:r>
            <a:br>
              <a:rPr lang="en-US" sz="4400"/>
            </a:br>
            <a:r>
              <a:rPr lang="en-US" sz="4400"/>
              <a:t>self-regulation</a:t>
            </a:r>
            <a:endParaRPr/>
          </a:p>
        </p:txBody>
      </p:sp>
      <p:sp>
        <p:nvSpPr>
          <p:cNvPr id="198" name="Google Shape;198;p29"/>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Worker-driven Social Responsibility (WSR)</a:t>
            </a:r>
            <a:endParaRPr/>
          </a:p>
          <a:p>
            <a:pPr indent="-342900" lvl="0" marL="342900" rtl="0" algn="l">
              <a:spcBef>
                <a:spcPts val="560"/>
              </a:spcBef>
              <a:spcAft>
                <a:spcPts val="0"/>
              </a:spcAft>
              <a:buClr>
                <a:schemeClr val="lt1"/>
              </a:buClr>
              <a:buSzPts val="2800"/>
              <a:buFont typeface="Arial"/>
              <a:buChar char="•"/>
            </a:pPr>
            <a:r>
              <a:rPr lang="en-US" sz="2800"/>
              <a:t>Bangladesh / International Accord:</a:t>
            </a:r>
            <a:endParaRPr/>
          </a:p>
          <a:p>
            <a:pPr indent="-285750" lvl="1" marL="742950" rtl="0" algn="l">
              <a:spcBef>
                <a:spcPts val="480"/>
              </a:spcBef>
              <a:spcAft>
                <a:spcPts val="0"/>
              </a:spcAft>
              <a:buClr>
                <a:schemeClr val="lt1"/>
              </a:buClr>
              <a:buSzPts val="2400"/>
              <a:buFont typeface="Arial"/>
              <a:buChar char="–"/>
            </a:pPr>
            <a:r>
              <a:rPr lang="en-US" sz="2400"/>
              <a:t>Trained, genuinely independent inspectors</a:t>
            </a:r>
            <a:endParaRPr/>
          </a:p>
          <a:p>
            <a:pPr indent="-285750" lvl="1" marL="742950" rtl="0" algn="l">
              <a:spcBef>
                <a:spcPts val="480"/>
              </a:spcBef>
              <a:spcAft>
                <a:spcPts val="0"/>
              </a:spcAft>
              <a:buClr>
                <a:schemeClr val="lt1"/>
              </a:buClr>
              <a:buSzPts val="2400"/>
              <a:buFont typeface="Arial"/>
              <a:buChar char="–"/>
            </a:pPr>
            <a:r>
              <a:rPr lang="en-US" sz="2400"/>
              <a:t>Public inspection reports, corrective action plans</a:t>
            </a:r>
            <a:endParaRPr/>
          </a:p>
          <a:p>
            <a:pPr indent="-285750" lvl="1" marL="742950" rtl="0" algn="l">
              <a:spcBef>
                <a:spcPts val="480"/>
              </a:spcBef>
              <a:spcAft>
                <a:spcPts val="0"/>
              </a:spcAft>
              <a:buClr>
                <a:schemeClr val="lt1"/>
              </a:buClr>
              <a:buSzPts val="2400"/>
              <a:buFont typeface="Arial"/>
              <a:buChar char="–"/>
            </a:pPr>
            <a:r>
              <a:rPr lang="en-US" sz="2400"/>
              <a:t>Mandatory hazard correction</a:t>
            </a:r>
            <a:endParaRPr/>
          </a:p>
          <a:p>
            <a:pPr indent="-285750" lvl="1" marL="742950" rtl="0" algn="l">
              <a:spcBef>
                <a:spcPts val="480"/>
              </a:spcBef>
              <a:spcAft>
                <a:spcPts val="0"/>
              </a:spcAft>
              <a:buClr>
                <a:schemeClr val="lt1"/>
              </a:buClr>
              <a:buSzPts val="2400"/>
              <a:buFont typeface="Arial"/>
              <a:buChar char="–"/>
            </a:pPr>
            <a:r>
              <a:rPr lang="en-US" sz="2400"/>
              <a:t>Worker participation integrated into process</a:t>
            </a:r>
            <a:endParaRPr/>
          </a:p>
          <a:p>
            <a:pPr indent="-342900" lvl="0" marL="342900" rtl="0" algn="l">
              <a:spcBef>
                <a:spcPts val="640"/>
              </a:spcBef>
              <a:spcAft>
                <a:spcPts val="0"/>
              </a:spcAft>
              <a:buClr>
                <a:schemeClr val="lt2"/>
              </a:buClr>
              <a:buSzPts val="3200"/>
              <a:buFont typeface="Arial"/>
              <a:buChar char="•"/>
            </a:pPr>
            <a:r>
              <a:rPr lang="en-US">
                <a:solidFill>
                  <a:schemeClr val="lt2"/>
                </a:solidFill>
              </a:rPr>
              <a:t>WSR Network website</a:t>
            </a:r>
            <a:r>
              <a:rPr lang="en-US"/>
              <a:t>:</a:t>
            </a:r>
            <a:endParaRPr/>
          </a:p>
          <a:p>
            <a:pPr indent="0" lvl="1" marL="457200" rtl="0" algn="l">
              <a:spcBef>
                <a:spcPts val="560"/>
              </a:spcBef>
              <a:spcAft>
                <a:spcPts val="0"/>
              </a:spcAft>
              <a:buClr>
                <a:schemeClr val="lt1"/>
              </a:buClr>
              <a:buSzPts val="2800"/>
              <a:buFont typeface="Arial"/>
              <a:buNone/>
            </a:pPr>
            <a:r>
              <a:rPr lang="en-US"/>
              <a:t>	https://wsr-network.org</a:t>
            </a:r>
            <a:endParaRPr/>
          </a:p>
          <a:p>
            <a:pPr indent="-139700" lvl="0" marL="342900" rtl="0" algn="l">
              <a:spcBef>
                <a:spcPts val="640"/>
              </a:spcBef>
              <a:spcAft>
                <a:spcPts val="0"/>
              </a:spcAft>
              <a:buClr>
                <a:schemeClr val="lt1"/>
              </a:buClr>
              <a:buSzPts val="3200"/>
              <a:buFont typeface="Arial"/>
              <a:buNone/>
            </a:pPr>
            <a:r>
              <a:t/>
            </a:r>
            <a:endParaRPr/>
          </a:p>
          <a:p>
            <a:pPr indent="-139700" lvl="0" marL="342900" rtl="0" algn="l">
              <a:spcBef>
                <a:spcPts val="640"/>
              </a:spcBef>
              <a:spcAft>
                <a:spcPts val="0"/>
              </a:spcAft>
              <a:buClr>
                <a:schemeClr val="lt1"/>
              </a:buClr>
              <a:buSzPts val="3200"/>
              <a:buFont typeface="Arial"/>
              <a:buNone/>
            </a:pPr>
            <a:r>
              <a:t/>
            </a:r>
            <a:endParaRPr/>
          </a:p>
        </p:txBody>
      </p:sp>
      <p:sp>
        <p:nvSpPr>
          <p:cNvPr id="199" name="Google Shape;199;p2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Enforceable Brand Agreements</a:t>
            </a:r>
            <a:endParaRPr/>
          </a:p>
        </p:txBody>
      </p:sp>
      <p:sp>
        <p:nvSpPr>
          <p:cNvPr id="205" name="Google Shape;205;p3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2"/>
              </a:buClr>
              <a:buSzPts val="3200"/>
              <a:buFont typeface="Arial"/>
              <a:buChar char="•"/>
            </a:pPr>
            <a:r>
              <a:rPr lang="en-US">
                <a:solidFill>
                  <a:schemeClr val="lt2"/>
                </a:solidFill>
              </a:rPr>
              <a:t>Indonesia:</a:t>
            </a:r>
            <a:r>
              <a:rPr lang="en-US"/>
              <a:t> Freedom of Association agreement in sports shoe factories</a:t>
            </a:r>
            <a:endParaRPr/>
          </a:p>
          <a:p>
            <a:pPr indent="-342900" lvl="0" marL="342900" rtl="0" algn="l">
              <a:spcBef>
                <a:spcPts val="640"/>
              </a:spcBef>
              <a:spcAft>
                <a:spcPts val="0"/>
              </a:spcAft>
              <a:buClr>
                <a:schemeClr val="lt2"/>
              </a:buClr>
              <a:buSzPts val="3200"/>
              <a:buFont typeface="Arial"/>
              <a:buChar char="•"/>
            </a:pPr>
            <a:r>
              <a:rPr lang="en-US">
                <a:solidFill>
                  <a:schemeClr val="lt2"/>
                </a:solidFill>
              </a:rPr>
              <a:t>Honduras:</a:t>
            </a:r>
            <a:r>
              <a:rPr lang="en-US"/>
              <a:t> Freedom of Association agreement in garment factories</a:t>
            </a:r>
            <a:endParaRPr/>
          </a:p>
          <a:p>
            <a:pPr indent="-342900" lvl="0" marL="342900" rtl="0" algn="l">
              <a:spcBef>
                <a:spcPts val="640"/>
              </a:spcBef>
              <a:spcAft>
                <a:spcPts val="0"/>
              </a:spcAft>
              <a:buClr>
                <a:schemeClr val="lt2"/>
              </a:buClr>
              <a:buSzPts val="3200"/>
              <a:buFont typeface="Arial"/>
              <a:buChar char="•"/>
            </a:pPr>
            <a:r>
              <a:rPr lang="en-US">
                <a:solidFill>
                  <a:schemeClr val="lt2"/>
                </a:solidFill>
              </a:rPr>
              <a:t>Lesotho and India:</a:t>
            </a:r>
            <a:r>
              <a:rPr lang="en-US"/>
              <a:t> Prevention of gender-based harassment and violence in garment factories</a:t>
            </a:r>
            <a:endParaRPr/>
          </a:p>
        </p:txBody>
      </p:sp>
      <p:sp>
        <p:nvSpPr>
          <p:cNvPr id="206" name="Google Shape;206;p3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WSR Principles/Approach</a:t>
            </a:r>
            <a:endParaRPr/>
          </a:p>
        </p:txBody>
      </p:sp>
      <p:sp>
        <p:nvSpPr>
          <p:cNvPr id="212" name="Google Shape;212;p3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Workers must be equal participants in designing and implementing programs</a:t>
            </a:r>
            <a:endParaRPr/>
          </a:p>
          <a:p>
            <a:pPr indent="-342900" lvl="0" marL="342900" rtl="0" algn="l">
              <a:spcBef>
                <a:spcPts val="640"/>
              </a:spcBef>
              <a:spcAft>
                <a:spcPts val="0"/>
              </a:spcAft>
              <a:buClr>
                <a:schemeClr val="lt1"/>
              </a:buClr>
              <a:buSzPts val="3200"/>
              <a:buFont typeface="Arial"/>
              <a:buChar char="•"/>
            </a:pPr>
            <a:r>
              <a:rPr lang="en-US"/>
              <a:t>Obligations for global corporations must be binding and enforceable</a:t>
            </a:r>
            <a:endParaRPr/>
          </a:p>
          <a:p>
            <a:pPr indent="-342900" lvl="0" marL="342900" rtl="0" algn="l">
              <a:spcBef>
                <a:spcPts val="640"/>
              </a:spcBef>
              <a:spcAft>
                <a:spcPts val="0"/>
              </a:spcAft>
              <a:buClr>
                <a:schemeClr val="lt1"/>
              </a:buClr>
              <a:buSzPts val="3200"/>
              <a:buFont typeface="Arial"/>
              <a:buChar char="•"/>
            </a:pPr>
            <a:r>
              <a:rPr lang="en-US"/>
              <a:t>Buyers must provide their suppliers with the financial capacity and incentives to comply with WSR programs</a:t>
            </a:r>
            <a:endParaRPr/>
          </a:p>
          <a:p>
            <a:pPr indent="-139700" lvl="0" marL="342900" rtl="0" algn="l">
              <a:spcBef>
                <a:spcPts val="640"/>
              </a:spcBef>
              <a:spcAft>
                <a:spcPts val="0"/>
              </a:spcAft>
              <a:buClr>
                <a:schemeClr val="lt1"/>
              </a:buClr>
              <a:buSzPts val="3200"/>
              <a:buFont typeface="Arial"/>
              <a:buNone/>
            </a:pPr>
            <a:r>
              <a:t/>
            </a:r>
            <a:endParaRPr/>
          </a:p>
        </p:txBody>
      </p:sp>
      <p:sp>
        <p:nvSpPr>
          <p:cNvPr id="213" name="Google Shape;213;p3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WSR Principles</a:t>
            </a:r>
            <a:endParaRPr/>
          </a:p>
        </p:txBody>
      </p:sp>
      <p:sp>
        <p:nvSpPr>
          <p:cNvPr id="219" name="Google Shape;219;p32"/>
          <p:cNvSpPr txBox="1"/>
          <p:nvPr>
            <p:ph idx="1" type="body"/>
          </p:nvPr>
        </p:nvSpPr>
        <p:spPr>
          <a:xfrm>
            <a:off x="685800" y="1752600"/>
            <a:ext cx="7772400" cy="4343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There must be swift economic consequences for non-compliance</a:t>
            </a:r>
            <a:endParaRPr/>
          </a:p>
          <a:p>
            <a:pPr indent="-342900" lvl="0" marL="342900" rtl="0" algn="l">
              <a:spcBef>
                <a:spcPts val="640"/>
              </a:spcBef>
              <a:spcAft>
                <a:spcPts val="0"/>
              </a:spcAft>
              <a:buClr>
                <a:schemeClr val="lt1"/>
              </a:buClr>
              <a:buSzPts val="3200"/>
              <a:buFont typeface="Arial"/>
              <a:buChar char="•"/>
            </a:pPr>
            <a:r>
              <a:rPr lang="en-US"/>
              <a:t>Correction of hazards and violations must be measurable and have clear deadlines for completion</a:t>
            </a:r>
            <a:endParaRPr/>
          </a:p>
          <a:p>
            <a:pPr indent="-342900" lvl="0" marL="342900" rtl="0" algn="l">
              <a:spcBef>
                <a:spcPts val="640"/>
              </a:spcBef>
              <a:spcAft>
                <a:spcPts val="0"/>
              </a:spcAft>
              <a:buClr>
                <a:schemeClr val="lt1"/>
              </a:buClr>
              <a:buSzPts val="3200"/>
              <a:buFont typeface="Arial"/>
              <a:buChar char="•"/>
            </a:pPr>
            <a:r>
              <a:rPr lang="en-US"/>
              <a:t>Verification of corrective action plans must be independent and thorough</a:t>
            </a:r>
            <a:endParaRPr/>
          </a:p>
          <a:p>
            <a:pPr indent="0" lvl="0" marL="0" rtl="0" algn="l">
              <a:spcBef>
                <a:spcPts val="640"/>
              </a:spcBef>
              <a:spcAft>
                <a:spcPts val="0"/>
              </a:spcAft>
              <a:buClr>
                <a:schemeClr val="lt2"/>
              </a:buClr>
              <a:buSzPts val="3200"/>
              <a:buFont typeface="Arial"/>
              <a:buNone/>
            </a:pPr>
            <a:r>
              <a:rPr lang="en-US">
                <a:solidFill>
                  <a:schemeClr val="lt2"/>
                </a:solidFill>
              </a:rPr>
              <a:t>  Key: Transparency and accountability</a:t>
            </a:r>
            <a:endParaRPr/>
          </a:p>
        </p:txBody>
      </p:sp>
      <p:sp>
        <p:nvSpPr>
          <p:cNvPr id="220" name="Google Shape;220;p3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Presentation Outline</a:t>
            </a:r>
            <a:endParaRPr/>
          </a:p>
        </p:txBody>
      </p:sp>
      <p:sp>
        <p:nvSpPr>
          <p:cNvPr id="100" name="Google Shape;100;p1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The global economy today</a:t>
            </a:r>
            <a:endParaRPr/>
          </a:p>
          <a:p>
            <a:pPr indent="-342900" lvl="0" marL="342900" rtl="0" algn="l">
              <a:spcBef>
                <a:spcPts val="640"/>
              </a:spcBef>
              <a:spcAft>
                <a:spcPts val="0"/>
              </a:spcAft>
              <a:buClr>
                <a:schemeClr val="lt1"/>
              </a:buClr>
              <a:buSzPts val="3200"/>
              <a:buFont typeface="Arial"/>
              <a:buChar char="•"/>
            </a:pPr>
            <a:r>
              <a:rPr lang="en-US"/>
              <a:t>The impact of Covid on supply chains</a:t>
            </a:r>
            <a:endParaRPr/>
          </a:p>
          <a:p>
            <a:pPr indent="-342900" lvl="0" marL="342900" rtl="0" algn="l">
              <a:spcBef>
                <a:spcPts val="640"/>
              </a:spcBef>
              <a:spcAft>
                <a:spcPts val="0"/>
              </a:spcAft>
              <a:buClr>
                <a:schemeClr val="lt1"/>
              </a:buClr>
              <a:buSzPts val="3200"/>
              <a:buFont typeface="Arial"/>
              <a:buChar char="•"/>
            </a:pPr>
            <a:r>
              <a:rPr lang="en-US"/>
              <a:t>Effective alternatives to CSR</a:t>
            </a:r>
            <a:endParaRPr/>
          </a:p>
          <a:p>
            <a:pPr indent="-342900" lvl="0" marL="342900" rtl="0" algn="l">
              <a:spcBef>
                <a:spcPts val="640"/>
              </a:spcBef>
              <a:spcAft>
                <a:spcPts val="0"/>
              </a:spcAft>
              <a:buClr>
                <a:schemeClr val="lt1"/>
              </a:buClr>
              <a:buSzPts val="3200"/>
              <a:buFont typeface="Arial"/>
              <a:buChar char="•"/>
            </a:pPr>
            <a:r>
              <a:rPr lang="en-US"/>
              <a:t>What OHS professionals can do to help protect supply chain workers</a:t>
            </a:r>
            <a:endParaRPr/>
          </a:p>
        </p:txBody>
      </p:sp>
      <p:sp>
        <p:nvSpPr>
          <p:cNvPr id="101" name="Google Shape;101;p1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Transparency</a:t>
            </a:r>
            <a:endParaRPr/>
          </a:p>
        </p:txBody>
      </p:sp>
      <p:sp>
        <p:nvSpPr>
          <p:cNvPr id="226" name="Google Shape;226;p33"/>
          <p:cNvSpPr txBox="1"/>
          <p:nvPr>
            <p:ph idx="1" type="body"/>
          </p:nvPr>
        </p:nvSpPr>
        <p:spPr>
          <a:xfrm>
            <a:off x="685800" y="1828800"/>
            <a:ext cx="7772400" cy="42672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Some brands’ website listing of Tier 1 suppliers</a:t>
            </a:r>
            <a:endParaRPr/>
          </a:p>
          <a:p>
            <a:pPr indent="-342900" lvl="0" marL="342900" rtl="0" algn="l">
              <a:spcBef>
                <a:spcPts val="640"/>
              </a:spcBef>
              <a:spcAft>
                <a:spcPts val="0"/>
              </a:spcAft>
              <a:buClr>
                <a:schemeClr val="lt1"/>
              </a:buClr>
              <a:buSzPts val="3200"/>
              <a:buFont typeface="Arial"/>
              <a:buChar char="•"/>
            </a:pPr>
            <a:r>
              <a:rPr lang="en-US"/>
              <a:t>Example of International Accord</a:t>
            </a:r>
            <a:endParaRPr/>
          </a:p>
          <a:p>
            <a:pPr indent="-342900" lvl="0" marL="342900" rtl="0" algn="l">
              <a:spcBef>
                <a:spcPts val="640"/>
              </a:spcBef>
              <a:spcAft>
                <a:spcPts val="0"/>
              </a:spcAft>
              <a:buClr>
                <a:schemeClr val="lt1"/>
              </a:buClr>
              <a:buSzPts val="3200"/>
              <a:buFont typeface="Arial"/>
              <a:buChar char="•"/>
            </a:pPr>
            <a:r>
              <a:rPr lang="en-US"/>
              <a:t>Development of benchmarking reports</a:t>
            </a:r>
            <a:endParaRPr/>
          </a:p>
          <a:p>
            <a:pPr indent="-285750" lvl="1" marL="742950" rtl="0" algn="l">
              <a:spcBef>
                <a:spcPts val="560"/>
              </a:spcBef>
              <a:spcAft>
                <a:spcPts val="0"/>
              </a:spcAft>
              <a:buClr>
                <a:schemeClr val="lt1"/>
              </a:buClr>
              <a:buSzPts val="2800"/>
              <a:buFont typeface="Arial"/>
              <a:buChar char="–"/>
            </a:pPr>
            <a:r>
              <a:rPr lang="en-US"/>
              <a:t>Corporate Human Rights Benchmark</a:t>
            </a:r>
            <a:endParaRPr/>
          </a:p>
          <a:p>
            <a:pPr indent="-285750" lvl="1" marL="742950" rtl="0" algn="l">
              <a:spcBef>
                <a:spcPts val="560"/>
              </a:spcBef>
              <a:spcAft>
                <a:spcPts val="0"/>
              </a:spcAft>
              <a:buClr>
                <a:schemeClr val="lt1"/>
              </a:buClr>
              <a:buSzPts val="2800"/>
              <a:buFont typeface="Arial"/>
              <a:buChar char="–"/>
            </a:pPr>
            <a:r>
              <a:rPr lang="en-US"/>
              <a:t>Know the Chain</a:t>
            </a:r>
            <a:endParaRPr/>
          </a:p>
          <a:p>
            <a:pPr indent="-342900" lvl="0" marL="342900" rtl="0" algn="l">
              <a:spcBef>
                <a:spcPts val="640"/>
              </a:spcBef>
              <a:spcAft>
                <a:spcPts val="0"/>
              </a:spcAft>
              <a:buClr>
                <a:schemeClr val="lt1"/>
              </a:buClr>
              <a:buSzPts val="3200"/>
              <a:buFont typeface="Arial"/>
              <a:buChar char="•"/>
            </a:pPr>
            <a:r>
              <a:rPr lang="en-US"/>
              <a:t>Business and Human Rights Resource Centre, London</a:t>
            </a:r>
            <a:endParaRPr/>
          </a:p>
        </p:txBody>
      </p:sp>
      <p:sp>
        <p:nvSpPr>
          <p:cNvPr id="227" name="Google Shape;227;p3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Accountability</a:t>
            </a:r>
            <a:endParaRPr/>
          </a:p>
        </p:txBody>
      </p:sp>
      <p:sp>
        <p:nvSpPr>
          <p:cNvPr id="233" name="Google Shape;233;p34"/>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Accord and brand agreements</a:t>
            </a:r>
            <a:endParaRPr/>
          </a:p>
          <a:p>
            <a:pPr indent="-285750" lvl="1" marL="742950" rtl="0" algn="l">
              <a:spcBef>
                <a:spcPts val="560"/>
              </a:spcBef>
              <a:spcAft>
                <a:spcPts val="0"/>
              </a:spcAft>
              <a:buClr>
                <a:schemeClr val="lt1"/>
              </a:buClr>
              <a:buSzPts val="2800"/>
              <a:buFont typeface="Arial"/>
              <a:buChar char="–"/>
            </a:pPr>
            <a:r>
              <a:rPr lang="en-US"/>
              <a:t>Permanent Court of Arbitration</a:t>
            </a:r>
            <a:endParaRPr/>
          </a:p>
          <a:p>
            <a:pPr indent="-342900" lvl="0" marL="342900" rtl="0" algn="l">
              <a:spcBef>
                <a:spcPts val="640"/>
              </a:spcBef>
              <a:spcAft>
                <a:spcPts val="0"/>
              </a:spcAft>
              <a:buClr>
                <a:schemeClr val="lt1"/>
              </a:buClr>
              <a:buSzPts val="3200"/>
              <a:buFont typeface="Arial"/>
              <a:buChar char="•"/>
            </a:pPr>
            <a:r>
              <a:rPr lang="en-US"/>
              <a:t>Public campaigns (#PayYourWorkers)</a:t>
            </a:r>
            <a:endParaRPr/>
          </a:p>
          <a:p>
            <a:pPr indent="-285750" lvl="1" marL="742950" rtl="0" algn="l">
              <a:spcBef>
                <a:spcPts val="560"/>
              </a:spcBef>
              <a:spcAft>
                <a:spcPts val="0"/>
              </a:spcAft>
              <a:buClr>
                <a:schemeClr val="lt1"/>
              </a:buClr>
              <a:buSzPts val="2800"/>
              <a:buFont typeface="Arial"/>
              <a:buChar char="–"/>
            </a:pPr>
            <a:r>
              <a:rPr lang="en-US"/>
              <a:t>Haiti ($330K); Thailand ($8.3 million); India ($58 million) </a:t>
            </a:r>
            <a:endParaRPr/>
          </a:p>
          <a:p>
            <a:pPr indent="-342900" lvl="0" marL="342900" rtl="0" algn="l">
              <a:spcBef>
                <a:spcPts val="640"/>
              </a:spcBef>
              <a:spcAft>
                <a:spcPts val="0"/>
              </a:spcAft>
              <a:buClr>
                <a:schemeClr val="lt1"/>
              </a:buClr>
              <a:buSzPts val="3200"/>
              <a:buFont typeface="Arial"/>
              <a:buChar char="•"/>
            </a:pPr>
            <a:r>
              <a:rPr lang="en-US"/>
              <a:t>Anti-Greenwashing campaigns</a:t>
            </a:r>
            <a:endParaRPr/>
          </a:p>
          <a:p>
            <a:pPr indent="-285750" lvl="1" marL="742950" rtl="0" algn="l">
              <a:spcBef>
                <a:spcPts val="560"/>
              </a:spcBef>
              <a:spcAft>
                <a:spcPts val="0"/>
              </a:spcAft>
              <a:buClr>
                <a:schemeClr val="lt1"/>
              </a:buClr>
              <a:buSzPts val="2800"/>
              <a:buFont typeface="Arial"/>
              <a:buChar char="–"/>
            </a:pPr>
            <a:r>
              <a:rPr lang="en-US"/>
              <a:t>False or exaggerated environmental claims investigated by EU agencies, news media</a:t>
            </a:r>
            <a:endParaRPr/>
          </a:p>
        </p:txBody>
      </p:sp>
      <p:sp>
        <p:nvSpPr>
          <p:cNvPr id="234" name="Google Shape;234;p3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Regulations on the horizon</a:t>
            </a:r>
            <a:endParaRPr/>
          </a:p>
        </p:txBody>
      </p:sp>
      <p:sp>
        <p:nvSpPr>
          <p:cNvPr id="240" name="Google Shape;240;p3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FFFF00"/>
              </a:buClr>
              <a:buSzPts val="3200"/>
              <a:buFont typeface="Arial"/>
              <a:buNone/>
            </a:pPr>
            <a:r>
              <a:rPr lang="en-US">
                <a:solidFill>
                  <a:srgbClr val="FFFF00"/>
                </a:solidFill>
              </a:rPr>
              <a:t>Human Rights Due Diligence</a:t>
            </a:r>
            <a:endParaRPr/>
          </a:p>
          <a:p>
            <a:pPr indent="-285750" lvl="1" marL="742950" rtl="0" algn="l">
              <a:spcBef>
                <a:spcPts val="480"/>
              </a:spcBef>
              <a:spcAft>
                <a:spcPts val="0"/>
              </a:spcAft>
              <a:buClr>
                <a:schemeClr val="lt1"/>
              </a:buClr>
              <a:buSzPts val="2400"/>
              <a:buFont typeface="Arial"/>
              <a:buChar char="–"/>
            </a:pPr>
            <a:r>
              <a:rPr lang="en-US" sz="2400"/>
              <a:t>EU draft law under consideration; laws approved in the UK, France, Germany and Norway</a:t>
            </a:r>
            <a:endParaRPr/>
          </a:p>
          <a:p>
            <a:pPr indent="-342900" lvl="0" marL="342900" rtl="0" algn="l">
              <a:spcBef>
                <a:spcPts val="560"/>
              </a:spcBef>
              <a:spcAft>
                <a:spcPts val="0"/>
              </a:spcAft>
              <a:buClr>
                <a:schemeClr val="lt1"/>
              </a:buClr>
              <a:buSzPts val="2800"/>
              <a:buFont typeface="Arial"/>
              <a:buChar char="•"/>
            </a:pPr>
            <a:r>
              <a:rPr lang="en-US" sz="2800"/>
              <a:t>Key mandatory components:</a:t>
            </a:r>
            <a:endParaRPr/>
          </a:p>
          <a:p>
            <a:pPr indent="-285750" lvl="1" marL="742950" rtl="0" algn="l">
              <a:spcBef>
                <a:spcPts val="480"/>
              </a:spcBef>
              <a:spcAft>
                <a:spcPts val="0"/>
              </a:spcAft>
              <a:buClr>
                <a:schemeClr val="lt1"/>
              </a:buClr>
              <a:buSzPts val="2400"/>
              <a:buFont typeface="Arial"/>
              <a:buChar char="–"/>
            </a:pPr>
            <a:r>
              <a:rPr lang="en-US" sz="2400"/>
              <a:t>Identify and assess actual or potential human rights impacts on people/nature</a:t>
            </a:r>
            <a:endParaRPr/>
          </a:p>
          <a:p>
            <a:pPr indent="-285750" lvl="1" marL="742950" rtl="0" algn="l">
              <a:spcBef>
                <a:spcPts val="480"/>
              </a:spcBef>
              <a:spcAft>
                <a:spcPts val="0"/>
              </a:spcAft>
              <a:buClr>
                <a:schemeClr val="lt1"/>
              </a:buClr>
              <a:buSzPts val="2400"/>
              <a:buFont typeface="Arial"/>
              <a:buChar char="–"/>
            </a:pPr>
            <a:r>
              <a:rPr lang="en-US" sz="2400"/>
              <a:t>Take appropriate action to correct impacts</a:t>
            </a:r>
            <a:endParaRPr/>
          </a:p>
          <a:p>
            <a:pPr indent="-285750" lvl="1" marL="742950" rtl="0" algn="l">
              <a:spcBef>
                <a:spcPts val="480"/>
              </a:spcBef>
              <a:spcAft>
                <a:spcPts val="0"/>
              </a:spcAft>
              <a:buClr>
                <a:schemeClr val="lt1"/>
              </a:buClr>
              <a:buSzPts val="2400"/>
              <a:buFont typeface="Arial"/>
              <a:buChar char="–"/>
            </a:pPr>
            <a:r>
              <a:rPr lang="en-US" sz="2400"/>
              <a:t>Track the effectiveness of measures</a:t>
            </a:r>
            <a:endParaRPr/>
          </a:p>
          <a:p>
            <a:pPr indent="-285750" lvl="1" marL="742950" rtl="0" algn="l">
              <a:spcBef>
                <a:spcPts val="480"/>
              </a:spcBef>
              <a:spcAft>
                <a:spcPts val="0"/>
              </a:spcAft>
              <a:buClr>
                <a:schemeClr val="lt1"/>
              </a:buClr>
              <a:buSzPts val="2400"/>
              <a:buFont typeface="Arial"/>
              <a:buChar char="–"/>
            </a:pPr>
            <a:r>
              <a:rPr lang="en-US" sz="2400"/>
              <a:t>Communicate results to affected stakeholders and communities</a:t>
            </a:r>
            <a:endParaRPr/>
          </a:p>
          <a:p>
            <a:pPr indent="-139700" lvl="0" marL="342900" rtl="0" algn="l">
              <a:spcBef>
                <a:spcPts val="640"/>
              </a:spcBef>
              <a:spcAft>
                <a:spcPts val="0"/>
              </a:spcAft>
              <a:buClr>
                <a:schemeClr val="lt1"/>
              </a:buClr>
              <a:buSzPts val="3200"/>
              <a:buFont typeface="Arial"/>
              <a:buNone/>
            </a:pPr>
            <a:r>
              <a:t/>
            </a:r>
            <a:endParaRPr/>
          </a:p>
        </p:txBody>
      </p:sp>
      <p:sp>
        <p:nvSpPr>
          <p:cNvPr id="241" name="Google Shape;241;p3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EU Regulatory Proposals</a:t>
            </a:r>
            <a:endParaRPr/>
          </a:p>
        </p:txBody>
      </p:sp>
      <p:sp>
        <p:nvSpPr>
          <p:cNvPr id="247" name="Google Shape;247;p36"/>
          <p:cNvSpPr txBox="1"/>
          <p:nvPr>
            <p:ph idx="1" type="body"/>
          </p:nvPr>
        </p:nvSpPr>
        <p:spPr>
          <a:xfrm>
            <a:off x="685800" y="20574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FFFF00"/>
              </a:buClr>
              <a:buSzPts val="3200"/>
              <a:buFont typeface="Arial"/>
              <a:buChar char="•"/>
            </a:pPr>
            <a:r>
              <a:rPr lang="en-US">
                <a:solidFill>
                  <a:srgbClr val="FFFF00"/>
                </a:solidFill>
              </a:rPr>
              <a:t>Corporate reporting </a:t>
            </a:r>
            <a:r>
              <a:rPr lang="en-US"/>
              <a:t>– in effect now</a:t>
            </a:r>
            <a:endParaRPr/>
          </a:p>
          <a:p>
            <a:pPr indent="-285750" lvl="1" marL="742950" rtl="0" algn="l">
              <a:spcBef>
                <a:spcPts val="560"/>
              </a:spcBef>
              <a:spcAft>
                <a:spcPts val="0"/>
              </a:spcAft>
              <a:buClr>
                <a:schemeClr val="lt1"/>
              </a:buClr>
              <a:buSzPts val="2800"/>
              <a:buFont typeface="Arial"/>
              <a:buChar char="–"/>
            </a:pPr>
            <a:r>
              <a:rPr lang="en-US"/>
              <a:t>Broad categories of ESG impacts</a:t>
            </a:r>
            <a:endParaRPr/>
          </a:p>
          <a:p>
            <a:pPr indent="-342900" lvl="0" marL="342900" rtl="0" algn="l">
              <a:spcBef>
                <a:spcPts val="640"/>
              </a:spcBef>
              <a:spcAft>
                <a:spcPts val="0"/>
              </a:spcAft>
              <a:buClr>
                <a:srgbClr val="FFFF00"/>
              </a:buClr>
              <a:buSzPts val="3200"/>
              <a:buFont typeface="Arial"/>
              <a:buChar char="•"/>
            </a:pPr>
            <a:r>
              <a:rPr lang="en-US">
                <a:solidFill>
                  <a:srgbClr val="FFFF00"/>
                </a:solidFill>
              </a:rPr>
              <a:t>Forced Labor sales ban </a:t>
            </a:r>
            <a:r>
              <a:rPr lang="en-US"/>
              <a:t>– under consideration</a:t>
            </a:r>
            <a:endParaRPr/>
          </a:p>
          <a:p>
            <a:pPr indent="-342900" lvl="0" marL="342900" rtl="0" algn="l">
              <a:spcBef>
                <a:spcPts val="640"/>
              </a:spcBef>
              <a:spcAft>
                <a:spcPts val="0"/>
              </a:spcAft>
              <a:buClr>
                <a:srgbClr val="FFFF00"/>
              </a:buClr>
              <a:buSzPts val="3200"/>
              <a:buFont typeface="Arial"/>
              <a:buChar char="•"/>
            </a:pPr>
            <a:r>
              <a:rPr lang="en-US">
                <a:solidFill>
                  <a:srgbClr val="FFFF00"/>
                </a:solidFill>
              </a:rPr>
              <a:t>“Good Clothes, Fair Pay”</a:t>
            </a:r>
            <a:r>
              <a:rPr lang="en-US"/>
              <a:t> campaign</a:t>
            </a:r>
            <a:endParaRPr/>
          </a:p>
          <a:p>
            <a:pPr indent="-266700" lvl="0" marL="342900" rtl="0" algn="l">
              <a:spcBef>
                <a:spcPts val="240"/>
              </a:spcBef>
              <a:spcAft>
                <a:spcPts val="0"/>
              </a:spcAft>
              <a:buClr>
                <a:schemeClr val="lt1"/>
              </a:buClr>
              <a:buSzPts val="1200"/>
              <a:buFont typeface="Arial"/>
              <a:buNone/>
            </a:pPr>
            <a:r>
              <a:t/>
            </a:r>
            <a:endParaRPr sz="1200"/>
          </a:p>
          <a:p>
            <a:pPr indent="0" lvl="0" marL="0" rtl="0" algn="l">
              <a:spcBef>
                <a:spcPts val="640"/>
              </a:spcBef>
              <a:spcAft>
                <a:spcPts val="0"/>
              </a:spcAft>
              <a:buClr>
                <a:schemeClr val="lt1"/>
              </a:buClr>
              <a:buSzPts val="3200"/>
              <a:buFont typeface="Arial"/>
              <a:buNone/>
            </a:pPr>
            <a:r>
              <a:rPr lang="en-US"/>
              <a:t>The devil is in the details for all legislative proposals…</a:t>
            </a:r>
            <a:endParaRPr/>
          </a:p>
        </p:txBody>
      </p:sp>
      <p:sp>
        <p:nvSpPr>
          <p:cNvPr id="248" name="Google Shape;248;p3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US Garment Worker Bills</a:t>
            </a:r>
            <a:endParaRPr/>
          </a:p>
        </p:txBody>
      </p:sp>
      <p:sp>
        <p:nvSpPr>
          <p:cNvPr id="254" name="Google Shape;254;p37"/>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California – went into effect Jan 2022</a:t>
            </a:r>
            <a:endParaRPr/>
          </a:p>
          <a:p>
            <a:pPr indent="-285750" lvl="1" marL="742950" rtl="0" algn="l">
              <a:spcBef>
                <a:spcPts val="400"/>
              </a:spcBef>
              <a:spcAft>
                <a:spcPts val="0"/>
              </a:spcAft>
              <a:buClr>
                <a:schemeClr val="lt1"/>
              </a:buClr>
              <a:buSzPts val="2000"/>
              <a:buFont typeface="Arial"/>
              <a:buChar char="–"/>
            </a:pPr>
            <a:r>
              <a:rPr lang="en-US" sz="2000"/>
              <a:t>Garment Workers Protection Act (SB 62)</a:t>
            </a:r>
            <a:endParaRPr/>
          </a:p>
          <a:p>
            <a:pPr indent="-342900" lvl="0" marL="342900" rtl="0" algn="l">
              <a:spcBef>
                <a:spcPts val="640"/>
              </a:spcBef>
              <a:spcAft>
                <a:spcPts val="0"/>
              </a:spcAft>
              <a:buClr>
                <a:schemeClr val="lt1"/>
              </a:buClr>
              <a:buSzPts val="3200"/>
              <a:buFont typeface="Arial"/>
              <a:buChar char="•"/>
            </a:pPr>
            <a:r>
              <a:rPr lang="en-US"/>
              <a:t>New York – failed in 2022, still alive</a:t>
            </a:r>
            <a:endParaRPr/>
          </a:p>
          <a:p>
            <a:pPr indent="-342900" lvl="0" marL="342900" rtl="0" algn="l">
              <a:spcBef>
                <a:spcPts val="640"/>
              </a:spcBef>
              <a:spcAft>
                <a:spcPts val="0"/>
              </a:spcAft>
              <a:buClr>
                <a:schemeClr val="lt1"/>
              </a:buClr>
              <a:buSzPts val="3200"/>
              <a:buFont typeface="Arial"/>
              <a:buChar char="•"/>
            </a:pPr>
            <a:r>
              <a:rPr lang="en-US"/>
              <a:t>Key aspects</a:t>
            </a:r>
            <a:endParaRPr/>
          </a:p>
          <a:p>
            <a:pPr indent="-285750" lvl="1" marL="742950" rtl="0" algn="l">
              <a:spcBef>
                <a:spcPts val="560"/>
              </a:spcBef>
              <a:spcAft>
                <a:spcPts val="0"/>
              </a:spcAft>
              <a:buClr>
                <a:schemeClr val="lt1"/>
              </a:buClr>
              <a:buSzPts val="2800"/>
              <a:buFont typeface="Arial"/>
              <a:buChar char="–"/>
            </a:pPr>
            <a:r>
              <a:rPr lang="en-US"/>
              <a:t>Set minimum wages and working conditions, prohibits piece work pay</a:t>
            </a:r>
            <a:endParaRPr/>
          </a:p>
          <a:p>
            <a:pPr indent="-285750" lvl="1" marL="742950" rtl="0" algn="l">
              <a:spcBef>
                <a:spcPts val="560"/>
              </a:spcBef>
              <a:spcAft>
                <a:spcPts val="0"/>
              </a:spcAft>
              <a:buClr>
                <a:schemeClr val="lt1"/>
              </a:buClr>
              <a:buSzPts val="2800"/>
              <a:buFont typeface="Arial"/>
              <a:buChar char="–"/>
            </a:pPr>
            <a:r>
              <a:rPr lang="en-US"/>
              <a:t>Holds brands/retailers responsible </a:t>
            </a:r>
            <a:endParaRPr/>
          </a:p>
          <a:p>
            <a:pPr indent="-285750" lvl="1" marL="742950" rtl="0" algn="l">
              <a:spcBef>
                <a:spcPts val="560"/>
              </a:spcBef>
              <a:spcAft>
                <a:spcPts val="0"/>
              </a:spcAft>
              <a:buClr>
                <a:schemeClr val="lt1"/>
              </a:buClr>
              <a:buSzPts val="2800"/>
              <a:buFont typeface="Arial"/>
              <a:buChar char="–"/>
            </a:pPr>
            <a:r>
              <a:rPr lang="en-US"/>
              <a:t>Reinforce worker participation</a:t>
            </a:r>
            <a:endParaRPr/>
          </a:p>
        </p:txBody>
      </p:sp>
      <p:sp>
        <p:nvSpPr>
          <p:cNvPr id="255" name="Google Shape;255;p3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
        <p:nvSpPr>
          <p:cNvPr id="261" name="Google Shape;261;p3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After 30 years of CSR: </a:t>
            </a:r>
            <a:br>
              <a:rPr lang="en-US"/>
            </a:br>
            <a:r>
              <a:rPr lang="en-US"/>
              <a:t>How About “Back to Basics”?</a:t>
            </a:r>
            <a:endParaRPr/>
          </a:p>
        </p:txBody>
      </p:sp>
      <p:sp>
        <p:nvSpPr>
          <p:cNvPr id="262" name="Google Shape;262;p3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2800"/>
              <a:buFont typeface="Arial"/>
              <a:buNone/>
            </a:pPr>
            <a:r>
              <a:rPr lang="en-US" sz="2800"/>
              <a:t>“We have inspections of factories, both announced and unannounced. But we just don’t have the assurance that things will be the same the next day. Factories in China are incredibly sophisticated at finding ways to fool us. </a:t>
            </a:r>
            <a:r>
              <a:rPr lang="en-US" sz="2800">
                <a:solidFill>
                  <a:srgbClr val="FFFF00"/>
                </a:solidFill>
              </a:rPr>
              <a:t>The best monitors are the workers themselves</a:t>
            </a:r>
            <a:r>
              <a:rPr lang="en-US" sz="2800"/>
              <a:t>.”</a:t>
            </a:r>
            <a:endParaRPr sz="2800"/>
          </a:p>
          <a:p>
            <a:pPr indent="-342900" lvl="0" marL="342900" rtl="0" algn="l">
              <a:spcBef>
                <a:spcPts val="480"/>
              </a:spcBef>
              <a:spcAft>
                <a:spcPts val="0"/>
              </a:spcAft>
              <a:buClr>
                <a:schemeClr val="lt1"/>
              </a:buClr>
              <a:buSzPts val="2400"/>
              <a:buFont typeface="Arial"/>
              <a:buNone/>
            </a:pPr>
            <a:r>
              <a:rPr lang="en-US" sz="2400"/>
              <a:t>		- Doug Cahn, Reebok CSR Director, </a:t>
            </a:r>
            <a:r>
              <a:rPr i="1" lang="en-US" sz="2400"/>
              <a:t>Financial Times </a:t>
            </a:r>
            <a:r>
              <a:rPr lang="en-US" sz="2400"/>
              <a:t>(London), December 2002</a:t>
            </a:r>
            <a:endParaRPr sz="28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The Basics</a:t>
            </a:r>
            <a:endParaRPr/>
          </a:p>
        </p:txBody>
      </p:sp>
      <p:sp>
        <p:nvSpPr>
          <p:cNvPr id="268" name="Google Shape;268;p39"/>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Allow workers to speak and act for themselves</a:t>
            </a:r>
            <a:endParaRPr/>
          </a:p>
          <a:p>
            <a:pPr indent="-342900" lvl="0" marL="342900" rtl="0" algn="l">
              <a:spcBef>
                <a:spcPts val="640"/>
              </a:spcBef>
              <a:spcAft>
                <a:spcPts val="0"/>
              </a:spcAft>
              <a:buClr>
                <a:schemeClr val="lt1"/>
              </a:buClr>
              <a:buSzPts val="3200"/>
              <a:buFont typeface="Arial"/>
              <a:buChar char="•"/>
            </a:pPr>
            <a:r>
              <a:rPr lang="en-US"/>
              <a:t>Allow workers to represent themselves</a:t>
            </a:r>
            <a:endParaRPr/>
          </a:p>
          <a:p>
            <a:pPr indent="-342900" lvl="0" marL="342900" rtl="0" algn="l">
              <a:spcBef>
                <a:spcPts val="640"/>
              </a:spcBef>
              <a:spcAft>
                <a:spcPts val="0"/>
              </a:spcAft>
              <a:buClr>
                <a:schemeClr val="lt1"/>
              </a:buClr>
              <a:buSzPts val="3200"/>
              <a:buFont typeface="Arial"/>
              <a:buChar char="•"/>
            </a:pPr>
            <a:r>
              <a:rPr lang="en-US"/>
              <a:t>Allow workers to play the key roles essential to all effective OHS programs</a:t>
            </a:r>
            <a:endParaRPr/>
          </a:p>
          <a:p>
            <a:pPr indent="-285750" lvl="1" marL="742950" rtl="0" algn="l">
              <a:spcBef>
                <a:spcPts val="560"/>
              </a:spcBef>
              <a:spcAft>
                <a:spcPts val="0"/>
              </a:spcAft>
              <a:buClr>
                <a:schemeClr val="lt1"/>
              </a:buClr>
              <a:buSzPts val="2800"/>
              <a:buFont typeface="Arial"/>
              <a:buChar char="–"/>
            </a:pPr>
            <a:r>
              <a:rPr lang="en-US"/>
              <a:t>Inspections, accident investigations, hazard controls, peer training</a:t>
            </a:r>
            <a:endParaRPr/>
          </a:p>
        </p:txBody>
      </p:sp>
      <p:sp>
        <p:nvSpPr>
          <p:cNvPr id="269" name="Google Shape;269;p3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4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What’s Required to Achieve </a:t>
            </a:r>
            <a:br>
              <a:rPr lang="en-US"/>
            </a:br>
            <a:r>
              <a:rPr lang="en-US"/>
              <a:t>The Basics</a:t>
            </a:r>
            <a:endParaRPr/>
          </a:p>
        </p:txBody>
      </p:sp>
      <p:sp>
        <p:nvSpPr>
          <p:cNvPr id="275" name="Google Shape;275;p4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Curb the hostility towards trade unions by brands and suppliers</a:t>
            </a:r>
            <a:endParaRPr/>
          </a:p>
          <a:p>
            <a:pPr indent="-342900" lvl="0" marL="342900" rtl="0" algn="l">
              <a:spcBef>
                <a:spcPts val="640"/>
              </a:spcBef>
              <a:spcAft>
                <a:spcPts val="0"/>
              </a:spcAft>
              <a:buClr>
                <a:schemeClr val="lt1"/>
              </a:buClr>
              <a:buSzPts val="3200"/>
              <a:buFont typeface="Arial"/>
              <a:buChar char="•"/>
            </a:pPr>
            <a:r>
              <a:rPr lang="en-US"/>
              <a:t>Stop reprisals and retaliation against active workers</a:t>
            </a:r>
            <a:endParaRPr/>
          </a:p>
          <a:p>
            <a:pPr indent="-342900" lvl="0" marL="342900" rtl="0" algn="l">
              <a:spcBef>
                <a:spcPts val="640"/>
              </a:spcBef>
              <a:spcAft>
                <a:spcPts val="0"/>
              </a:spcAft>
              <a:buClr>
                <a:schemeClr val="lt1"/>
              </a:buClr>
              <a:buSzPts val="3200"/>
              <a:buFont typeface="Arial"/>
              <a:buChar char="•"/>
            </a:pPr>
            <a:r>
              <a:rPr lang="en-US"/>
              <a:t>Promote genuine worker participation</a:t>
            </a:r>
            <a:endParaRPr/>
          </a:p>
          <a:p>
            <a:pPr indent="-342900" lvl="0" marL="342900" rtl="0" algn="l">
              <a:spcBef>
                <a:spcPts val="640"/>
              </a:spcBef>
              <a:spcAft>
                <a:spcPts val="0"/>
              </a:spcAft>
              <a:buClr>
                <a:schemeClr val="lt1"/>
              </a:buClr>
              <a:buSzPts val="3200"/>
              <a:buFont typeface="Arial"/>
              <a:buChar char="•"/>
            </a:pPr>
            <a:r>
              <a:rPr lang="en-US"/>
              <a:t>Respect national and international laws</a:t>
            </a:r>
            <a:endParaRPr/>
          </a:p>
        </p:txBody>
      </p:sp>
      <p:sp>
        <p:nvSpPr>
          <p:cNvPr id="276" name="Google Shape;276;p4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International Standards</a:t>
            </a:r>
            <a:endParaRPr/>
          </a:p>
        </p:txBody>
      </p:sp>
      <p:sp>
        <p:nvSpPr>
          <p:cNvPr id="282" name="Google Shape;282;p41"/>
          <p:cNvSpPr txBox="1"/>
          <p:nvPr>
            <p:ph idx="1" type="body"/>
          </p:nvPr>
        </p:nvSpPr>
        <p:spPr>
          <a:xfrm>
            <a:off x="685800" y="1752600"/>
            <a:ext cx="7772400" cy="4343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ILO tripartite conventions, codes</a:t>
            </a:r>
            <a:endParaRPr/>
          </a:p>
          <a:p>
            <a:pPr indent="-342900" lvl="0" marL="342900" rtl="0" algn="l">
              <a:spcBef>
                <a:spcPts val="640"/>
              </a:spcBef>
              <a:spcAft>
                <a:spcPts val="0"/>
              </a:spcAft>
              <a:buClr>
                <a:schemeClr val="lt1"/>
              </a:buClr>
              <a:buSzPts val="3200"/>
              <a:buFont typeface="Arial"/>
              <a:buChar char="•"/>
            </a:pPr>
            <a:r>
              <a:rPr lang="en-US"/>
              <a:t>ILO “Fundamental Rights at Work”</a:t>
            </a:r>
            <a:endParaRPr/>
          </a:p>
          <a:p>
            <a:pPr indent="-285750" lvl="1" marL="742950" rtl="0" algn="l">
              <a:spcBef>
                <a:spcPts val="560"/>
              </a:spcBef>
              <a:spcAft>
                <a:spcPts val="0"/>
              </a:spcAft>
              <a:buClr>
                <a:schemeClr val="lt1"/>
              </a:buClr>
              <a:buSzPts val="2800"/>
              <a:buFont typeface="Arial"/>
              <a:buChar char="–"/>
            </a:pPr>
            <a:r>
              <a:rPr lang="en-US"/>
              <a:t>FOA and collective bargaining (C 87, 98)</a:t>
            </a:r>
            <a:endParaRPr/>
          </a:p>
          <a:p>
            <a:pPr indent="-285750" lvl="1" marL="742950" rtl="0" algn="l">
              <a:spcBef>
                <a:spcPts val="560"/>
              </a:spcBef>
              <a:spcAft>
                <a:spcPts val="0"/>
              </a:spcAft>
              <a:buClr>
                <a:schemeClr val="lt1"/>
              </a:buClr>
              <a:buSzPts val="2800"/>
              <a:buFont typeface="Arial"/>
              <a:buChar char="–"/>
            </a:pPr>
            <a:r>
              <a:rPr lang="en-US"/>
              <a:t>End forced labor (C 29, 105)</a:t>
            </a:r>
            <a:endParaRPr/>
          </a:p>
          <a:p>
            <a:pPr indent="-285750" lvl="1" marL="742950" rtl="0" algn="l">
              <a:spcBef>
                <a:spcPts val="560"/>
              </a:spcBef>
              <a:spcAft>
                <a:spcPts val="0"/>
              </a:spcAft>
              <a:buClr>
                <a:schemeClr val="lt1"/>
              </a:buClr>
              <a:buSzPts val="2800"/>
              <a:buFont typeface="Arial"/>
              <a:buChar char="–"/>
            </a:pPr>
            <a:r>
              <a:rPr lang="en-US"/>
              <a:t>End child labor (C 138, 182)</a:t>
            </a:r>
            <a:endParaRPr/>
          </a:p>
          <a:p>
            <a:pPr indent="-285750" lvl="1" marL="742950" rtl="0" algn="l">
              <a:spcBef>
                <a:spcPts val="560"/>
              </a:spcBef>
              <a:spcAft>
                <a:spcPts val="0"/>
              </a:spcAft>
              <a:buClr>
                <a:schemeClr val="lt1"/>
              </a:buClr>
              <a:buSzPts val="2800"/>
              <a:buFont typeface="Arial"/>
              <a:buChar char="–"/>
            </a:pPr>
            <a:r>
              <a:rPr lang="en-US"/>
              <a:t>End discrimination (C 100, 111)</a:t>
            </a:r>
            <a:endParaRPr/>
          </a:p>
          <a:p>
            <a:pPr indent="-285750" lvl="1" marL="742950" rtl="0" algn="l">
              <a:spcBef>
                <a:spcPts val="560"/>
              </a:spcBef>
              <a:spcAft>
                <a:spcPts val="0"/>
              </a:spcAft>
              <a:buClr>
                <a:srgbClr val="FFFF00"/>
              </a:buClr>
              <a:buSzPts val="2800"/>
              <a:buFont typeface="Arial"/>
              <a:buChar char="–"/>
            </a:pPr>
            <a:r>
              <a:rPr lang="en-US">
                <a:solidFill>
                  <a:srgbClr val="FFFF00"/>
                </a:solidFill>
              </a:rPr>
              <a:t>Health &amp; Safety </a:t>
            </a:r>
            <a:r>
              <a:rPr lang="en-US"/>
              <a:t>(C 155 and 40 others)</a:t>
            </a:r>
            <a:endParaRPr/>
          </a:p>
          <a:p>
            <a:pPr indent="-342900" lvl="0" marL="342900" rtl="0" algn="l">
              <a:spcBef>
                <a:spcPts val="640"/>
              </a:spcBef>
              <a:spcAft>
                <a:spcPts val="0"/>
              </a:spcAft>
              <a:buClr>
                <a:schemeClr val="lt1"/>
              </a:buClr>
              <a:buSzPts val="3200"/>
              <a:buFont typeface="Arial"/>
              <a:buChar char="•"/>
            </a:pPr>
            <a:r>
              <a:rPr lang="en-US"/>
              <a:t>C 190: Gender-based violence</a:t>
            </a:r>
            <a:endParaRPr/>
          </a:p>
        </p:txBody>
      </p:sp>
      <p:sp>
        <p:nvSpPr>
          <p:cNvPr id="283" name="Google Shape;283;p4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4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US Example</a:t>
            </a:r>
            <a:endParaRPr/>
          </a:p>
        </p:txBody>
      </p:sp>
      <p:sp>
        <p:nvSpPr>
          <p:cNvPr id="289" name="Google Shape;289;p42"/>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a:t>
            </a:r>
            <a:r>
              <a:rPr lang="en-US" sz="2800"/>
              <a:t>Jobber Agreements” – NYC 1930s-1960s</a:t>
            </a:r>
            <a:endParaRPr/>
          </a:p>
          <a:p>
            <a:pPr indent="-342900" lvl="0" marL="342900" rtl="0" algn="l">
              <a:spcBef>
                <a:spcPts val="560"/>
              </a:spcBef>
              <a:spcAft>
                <a:spcPts val="0"/>
              </a:spcAft>
              <a:buClr>
                <a:schemeClr val="lt1"/>
              </a:buClr>
              <a:buSzPts val="2800"/>
              <a:buFont typeface="Arial"/>
              <a:buChar char="•"/>
            </a:pPr>
            <a:r>
              <a:rPr lang="en-US" sz="2800"/>
              <a:t>Joint agreement between all parties</a:t>
            </a:r>
            <a:endParaRPr/>
          </a:p>
          <a:p>
            <a:pPr indent="-285750" lvl="1" marL="742950" rtl="0" algn="l">
              <a:spcBef>
                <a:spcPts val="480"/>
              </a:spcBef>
              <a:spcAft>
                <a:spcPts val="0"/>
              </a:spcAft>
              <a:buClr>
                <a:schemeClr val="lt1"/>
              </a:buClr>
              <a:buSzPts val="2400"/>
              <a:buFont typeface="Arial"/>
              <a:buChar char="–"/>
            </a:pPr>
            <a:r>
              <a:rPr lang="en-US" sz="2400"/>
              <a:t>Brands and retailers</a:t>
            </a:r>
            <a:endParaRPr/>
          </a:p>
          <a:p>
            <a:pPr indent="-285750" lvl="1" marL="742950" rtl="0" algn="l">
              <a:spcBef>
                <a:spcPts val="480"/>
              </a:spcBef>
              <a:spcAft>
                <a:spcPts val="0"/>
              </a:spcAft>
              <a:buClr>
                <a:schemeClr val="lt1"/>
              </a:buClr>
              <a:buSzPts val="2400"/>
              <a:buFont typeface="Arial"/>
              <a:buChar char="–"/>
            </a:pPr>
            <a:r>
              <a:rPr lang="en-US" sz="2400"/>
              <a:t>Supplier factory management (including subcontractors)</a:t>
            </a:r>
            <a:endParaRPr/>
          </a:p>
          <a:p>
            <a:pPr indent="-285750" lvl="1" marL="742950" rtl="0" algn="l">
              <a:spcBef>
                <a:spcPts val="480"/>
              </a:spcBef>
              <a:spcAft>
                <a:spcPts val="0"/>
              </a:spcAft>
              <a:buClr>
                <a:schemeClr val="lt1"/>
              </a:buClr>
              <a:buSzPts val="2400"/>
              <a:buFont typeface="Arial"/>
              <a:buChar char="–"/>
            </a:pPr>
            <a:r>
              <a:rPr lang="en-US" sz="2400"/>
              <a:t>Unions representing garment workers</a:t>
            </a:r>
            <a:endParaRPr/>
          </a:p>
          <a:p>
            <a:pPr indent="-342900" lvl="0" marL="342900" rtl="0" algn="l">
              <a:spcBef>
                <a:spcPts val="560"/>
              </a:spcBef>
              <a:spcAft>
                <a:spcPts val="0"/>
              </a:spcAft>
              <a:buClr>
                <a:schemeClr val="lt1"/>
              </a:buClr>
              <a:buSzPts val="2800"/>
              <a:buFont typeface="Arial"/>
              <a:buChar char="•"/>
            </a:pPr>
            <a:r>
              <a:rPr lang="en-US" sz="2800"/>
              <a:t>2022 version:  brands, suppliers, global and national unions from production workers to retail workers</a:t>
            </a:r>
            <a:endParaRPr/>
          </a:p>
        </p:txBody>
      </p:sp>
      <p:sp>
        <p:nvSpPr>
          <p:cNvPr id="290" name="Google Shape;290;p4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Global Economy</a:t>
            </a:r>
            <a:endParaRPr/>
          </a:p>
        </p:txBody>
      </p:sp>
      <p:sp>
        <p:nvSpPr>
          <p:cNvPr id="107" name="Google Shape;107;p16"/>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Top 100 world economies: 69 corporations, 31 countries</a:t>
            </a:r>
            <a:endParaRPr/>
          </a:p>
          <a:p>
            <a:pPr indent="-342900" lvl="0" marL="342900" rtl="0" algn="l">
              <a:spcBef>
                <a:spcPts val="640"/>
              </a:spcBef>
              <a:spcAft>
                <a:spcPts val="0"/>
              </a:spcAft>
              <a:buClr>
                <a:schemeClr val="lt1"/>
              </a:buClr>
              <a:buSzPts val="3200"/>
              <a:buFont typeface="Arial"/>
              <a:buChar char="•"/>
            </a:pPr>
            <a:r>
              <a:rPr lang="en-US"/>
              <a:t>Top 200 world economies: 153 corporations, 47 countries</a:t>
            </a:r>
            <a:endParaRPr/>
          </a:p>
          <a:p>
            <a:pPr indent="-342900" lvl="0" marL="342900" rtl="0" algn="l">
              <a:spcBef>
                <a:spcPts val="640"/>
              </a:spcBef>
              <a:spcAft>
                <a:spcPts val="0"/>
              </a:spcAft>
              <a:buClr>
                <a:schemeClr val="lt1"/>
              </a:buClr>
              <a:buSzPts val="3200"/>
              <a:buFont typeface="Arial"/>
              <a:buChar char="•"/>
            </a:pPr>
            <a:r>
              <a:rPr lang="en-US"/>
              <a:t>Top 10 global corporations = $3.1 trillion in revenue – more than combined budgets of 180 countries (UN = 193) </a:t>
            </a:r>
            <a:endParaRPr/>
          </a:p>
          <a:p>
            <a:pPr indent="0" lvl="0" marL="0" rtl="0" algn="l">
              <a:spcBef>
                <a:spcPts val="640"/>
              </a:spcBef>
              <a:spcAft>
                <a:spcPts val="0"/>
              </a:spcAft>
              <a:buClr>
                <a:schemeClr val="lt1"/>
              </a:buClr>
              <a:buSzPts val="3200"/>
              <a:buFont typeface="Arial"/>
              <a:buNone/>
            </a:pPr>
            <a:r>
              <a:t/>
            </a:r>
            <a:endParaRPr/>
          </a:p>
        </p:txBody>
      </p:sp>
      <p:sp>
        <p:nvSpPr>
          <p:cNvPr id="108" name="Google Shape;108;p1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4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A Better Post-Covid World</a:t>
            </a:r>
            <a:endParaRPr/>
          </a:p>
        </p:txBody>
      </p:sp>
      <p:sp>
        <p:nvSpPr>
          <p:cNvPr id="296" name="Google Shape;296;p4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Recognize the reasons for CSR’s failure</a:t>
            </a:r>
            <a:endParaRPr/>
          </a:p>
          <a:p>
            <a:pPr indent="-342900" lvl="0" marL="342900" rtl="0" algn="l">
              <a:spcBef>
                <a:spcPts val="640"/>
              </a:spcBef>
              <a:spcAft>
                <a:spcPts val="0"/>
              </a:spcAft>
              <a:buClr>
                <a:schemeClr val="lt1"/>
              </a:buClr>
              <a:buSzPts val="3200"/>
              <a:buFont typeface="Arial"/>
              <a:buChar char="•"/>
            </a:pPr>
            <a:r>
              <a:rPr lang="en-US"/>
              <a:t>Promote the principles and approach of WSR programs</a:t>
            </a:r>
            <a:endParaRPr/>
          </a:p>
          <a:p>
            <a:pPr indent="-342900" lvl="0" marL="342900" rtl="0" algn="l">
              <a:spcBef>
                <a:spcPts val="640"/>
              </a:spcBef>
              <a:spcAft>
                <a:spcPts val="0"/>
              </a:spcAft>
              <a:buClr>
                <a:schemeClr val="lt1"/>
              </a:buClr>
              <a:buSzPts val="3200"/>
              <a:buFont typeface="Arial"/>
              <a:buChar char="•"/>
            </a:pPr>
            <a:r>
              <a:rPr lang="en-US"/>
              <a:t>Respect and implement national laws and international standards</a:t>
            </a:r>
            <a:endParaRPr/>
          </a:p>
          <a:p>
            <a:pPr indent="-342900" lvl="0" marL="342900" rtl="0" algn="l">
              <a:spcBef>
                <a:spcPts val="640"/>
              </a:spcBef>
              <a:spcAft>
                <a:spcPts val="0"/>
              </a:spcAft>
              <a:buClr>
                <a:schemeClr val="lt1"/>
              </a:buClr>
              <a:buSzPts val="3200"/>
              <a:buFont typeface="Arial"/>
              <a:buChar char="•"/>
            </a:pPr>
            <a:r>
              <a:rPr lang="en-US"/>
              <a:t>“Get back to basics” to allow workers to speak and act for themselves</a:t>
            </a:r>
            <a:endParaRPr/>
          </a:p>
        </p:txBody>
      </p:sp>
      <p:sp>
        <p:nvSpPr>
          <p:cNvPr id="297" name="Google Shape;297;p4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4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What we can do for a better Post Covid world</a:t>
            </a:r>
            <a:endParaRPr/>
          </a:p>
        </p:txBody>
      </p:sp>
      <p:sp>
        <p:nvSpPr>
          <p:cNvPr id="303" name="Google Shape;303;p44"/>
          <p:cNvSpPr txBox="1"/>
          <p:nvPr>
            <p:ph idx="1" type="body"/>
          </p:nvPr>
        </p:nvSpPr>
        <p:spPr>
          <a:xfrm>
            <a:off x="762000" y="1981200"/>
            <a:ext cx="7772400" cy="4191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2800"/>
              <a:buFont typeface="Arial"/>
              <a:buChar char="•"/>
            </a:pPr>
            <a:r>
              <a:rPr lang="en-US" sz="2800"/>
              <a:t>As OHS professionals at work – advocate for effective programs at home and abroad</a:t>
            </a:r>
            <a:endParaRPr/>
          </a:p>
          <a:p>
            <a:pPr indent="-342900" lvl="0" marL="342900" rtl="0" algn="l">
              <a:spcBef>
                <a:spcPts val="560"/>
              </a:spcBef>
              <a:spcAft>
                <a:spcPts val="0"/>
              </a:spcAft>
              <a:buClr>
                <a:schemeClr val="lt1"/>
              </a:buClr>
              <a:buSzPts val="2800"/>
              <a:buFont typeface="Arial"/>
              <a:buChar char="•"/>
            </a:pPr>
            <a:r>
              <a:rPr lang="en-US" sz="2800"/>
              <a:t>As consumers – demand brands/retailers obey the law and make good on their CSR promises</a:t>
            </a:r>
            <a:endParaRPr/>
          </a:p>
          <a:p>
            <a:pPr indent="-342900" lvl="0" marL="342900" rtl="0" algn="l">
              <a:spcBef>
                <a:spcPts val="560"/>
              </a:spcBef>
              <a:spcAft>
                <a:spcPts val="0"/>
              </a:spcAft>
              <a:buClr>
                <a:schemeClr val="lt1"/>
              </a:buClr>
              <a:buSzPts val="2800"/>
              <a:buFont typeface="Arial"/>
              <a:buChar char="•"/>
            </a:pPr>
            <a:r>
              <a:rPr lang="en-US" sz="2800"/>
              <a:t>As citizens – demand governments do their job to protect workers at home and abroad</a:t>
            </a:r>
            <a:endParaRPr/>
          </a:p>
          <a:p>
            <a:pPr indent="-342900" lvl="0" marL="342900" rtl="0" algn="l">
              <a:spcBef>
                <a:spcPts val="560"/>
              </a:spcBef>
              <a:spcAft>
                <a:spcPts val="0"/>
              </a:spcAft>
              <a:buClr>
                <a:schemeClr val="lt1"/>
              </a:buClr>
              <a:buSzPts val="2800"/>
              <a:buFont typeface="Arial"/>
              <a:buChar char="•"/>
            </a:pPr>
            <a:r>
              <a:rPr lang="en-US" sz="2800"/>
              <a:t>As OHS professionals in society – support OHS initiatives and capacity-building projects</a:t>
            </a:r>
            <a:endParaRPr/>
          </a:p>
          <a:p>
            <a:pPr indent="-139700" lvl="0" marL="342900" rtl="0" algn="l">
              <a:spcBef>
                <a:spcPts val="640"/>
              </a:spcBef>
              <a:spcAft>
                <a:spcPts val="0"/>
              </a:spcAft>
              <a:buClr>
                <a:schemeClr val="lt1"/>
              </a:buClr>
              <a:buSzPts val="3200"/>
              <a:buFont typeface="Arial"/>
              <a:buNone/>
            </a:pPr>
            <a:r>
              <a:t/>
            </a:r>
            <a:endParaRPr/>
          </a:p>
        </p:txBody>
      </p:sp>
      <p:sp>
        <p:nvSpPr>
          <p:cNvPr id="304" name="Google Shape;304;p4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4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Ongoing OHS projects</a:t>
            </a:r>
            <a:endParaRPr/>
          </a:p>
        </p:txBody>
      </p:sp>
      <p:sp>
        <p:nvSpPr>
          <p:cNvPr id="310" name="Google Shape;310;p4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FFFF00"/>
              </a:buClr>
              <a:buSzPts val="3200"/>
              <a:buFont typeface="Arial"/>
              <a:buChar char="•"/>
            </a:pPr>
            <a:r>
              <a:rPr lang="en-US">
                <a:solidFill>
                  <a:srgbClr val="FFFF00"/>
                </a:solidFill>
              </a:rPr>
              <a:t>OHTA</a:t>
            </a:r>
            <a:r>
              <a:rPr lang="en-US"/>
              <a:t>: target – OHS professionals, employers</a:t>
            </a:r>
            <a:endParaRPr/>
          </a:p>
          <a:p>
            <a:pPr indent="-342900" lvl="0" marL="342900" rtl="0" algn="l">
              <a:spcBef>
                <a:spcPts val="640"/>
              </a:spcBef>
              <a:spcAft>
                <a:spcPts val="0"/>
              </a:spcAft>
              <a:buClr>
                <a:srgbClr val="FFFF00"/>
              </a:buClr>
              <a:buSzPts val="3200"/>
              <a:buFont typeface="Arial"/>
              <a:buChar char="•"/>
            </a:pPr>
            <a:r>
              <a:rPr lang="en-US">
                <a:solidFill>
                  <a:srgbClr val="FFFF00"/>
                </a:solidFill>
              </a:rPr>
              <a:t>WHWB</a:t>
            </a:r>
            <a:r>
              <a:rPr lang="en-US"/>
              <a:t>: target – governments, universities, professionals</a:t>
            </a:r>
            <a:endParaRPr/>
          </a:p>
          <a:p>
            <a:pPr indent="-342900" lvl="0" marL="342900" rtl="0" algn="l">
              <a:spcBef>
                <a:spcPts val="640"/>
              </a:spcBef>
              <a:spcAft>
                <a:spcPts val="0"/>
              </a:spcAft>
              <a:buClr>
                <a:srgbClr val="FFFF00"/>
              </a:buClr>
              <a:buSzPts val="3200"/>
              <a:buFont typeface="Arial"/>
              <a:buChar char="•"/>
            </a:pPr>
            <a:r>
              <a:rPr lang="en-US">
                <a:solidFill>
                  <a:srgbClr val="FFFF00"/>
                </a:solidFill>
              </a:rPr>
              <a:t>DWOI</a:t>
            </a:r>
            <a:r>
              <a:rPr lang="en-US"/>
              <a:t>: target – universities, community and worker organizations</a:t>
            </a:r>
            <a:endParaRPr/>
          </a:p>
          <a:p>
            <a:pPr indent="-342900" lvl="0" marL="342900" rtl="0" algn="l">
              <a:spcBef>
                <a:spcPts val="640"/>
              </a:spcBef>
              <a:spcAft>
                <a:spcPts val="0"/>
              </a:spcAft>
              <a:buClr>
                <a:srgbClr val="FFFF00"/>
              </a:buClr>
              <a:buSzPts val="3200"/>
              <a:buFont typeface="Arial"/>
              <a:buChar char="•"/>
            </a:pPr>
            <a:r>
              <a:rPr lang="en-US">
                <a:solidFill>
                  <a:srgbClr val="FFFF00"/>
                </a:solidFill>
              </a:rPr>
              <a:t>MHSSN</a:t>
            </a:r>
            <a:r>
              <a:rPr lang="en-US"/>
              <a:t>: target – community and worker organizations</a:t>
            </a:r>
            <a:endParaRPr/>
          </a:p>
        </p:txBody>
      </p:sp>
      <p:sp>
        <p:nvSpPr>
          <p:cNvPr id="311" name="Google Shape;311;p4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4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
        <p:nvSpPr>
          <p:cNvPr id="317" name="Google Shape;317;p46"/>
          <p:cNvSpPr txBox="1"/>
          <p:nvPr>
            <p:ph type="title"/>
          </p:nvPr>
        </p:nvSpPr>
        <p:spPr>
          <a:xfrm>
            <a:off x="685800" y="6985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Contact Information</a:t>
            </a:r>
            <a:endParaRPr/>
          </a:p>
        </p:txBody>
      </p:sp>
      <p:sp>
        <p:nvSpPr>
          <p:cNvPr id="318" name="Google Shape;318;p46"/>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None/>
            </a:pPr>
            <a:r>
              <a:rPr lang="en-US"/>
              <a:t>	Garrett Brown</a:t>
            </a:r>
            <a:endParaRPr/>
          </a:p>
          <a:p>
            <a:pPr indent="-285750" lvl="1" marL="742950" rtl="0" algn="l">
              <a:spcBef>
                <a:spcPts val="560"/>
              </a:spcBef>
              <a:spcAft>
                <a:spcPts val="0"/>
              </a:spcAft>
              <a:buClr>
                <a:schemeClr val="lt1"/>
              </a:buClr>
              <a:buSzPts val="2800"/>
              <a:buFont typeface="Arial"/>
              <a:buNone/>
            </a:pPr>
            <a:r>
              <a:rPr lang="en-US"/>
              <a:t>Maquiladora Health &amp; Safety Support Network</a:t>
            </a:r>
            <a:endParaRPr/>
          </a:p>
          <a:p>
            <a:pPr indent="-285750" lvl="1" marL="742950" rtl="0" algn="l">
              <a:spcBef>
                <a:spcPts val="560"/>
              </a:spcBef>
              <a:spcAft>
                <a:spcPts val="0"/>
              </a:spcAft>
              <a:buClr>
                <a:schemeClr val="lt1"/>
              </a:buClr>
              <a:buSzPts val="2800"/>
              <a:buFont typeface="Arial"/>
              <a:buNone/>
            </a:pPr>
            <a:r>
              <a:rPr lang="en-US"/>
              <a:t>P.O. Box 124</a:t>
            </a:r>
            <a:endParaRPr/>
          </a:p>
          <a:p>
            <a:pPr indent="-285750" lvl="1" marL="742950" rtl="0" algn="l">
              <a:spcBef>
                <a:spcPts val="560"/>
              </a:spcBef>
              <a:spcAft>
                <a:spcPts val="0"/>
              </a:spcAft>
              <a:buClr>
                <a:schemeClr val="lt1"/>
              </a:buClr>
              <a:buSzPts val="2800"/>
              <a:buFont typeface="Arial"/>
              <a:buNone/>
            </a:pPr>
            <a:r>
              <a:rPr lang="en-US"/>
              <a:t>Berkeley, CA  94701-0124</a:t>
            </a:r>
            <a:endParaRPr/>
          </a:p>
          <a:p>
            <a:pPr indent="-285750" lvl="1" marL="742950" rtl="0" algn="l">
              <a:spcBef>
                <a:spcPts val="560"/>
              </a:spcBef>
              <a:spcAft>
                <a:spcPts val="0"/>
              </a:spcAft>
              <a:buClr>
                <a:schemeClr val="lt1"/>
              </a:buClr>
              <a:buSzPts val="2800"/>
              <a:buFont typeface="Arial"/>
              <a:buNone/>
            </a:pPr>
            <a:r>
              <a:rPr lang="en-US"/>
              <a:t>510-558-1014</a:t>
            </a:r>
            <a:endParaRPr/>
          </a:p>
          <a:p>
            <a:pPr indent="-285750" lvl="1" marL="742950" rtl="0" algn="l">
              <a:spcBef>
                <a:spcPts val="560"/>
              </a:spcBef>
              <a:spcAft>
                <a:spcPts val="0"/>
              </a:spcAft>
              <a:buClr>
                <a:srgbClr val="FFFF00"/>
              </a:buClr>
              <a:buSzPts val="2800"/>
              <a:buFont typeface="Arial"/>
              <a:buNone/>
            </a:pPr>
            <a:r>
              <a:rPr lang="en-US">
                <a:solidFill>
                  <a:srgbClr val="FFFF00"/>
                </a:solidFill>
              </a:rPr>
              <a:t>garrettbrown2021@gmail.com</a:t>
            </a:r>
            <a:endParaRPr/>
          </a:p>
          <a:p>
            <a:pPr indent="-285750" lvl="1" marL="742950" rtl="0" algn="l">
              <a:spcBef>
                <a:spcPts val="560"/>
              </a:spcBef>
              <a:spcAft>
                <a:spcPts val="0"/>
              </a:spcAft>
              <a:buClr>
                <a:schemeClr val="lt1"/>
              </a:buClr>
              <a:buSzPts val="2800"/>
              <a:buFont typeface="Arial"/>
              <a:buNone/>
            </a:pPr>
            <a:r>
              <a:rPr lang="en-US"/>
              <a:t>www.igc.org/mhssn</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4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What’s the Fix? </a:t>
            </a:r>
            <a:endParaRPr/>
          </a:p>
        </p:txBody>
      </p:sp>
      <p:sp>
        <p:nvSpPr>
          <p:cNvPr id="324" name="Google Shape;324;p47"/>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SzPts val="2800"/>
              <a:buFont typeface="Calibri"/>
              <a:buNone/>
            </a:pPr>
            <a:r>
              <a:rPr b="1" lang="en-US" sz="2800">
                <a:latin typeface="Calibri"/>
                <a:ea typeface="Calibri"/>
                <a:cs typeface="Calibri"/>
                <a:sym typeface="Calibri"/>
              </a:rPr>
              <a:t>No one “magic bullet” – combination of strategies and efforts:  </a:t>
            </a:r>
            <a:endParaRPr b="1" sz="2800">
              <a:latin typeface="Calibri"/>
              <a:ea typeface="Calibri"/>
              <a:cs typeface="Calibri"/>
              <a:sym typeface="Calibri"/>
            </a:endParaRPr>
          </a:p>
          <a:p>
            <a:pPr indent="0" lvl="0" marL="0" marR="0" rtl="0" algn="l">
              <a:spcBef>
                <a:spcPts val="0"/>
              </a:spcBef>
              <a:spcAft>
                <a:spcPts val="0"/>
              </a:spcAft>
              <a:buClr>
                <a:schemeClr val="lt1"/>
              </a:buClr>
              <a:buSzPts val="1100"/>
              <a:buFont typeface="Arial"/>
              <a:buNone/>
            </a:pPr>
            <a:r>
              <a:t/>
            </a:r>
            <a:endParaRPr sz="1100">
              <a:latin typeface="Calibri"/>
              <a:ea typeface="Calibri"/>
              <a:cs typeface="Calibri"/>
              <a:sym typeface="Calibri"/>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Internal advocacy within transnational corporations</a:t>
            </a:r>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Media campaigns about working conditions </a:t>
            </a:r>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Organized consumer campaigns – college campuses</a:t>
            </a:r>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Investor campaigns with shareholder proposals – religious, SR</a:t>
            </a:r>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Public procurement contracting – electronics, garment</a:t>
            </a:r>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Legal strategy: lawsuits, trade complaints (GATT, NAFTA)</a:t>
            </a:r>
            <a:endParaRPr sz="2400">
              <a:latin typeface="Calibri"/>
              <a:ea typeface="Calibri"/>
              <a:cs typeface="Calibri"/>
              <a:sym typeface="Calibri"/>
            </a:endParaRPr>
          </a:p>
          <a:p>
            <a:pPr indent="0" lvl="0" marL="114300" marR="0" rtl="0" algn="l">
              <a:spcBef>
                <a:spcPts val="0"/>
              </a:spcBef>
              <a:spcAft>
                <a:spcPts val="0"/>
              </a:spcAft>
              <a:buClr>
                <a:schemeClr val="lt1"/>
              </a:buClr>
              <a:buSzPts val="1800"/>
              <a:buFont typeface="Arial"/>
              <a:buNone/>
            </a:pPr>
            <a:r>
              <a:t/>
            </a:r>
            <a:endParaRPr sz="1800">
              <a:latin typeface="Calibri"/>
              <a:ea typeface="Calibri"/>
              <a:cs typeface="Calibri"/>
              <a:sym typeface="Calibri"/>
            </a:endParaRPr>
          </a:p>
          <a:p>
            <a:pPr indent="0" lvl="0" marL="114300" marR="0" rtl="0" algn="l">
              <a:spcBef>
                <a:spcPts val="0"/>
              </a:spcBef>
              <a:spcAft>
                <a:spcPts val="0"/>
              </a:spcAft>
              <a:buClr>
                <a:schemeClr val="lt1"/>
              </a:buClr>
              <a:buSzPts val="1800"/>
              <a:buFont typeface="Calibri"/>
              <a:buNone/>
            </a:pPr>
            <a:r>
              <a:rPr lang="en-US" sz="1800">
                <a:latin typeface="Calibri"/>
                <a:ea typeface="Calibri"/>
                <a:cs typeface="Calibri"/>
                <a:sym typeface="Calibri"/>
              </a:rPr>
              <a:t> </a:t>
            </a:r>
            <a:endParaRPr/>
          </a:p>
          <a:p>
            <a:pPr indent="-139700" lvl="0" marL="342900" rtl="0" algn="l">
              <a:spcBef>
                <a:spcPts val="640"/>
              </a:spcBef>
              <a:spcAft>
                <a:spcPts val="0"/>
              </a:spcAft>
              <a:buClr>
                <a:schemeClr val="lt1"/>
              </a:buClr>
              <a:buSzPts val="3200"/>
              <a:buFont typeface="Arial"/>
              <a:buNone/>
            </a:pPr>
            <a:r>
              <a:t/>
            </a:r>
            <a:endParaRPr/>
          </a:p>
        </p:txBody>
      </p:sp>
      <p:sp>
        <p:nvSpPr>
          <p:cNvPr id="325" name="Google Shape;325;p4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4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What’s the Fix? </a:t>
            </a:r>
            <a:endParaRPr/>
          </a:p>
        </p:txBody>
      </p:sp>
      <p:sp>
        <p:nvSpPr>
          <p:cNvPr id="331" name="Google Shape;331;p4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Capacity-building strategy to increase OHS awareness, skills</a:t>
            </a:r>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WSR efforts like the International Accord, Fair Food Program </a:t>
            </a:r>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Legislation &amp; regulation – like HRDD, ESG reporting laws</a:t>
            </a:r>
            <a:endParaRPr/>
          </a:p>
          <a:p>
            <a:pPr indent="-342900" lvl="0" marL="342900" marR="0" rtl="0" algn="l">
              <a:spcBef>
                <a:spcPts val="0"/>
              </a:spcBef>
              <a:spcAft>
                <a:spcPts val="0"/>
              </a:spcAft>
              <a:buClr>
                <a:schemeClr val="lt1"/>
              </a:buClr>
              <a:buSzPts val="2400"/>
              <a:buFont typeface="Noto Sans Symbols"/>
              <a:buChar char="∙"/>
            </a:pPr>
            <a:r>
              <a:rPr lang="en-US" sz="2400">
                <a:latin typeface="Calibri"/>
                <a:ea typeface="Calibri"/>
                <a:cs typeface="Calibri"/>
                <a:sym typeface="Calibri"/>
              </a:rPr>
              <a:t>The Basics:  workers able to represent themselves with genuine empowerment and participation </a:t>
            </a:r>
            <a:endParaRPr/>
          </a:p>
          <a:p>
            <a:pPr indent="0" lvl="0" marL="114300" marR="0" rtl="0" algn="l">
              <a:spcBef>
                <a:spcPts val="0"/>
              </a:spcBef>
              <a:spcAft>
                <a:spcPts val="0"/>
              </a:spcAft>
              <a:buClr>
                <a:schemeClr val="lt1"/>
              </a:buClr>
              <a:buSzPts val="2400"/>
              <a:buFont typeface="Arial"/>
              <a:buNone/>
            </a:pPr>
            <a:r>
              <a:t/>
            </a:r>
            <a:endParaRPr sz="2400">
              <a:latin typeface="Calibri"/>
              <a:ea typeface="Calibri"/>
              <a:cs typeface="Calibri"/>
              <a:sym typeface="Calibri"/>
            </a:endParaRPr>
          </a:p>
          <a:p>
            <a:pPr indent="0" lvl="0" marL="114300" marR="0" rtl="0" algn="l">
              <a:spcBef>
                <a:spcPts val="0"/>
              </a:spcBef>
              <a:spcAft>
                <a:spcPts val="0"/>
              </a:spcAft>
              <a:buClr>
                <a:schemeClr val="lt1"/>
              </a:buClr>
              <a:buSzPts val="2400"/>
              <a:buFont typeface="Calibri"/>
              <a:buNone/>
            </a:pPr>
            <a:r>
              <a:rPr lang="en-US" sz="2400">
                <a:latin typeface="Calibri"/>
                <a:ea typeface="Calibri"/>
                <a:cs typeface="Calibri"/>
                <a:sym typeface="Calibri"/>
              </a:rPr>
              <a:t>	“The best monitors are the workers themselves”</a:t>
            </a:r>
            <a:endParaRPr/>
          </a:p>
          <a:p>
            <a:pPr indent="-139700" lvl="0" marL="342900" rtl="0" algn="l">
              <a:spcBef>
                <a:spcPts val="640"/>
              </a:spcBef>
              <a:spcAft>
                <a:spcPts val="0"/>
              </a:spcAft>
              <a:buClr>
                <a:schemeClr val="lt1"/>
              </a:buClr>
              <a:buSzPts val="3200"/>
              <a:buFont typeface="Arial"/>
              <a:buNone/>
            </a:pPr>
            <a:r>
              <a:t/>
            </a:r>
            <a:endParaRPr/>
          </a:p>
        </p:txBody>
      </p:sp>
      <p:sp>
        <p:nvSpPr>
          <p:cNvPr id="332" name="Google Shape;332;p4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Global Economy</a:t>
            </a:r>
            <a:endParaRPr/>
          </a:p>
        </p:txBody>
      </p:sp>
      <p:sp>
        <p:nvSpPr>
          <p:cNvPr id="114" name="Google Shape;114;p17"/>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2800"/>
              <a:buFont typeface="Arial"/>
              <a:buChar char="•"/>
            </a:pPr>
            <a:r>
              <a:rPr lang="en-US" sz="2800"/>
              <a:t>Supply chains handle 80% of world’s $74 trillion economy</a:t>
            </a:r>
            <a:endParaRPr/>
          </a:p>
          <a:p>
            <a:pPr indent="-342900" lvl="0" marL="342900" rtl="0" algn="l">
              <a:spcBef>
                <a:spcPts val="560"/>
              </a:spcBef>
              <a:spcAft>
                <a:spcPts val="0"/>
              </a:spcAft>
              <a:buClr>
                <a:schemeClr val="lt1"/>
              </a:buClr>
              <a:buSzPts val="2800"/>
              <a:buFont typeface="Arial"/>
              <a:buChar char="•"/>
            </a:pPr>
            <a:r>
              <a:rPr lang="en-US" sz="2800"/>
              <a:t>500 largest transnational corporations:</a:t>
            </a:r>
            <a:endParaRPr/>
          </a:p>
          <a:p>
            <a:pPr indent="-285750" lvl="1" marL="742950" rtl="0" algn="l">
              <a:spcBef>
                <a:spcPts val="560"/>
              </a:spcBef>
              <a:spcAft>
                <a:spcPts val="0"/>
              </a:spcAft>
              <a:buClr>
                <a:schemeClr val="lt1"/>
              </a:buClr>
              <a:buSzPts val="2800"/>
              <a:buFont typeface="Arial"/>
              <a:buChar char="–"/>
            </a:pPr>
            <a:r>
              <a:rPr lang="en-US"/>
              <a:t>70% world trade</a:t>
            </a:r>
            <a:endParaRPr/>
          </a:p>
          <a:p>
            <a:pPr indent="-285750" lvl="1" marL="742950" rtl="0" algn="l">
              <a:spcBef>
                <a:spcPts val="560"/>
              </a:spcBef>
              <a:spcAft>
                <a:spcPts val="0"/>
              </a:spcAft>
              <a:buClr>
                <a:schemeClr val="lt1"/>
              </a:buClr>
              <a:buSzPts val="2800"/>
              <a:buFont typeface="Arial"/>
              <a:buChar char="–"/>
            </a:pPr>
            <a:r>
              <a:rPr lang="en-US"/>
              <a:t>1/3 manufacturing exports</a:t>
            </a:r>
            <a:endParaRPr/>
          </a:p>
          <a:p>
            <a:pPr indent="-285750" lvl="1" marL="742950" rtl="0" algn="l">
              <a:spcBef>
                <a:spcPts val="560"/>
              </a:spcBef>
              <a:spcAft>
                <a:spcPts val="0"/>
              </a:spcAft>
              <a:buClr>
                <a:schemeClr val="lt1"/>
              </a:buClr>
              <a:buSzPts val="2800"/>
              <a:buFont typeface="Arial"/>
              <a:buChar char="–"/>
            </a:pPr>
            <a:r>
              <a:rPr lang="en-US"/>
              <a:t>3/4 trade in commodities</a:t>
            </a:r>
            <a:endParaRPr/>
          </a:p>
          <a:p>
            <a:pPr indent="-285750" lvl="1" marL="742950" rtl="0" algn="l">
              <a:spcBef>
                <a:spcPts val="560"/>
              </a:spcBef>
              <a:spcAft>
                <a:spcPts val="0"/>
              </a:spcAft>
              <a:buClr>
                <a:schemeClr val="lt1"/>
              </a:buClr>
              <a:buSzPts val="2800"/>
              <a:buFont typeface="Arial"/>
              <a:buChar char="–"/>
            </a:pPr>
            <a:r>
              <a:rPr lang="en-US"/>
              <a:t>4/5 technical and management services</a:t>
            </a:r>
            <a:endParaRPr/>
          </a:p>
        </p:txBody>
      </p:sp>
      <p:sp>
        <p:nvSpPr>
          <p:cNvPr id="115" name="Google Shape;115;p1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Global Manufacturing</a:t>
            </a:r>
            <a:endParaRPr/>
          </a:p>
        </p:txBody>
      </p:sp>
      <p:sp>
        <p:nvSpPr>
          <p:cNvPr id="121" name="Google Shape;121;p1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2800"/>
              <a:buFont typeface="Arial"/>
              <a:buChar char="•"/>
            </a:pPr>
            <a:r>
              <a:rPr lang="en-US" sz="2800"/>
              <a:t>Profound shift in manufacturing:</a:t>
            </a:r>
            <a:endParaRPr/>
          </a:p>
          <a:p>
            <a:pPr indent="-342900" lvl="0" marL="342900" rtl="0" algn="l">
              <a:lnSpc>
                <a:spcPct val="90000"/>
              </a:lnSpc>
              <a:spcBef>
                <a:spcPts val="560"/>
              </a:spcBef>
              <a:spcAft>
                <a:spcPts val="0"/>
              </a:spcAft>
              <a:buClr>
                <a:schemeClr val="lt1"/>
              </a:buClr>
              <a:buSzPts val="2800"/>
              <a:buFont typeface="Arial"/>
              <a:buNone/>
            </a:pPr>
            <a:r>
              <a:rPr lang="en-US" sz="2800"/>
              <a:t>	- </a:t>
            </a:r>
            <a:r>
              <a:rPr lang="en-US" sz="2800">
                <a:solidFill>
                  <a:schemeClr val="lt2"/>
                </a:solidFill>
              </a:rPr>
              <a:t>from</a:t>
            </a:r>
            <a:r>
              <a:rPr lang="en-US" sz="2800">
                <a:solidFill>
                  <a:srgbClr val="F9FF16"/>
                </a:solidFill>
              </a:rPr>
              <a:t>:</a:t>
            </a:r>
            <a:r>
              <a:rPr lang="en-US" sz="2800"/>
              <a:t> “well-regulated,” high wage, often unionized plants in developed world</a:t>
            </a:r>
            <a:endParaRPr/>
          </a:p>
          <a:p>
            <a:pPr indent="-342900" lvl="0" marL="342900" rtl="0" algn="l">
              <a:lnSpc>
                <a:spcPct val="90000"/>
              </a:lnSpc>
              <a:spcBef>
                <a:spcPts val="560"/>
              </a:spcBef>
              <a:spcAft>
                <a:spcPts val="0"/>
              </a:spcAft>
              <a:buClr>
                <a:schemeClr val="lt1"/>
              </a:buClr>
              <a:buSzPts val="2800"/>
              <a:buFont typeface="Arial"/>
              <a:buNone/>
            </a:pPr>
            <a:r>
              <a:rPr lang="en-US" sz="2800"/>
              <a:t>	- </a:t>
            </a:r>
            <a:r>
              <a:rPr lang="en-US" sz="2800">
                <a:solidFill>
                  <a:srgbClr val="F9FF16"/>
                </a:solidFill>
              </a:rPr>
              <a:t>to:</a:t>
            </a:r>
            <a:r>
              <a:rPr lang="en-US" sz="2800"/>
              <a:t> very low wage, basically unregulated, non-union plants in the developing world</a:t>
            </a:r>
            <a:endParaRPr/>
          </a:p>
          <a:p>
            <a:pPr indent="-342900" lvl="0" marL="342900" rtl="0" algn="l">
              <a:lnSpc>
                <a:spcPct val="90000"/>
              </a:lnSpc>
              <a:spcBef>
                <a:spcPts val="560"/>
              </a:spcBef>
              <a:spcAft>
                <a:spcPts val="0"/>
              </a:spcAft>
              <a:buClr>
                <a:schemeClr val="lt1"/>
              </a:buClr>
              <a:buSzPts val="2800"/>
              <a:buFont typeface="Arial"/>
              <a:buChar char="•"/>
            </a:pPr>
            <a:r>
              <a:rPr lang="en-US" sz="2800"/>
              <a:t>All these plants are competing with one another for maximum competitive advantage in production costs for the brands</a:t>
            </a:r>
            <a:endParaRPr/>
          </a:p>
          <a:p>
            <a:pPr indent="-139700" lvl="0" marL="342900" rtl="0" algn="l">
              <a:spcBef>
                <a:spcPts val="640"/>
              </a:spcBef>
              <a:spcAft>
                <a:spcPts val="0"/>
              </a:spcAft>
              <a:buClr>
                <a:schemeClr val="lt1"/>
              </a:buClr>
              <a:buSzPts val="3200"/>
              <a:buFont typeface="Arial"/>
              <a:buNone/>
            </a:pPr>
            <a:r>
              <a:t/>
            </a:r>
            <a:endParaRPr/>
          </a:p>
        </p:txBody>
      </p:sp>
      <p:sp>
        <p:nvSpPr>
          <p:cNvPr id="122" name="Google Shape;122;p1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Global Workers</a:t>
            </a:r>
            <a:endParaRPr/>
          </a:p>
        </p:txBody>
      </p:sp>
      <p:sp>
        <p:nvSpPr>
          <p:cNvPr id="128" name="Google Shape;128;p19"/>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2800"/>
              <a:buFont typeface="Arial"/>
              <a:buChar char="•"/>
            </a:pPr>
            <a:r>
              <a:rPr lang="en-US" sz="2800"/>
              <a:t>Vulnerable workforces (ILO):</a:t>
            </a:r>
            <a:endParaRPr/>
          </a:p>
          <a:p>
            <a:pPr indent="-285750" lvl="1" marL="742950" rtl="0" algn="l">
              <a:lnSpc>
                <a:spcPct val="90000"/>
              </a:lnSpc>
              <a:spcBef>
                <a:spcPts val="560"/>
              </a:spcBef>
              <a:spcAft>
                <a:spcPts val="0"/>
              </a:spcAft>
              <a:buClr>
                <a:schemeClr val="lt1"/>
              </a:buClr>
              <a:buSzPts val="2800"/>
              <a:buFont typeface="Arial"/>
              <a:buChar char="–"/>
            </a:pPr>
            <a:r>
              <a:rPr lang="en-US"/>
              <a:t>152 million children (ages 5-17) at work</a:t>
            </a:r>
            <a:endParaRPr/>
          </a:p>
          <a:p>
            <a:pPr indent="-285750" lvl="1" marL="742950" rtl="0" algn="l">
              <a:lnSpc>
                <a:spcPct val="90000"/>
              </a:lnSpc>
              <a:spcBef>
                <a:spcPts val="560"/>
              </a:spcBef>
              <a:spcAft>
                <a:spcPts val="0"/>
              </a:spcAft>
              <a:buClr>
                <a:schemeClr val="lt1"/>
              </a:buClr>
              <a:buSzPts val="2800"/>
              <a:buFont typeface="Arial"/>
              <a:buChar char="–"/>
            </a:pPr>
            <a:r>
              <a:rPr lang="en-US"/>
              <a:t>258 million immigrant/migrant workers (including ~190 million migrants in China)</a:t>
            </a:r>
            <a:endParaRPr/>
          </a:p>
          <a:p>
            <a:pPr indent="-285750" lvl="1" marL="742950" rtl="0" algn="l">
              <a:lnSpc>
                <a:spcPct val="90000"/>
              </a:lnSpc>
              <a:spcBef>
                <a:spcPts val="560"/>
              </a:spcBef>
              <a:spcAft>
                <a:spcPts val="0"/>
              </a:spcAft>
              <a:buClr>
                <a:schemeClr val="lt1"/>
              </a:buClr>
              <a:buSzPts val="2800"/>
              <a:buFont typeface="Arial"/>
              <a:buChar char="–"/>
            </a:pPr>
            <a:r>
              <a:rPr lang="en-US"/>
              <a:t>67 million in “Export Processing Zones” (EPZs) with few or no legal rights</a:t>
            </a:r>
            <a:endParaRPr/>
          </a:p>
          <a:p>
            <a:pPr indent="-285750" lvl="1" marL="742950" rtl="0" algn="l">
              <a:spcBef>
                <a:spcPts val="560"/>
              </a:spcBef>
              <a:spcAft>
                <a:spcPts val="0"/>
              </a:spcAft>
              <a:buClr>
                <a:schemeClr val="lt1"/>
              </a:buClr>
              <a:buSzPts val="2800"/>
              <a:buFont typeface="Arial"/>
              <a:buChar char="–"/>
            </a:pPr>
            <a:r>
              <a:rPr lang="en-US"/>
              <a:t>24.9 million held in “forced labor”</a:t>
            </a:r>
            <a:endParaRPr/>
          </a:p>
          <a:p>
            <a:pPr indent="-228600" lvl="2" marL="1143000" rtl="0" algn="l">
              <a:spcBef>
                <a:spcPts val="400"/>
              </a:spcBef>
              <a:spcAft>
                <a:spcPts val="0"/>
              </a:spcAft>
              <a:buClr>
                <a:schemeClr val="lt1"/>
              </a:buClr>
              <a:buSzPts val="2000"/>
              <a:buFont typeface="Arial"/>
              <a:buChar char="•"/>
            </a:pPr>
            <a:r>
              <a:rPr lang="en-US" sz="2000"/>
              <a:t>16 million in private sector businesses</a:t>
            </a:r>
            <a:endParaRPr/>
          </a:p>
          <a:p>
            <a:pPr indent="-228600" lvl="2" marL="1143000" rtl="0" algn="l">
              <a:spcBef>
                <a:spcPts val="400"/>
              </a:spcBef>
              <a:spcAft>
                <a:spcPts val="0"/>
              </a:spcAft>
              <a:buClr>
                <a:schemeClr val="lt1"/>
              </a:buClr>
              <a:buSzPts val="2000"/>
              <a:buFont typeface="Arial"/>
              <a:buChar char="•"/>
            </a:pPr>
            <a:r>
              <a:rPr lang="en-US" sz="2000"/>
              <a:t>Women and girls make up 58% </a:t>
            </a:r>
            <a:endParaRPr/>
          </a:p>
          <a:p>
            <a:pPr indent="0" lvl="0" marL="0" rtl="0" algn="l">
              <a:spcBef>
                <a:spcPts val="640"/>
              </a:spcBef>
              <a:spcAft>
                <a:spcPts val="0"/>
              </a:spcAft>
              <a:buClr>
                <a:schemeClr val="lt1"/>
              </a:buClr>
              <a:buSzPts val="3200"/>
              <a:buFont typeface="Arial"/>
              <a:buNone/>
            </a:pPr>
            <a:r>
              <a:t/>
            </a:r>
            <a:endParaRPr/>
          </a:p>
        </p:txBody>
      </p:sp>
      <p:sp>
        <p:nvSpPr>
          <p:cNvPr id="129" name="Google Shape;129;p1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Inequalities in Wealth </a:t>
            </a:r>
            <a:endParaRPr/>
          </a:p>
        </p:txBody>
      </p:sp>
      <p:sp>
        <p:nvSpPr>
          <p:cNvPr id="135" name="Google Shape;135;p2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Growing inequality and deep poverty as climate change advances:</a:t>
            </a:r>
            <a:endParaRPr/>
          </a:p>
          <a:p>
            <a:pPr indent="-285750" lvl="1" marL="742950" rtl="0" algn="l">
              <a:spcBef>
                <a:spcPts val="560"/>
              </a:spcBef>
              <a:spcAft>
                <a:spcPts val="0"/>
              </a:spcAft>
              <a:buClr>
                <a:schemeClr val="lt1"/>
              </a:buClr>
              <a:buSzPts val="2800"/>
              <a:buFont typeface="Arial"/>
              <a:buChar char="–"/>
            </a:pPr>
            <a:r>
              <a:rPr lang="en-US"/>
              <a:t>900 million people live on less than $1.90/day </a:t>
            </a:r>
            <a:endParaRPr/>
          </a:p>
          <a:p>
            <a:pPr indent="-285750" lvl="1" marL="742950" rtl="0" algn="l">
              <a:spcBef>
                <a:spcPts val="560"/>
              </a:spcBef>
              <a:spcAft>
                <a:spcPts val="0"/>
              </a:spcAft>
              <a:buClr>
                <a:schemeClr val="lt1"/>
              </a:buClr>
              <a:buSzPts val="2800"/>
              <a:buFont typeface="Arial"/>
              <a:buChar char="–"/>
            </a:pPr>
            <a:r>
              <a:rPr lang="en-US"/>
              <a:t>700 million people live on less than $1.25/day</a:t>
            </a:r>
            <a:endParaRPr/>
          </a:p>
          <a:p>
            <a:pPr indent="-285750" lvl="1" marL="742950" rtl="0" algn="l">
              <a:spcBef>
                <a:spcPts val="560"/>
              </a:spcBef>
              <a:spcAft>
                <a:spcPts val="0"/>
              </a:spcAft>
              <a:buClr>
                <a:schemeClr val="lt1"/>
              </a:buClr>
              <a:buSzPts val="2800"/>
              <a:buFont typeface="Arial"/>
              <a:buChar char="–"/>
            </a:pPr>
            <a:r>
              <a:rPr lang="en-US"/>
              <a:t>Global top 1% owns 41% of wealth; top 10% owns 86%; bottom half owns just 10%</a:t>
            </a:r>
            <a:endParaRPr/>
          </a:p>
          <a:p>
            <a:pPr indent="0" lvl="0" marL="0" rtl="0" algn="l">
              <a:spcBef>
                <a:spcPts val="640"/>
              </a:spcBef>
              <a:spcAft>
                <a:spcPts val="0"/>
              </a:spcAft>
              <a:buClr>
                <a:schemeClr val="lt1"/>
              </a:buClr>
              <a:buSzPts val="3200"/>
              <a:buFont typeface="Arial"/>
              <a:buNone/>
            </a:pPr>
            <a:r>
              <a:t/>
            </a:r>
            <a:endParaRPr/>
          </a:p>
        </p:txBody>
      </p:sp>
      <p:sp>
        <p:nvSpPr>
          <p:cNvPr id="136" name="Google Shape;136;p2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Inequalities in Political Power</a:t>
            </a:r>
            <a:endParaRPr/>
          </a:p>
        </p:txBody>
      </p:sp>
      <p:sp>
        <p:nvSpPr>
          <p:cNvPr id="142" name="Google Shape;142;p21"/>
          <p:cNvSpPr txBox="1"/>
          <p:nvPr>
            <p:ph idx="1" type="body"/>
          </p:nvPr>
        </p:nvSpPr>
        <p:spPr>
          <a:xfrm>
            <a:off x="685800" y="1752600"/>
            <a:ext cx="7772400" cy="4343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Corporate revenue and profits greater than most national budgets</a:t>
            </a:r>
            <a:endParaRPr/>
          </a:p>
          <a:p>
            <a:pPr indent="-285750" lvl="1" marL="742950" rtl="0" algn="l">
              <a:spcBef>
                <a:spcPts val="560"/>
              </a:spcBef>
              <a:spcAft>
                <a:spcPts val="0"/>
              </a:spcAft>
              <a:buClr>
                <a:schemeClr val="lt1"/>
              </a:buClr>
              <a:buSzPts val="2800"/>
              <a:buFont typeface="Arial"/>
              <a:buChar char="–"/>
            </a:pPr>
            <a:r>
              <a:rPr lang="en-US"/>
              <a:t>Influence from PR and marketing skills, lobbying, and campaign contributions</a:t>
            </a:r>
            <a:endParaRPr/>
          </a:p>
          <a:p>
            <a:pPr indent="-342900" lvl="0" marL="342900" rtl="0" algn="l">
              <a:spcBef>
                <a:spcPts val="640"/>
              </a:spcBef>
              <a:spcAft>
                <a:spcPts val="0"/>
              </a:spcAft>
              <a:buClr>
                <a:schemeClr val="lt1"/>
              </a:buClr>
              <a:buSzPts val="3200"/>
              <a:buFont typeface="Arial"/>
              <a:buChar char="•"/>
            </a:pPr>
            <a:r>
              <a:rPr lang="en-US"/>
              <a:t>Developing world desperate for foreign investment for economic development</a:t>
            </a:r>
            <a:endParaRPr/>
          </a:p>
          <a:p>
            <a:pPr indent="-342900" lvl="0" marL="342900" rtl="0" algn="l">
              <a:spcBef>
                <a:spcPts val="640"/>
              </a:spcBef>
              <a:spcAft>
                <a:spcPts val="0"/>
              </a:spcAft>
              <a:buClr>
                <a:schemeClr val="lt1"/>
              </a:buClr>
              <a:buSzPts val="3200"/>
              <a:buFont typeface="Arial"/>
              <a:buChar char="•"/>
            </a:pPr>
            <a:r>
              <a:rPr lang="en-US"/>
              <a:t>Governments lack of resources (human, financial, technical) for independent course of action</a:t>
            </a:r>
            <a:endParaRPr/>
          </a:p>
        </p:txBody>
      </p:sp>
      <p:sp>
        <p:nvSpPr>
          <p:cNvPr id="143" name="Google Shape;143;p2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Supply chain problems</a:t>
            </a:r>
            <a:endParaRPr/>
          </a:p>
        </p:txBody>
      </p:sp>
      <p:sp>
        <p:nvSpPr>
          <p:cNvPr id="149" name="Google Shape;149;p22"/>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t>Very long hours of work</a:t>
            </a:r>
            <a:endParaRPr/>
          </a:p>
          <a:p>
            <a:pPr indent="-342900" lvl="0" marL="342900" rtl="0" algn="l">
              <a:spcBef>
                <a:spcPts val="640"/>
              </a:spcBef>
              <a:spcAft>
                <a:spcPts val="0"/>
              </a:spcAft>
              <a:buClr>
                <a:schemeClr val="lt1"/>
              </a:buClr>
              <a:buSzPts val="3200"/>
              <a:buFont typeface="Arial"/>
              <a:buChar char="•"/>
            </a:pPr>
            <a:r>
              <a:rPr lang="en-US"/>
              <a:t>Very low pay and entrenched poverty</a:t>
            </a:r>
            <a:endParaRPr/>
          </a:p>
          <a:p>
            <a:pPr indent="-342900" lvl="0" marL="342900" rtl="0" algn="l">
              <a:spcBef>
                <a:spcPts val="640"/>
              </a:spcBef>
              <a:spcAft>
                <a:spcPts val="0"/>
              </a:spcAft>
              <a:buClr>
                <a:schemeClr val="lt1"/>
              </a:buClr>
              <a:buSzPts val="3200"/>
              <a:buFont typeface="Arial"/>
              <a:buChar char="•"/>
            </a:pPr>
            <a:r>
              <a:rPr lang="en-US"/>
              <a:t>Pay delayed, under-paid, or never paid</a:t>
            </a:r>
            <a:endParaRPr/>
          </a:p>
          <a:p>
            <a:pPr indent="-342900" lvl="0" marL="342900" rtl="0" algn="l">
              <a:spcBef>
                <a:spcPts val="640"/>
              </a:spcBef>
              <a:spcAft>
                <a:spcPts val="0"/>
              </a:spcAft>
              <a:buClr>
                <a:schemeClr val="lt1"/>
              </a:buClr>
              <a:buSzPts val="3200"/>
              <a:buFont typeface="Arial"/>
              <a:buChar char="•"/>
            </a:pPr>
            <a:r>
              <a:rPr lang="en-US"/>
              <a:t>Unsafe and unhealthy conditions</a:t>
            </a:r>
            <a:endParaRPr/>
          </a:p>
          <a:p>
            <a:pPr indent="-342900" lvl="0" marL="342900" rtl="0" algn="l">
              <a:spcBef>
                <a:spcPts val="640"/>
              </a:spcBef>
              <a:spcAft>
                <a:spcPts val="0"/>
              </a:spcAft>
              <a:buClr>
                <a:schemeClr val="lt1"/>
              </a:buClr>
              <a:buSzPts val="3200"/>
              <a:buFont typeface="Arial"/>
              <a:buChar char="•"/>
            </a:pPr>
            <a:r>
              <a:rPr lang="en-US"/>
              <a:t>Physical abuse and sexual harassment</a:t>
            </a:r>
            <a:endParaRPr/>
          </a:p>
          <a:p>
            <a:pPr indent="-342900" lvl="0" marL="342900" rtl="0" algn="l">
              <a:spcBef>
                <a:spcPts val="640"/>
              </a:spcBef>
              <a:spcAft>
                <a:spcPts val="0"/>
              </a:spcAft>
              <a:buClr>
                <a:schemeClr val="lt1"/>
              </a:buClr>
              <a:buSzPts val="3200"/>
              <a:buFont typeface="Arial"/>
              <a:buChar char="•"/>
            </a:pPr>
            <a:r>
              <a:rPr lang="en-US"/>
              <a:t>Continuing child labor</a:t>
            </a:r>
            <a:endParaRPr/>
          </a:p>
          <a:p>
            <a:pPr indent="-342900" lvl="0" marL="342900" rtl="0" algn="l">
              <a:spcBef>
                <a:spcPts val="640"/>
              </a:spcBef>
              <a:spcAft>
                <a:spcPts val="0"/>
              </a:spcAft>
              <a:buClr>
                <a:schemeClr val="lt1"/>
              </a:buClr>
              <a:buSzPts val="3200"/>
              <a:buFont typeface="Arial"/>
              <a:buChar char="•"/>
            </a:pPr>
            <a:r>
              <a:rPr lang="en-US"/>
              <a:t>Forced labor and human trafficking</a:t>
            </a:r>
            <a:endParaRPr/>
          </a:p>
        </p:txBody>
      </p:sp>
      <p:sp>
        <p:nvSpPr>
          <p:cNvPr id="150" name="Google Shape;150;p2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lt1"/>
              </a:buClr>
              <a:buSzPts val="1400"/>
              <a:buFont typeface="Arial"/>
              <a:buNone/>
            </a:pPr>
            <a:fld id="{00000000-1234-1234-1234-123412341234}" type="slidenum">
              <a:rPr b="0" i="0" lang="en-US" sz="1400" u="none" cap="none" strike="noStrike">
                <a:solidFill>
                  <a:schemeClr val="lt1"/>
                </a:solidFill>
                <a:latin typeface="Arial"/>
                <a:ea typeface="Arial"/>
                <a:cs typeface="Arial"/>
                <a:sym typeface="Arial"/>
              </a:rPr>
              <a:t>‹#›</a:t>
            </a:fld>
            <a:endParaRPr b="0" i="0" sz="1400" u="none" cap="none" strike="noStrik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ank Presentation">
  <a:themeElements>
    <a:clrScheme name="">
      <a:dk1>
        <a:srgbClr val="808080"/>
      </a:dk1>
      <a:lt1>
        <a:srgbClr val="FFF9F9"/>
      </a:lt1>
      <a:dk2>
        <a:srgbClr val="1A11FF"/>
      </a:dk2>
      <a:lt2>
        <a:srgbClr val="F9FF16"/>
      </a:lt2>
      <a:accent1>
        <a:srgbClr val="BBE0E3"/>
      </a:accent1>
      <a:accent2>
        <a:srgbClr val="333399"/>
      </a:accent2>
      <a:accent3>
        <a:srgbClr val="ABAAFF"/>
      </a:accent3>
      <a:accent4>
        <a:srgbClr val="DAD5D5"/>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