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9144000"/>
  <p:notesSz cx="6858000" cy="9144000"/>
  <p:embeddedFontLst>
    <p:embeddedFont>
      <p:font typeface="Source Sans Pr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SourceSansPro-regular.fntdata"/><Relationship Id="rId11" Type="http://schemas.openxmlformats.org/officeDocument/2006/relationships/slide" Target="slides/slide6.xml"/><Relationship Id="rId22" Type="http://schemas.openxmlformats.org/officeDocument/2006/relationships/font" Target="fonts/SourceSansPro-italic.fntdata"/><Relationship Id="rId10" Type="http://schemas.openxmlformats.org/officeDocument/2006/relationships/slide" Target="slides/slide5.xml"/><Relationship Id="rId21" Type="http://schemas.openxmlformats.org/officeDocument/2006/relationships/font" Target="fonts/SourceSansPr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SourceSansPr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Aerosol Transmissible Disease (ATD) standard does have proposed revised language available as of Oct 2021 (reference ATD advisory committee information).</a:t>
            </a:r>
            <a:endParaRPr/>
          </a:p>
        </p:txBody>
      </p:sp>
      <p:sp>
        <p:nvSpPr>
          <p:cNvPr id="166" name="Google Shape;166;p1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3" name="Google Shape;18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2" name="Google Shape;19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0" name="Google Shape;21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Closing remarks.</a:t>
            </a:r>
            <a:endParaRPr/>
          </a:p>
        </p:txBody>
      </p:sp>
      <p:sp>
        <p:nvSpPr>
          <p:cNvPr id="211" name="Google Shape;211;p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8" name="Google Shape;13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Integrated Climate Adaptation and Resiliency Program (ICARP) – Advancing equitable, integrated climate adaptation and resilience solutions across local, regional, and state efforts; this is located in the Governor’s Office of Planning and Research</a:t>
            </a:r>
            <a:endParaRPr/>
          </a:p>
        </p:txBody>
      </p:sp>
      <p:sp>
        <p:nvSpPr>
          <p:cNvPr id="139" name="Google Shape;139;p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7" name="Google Shape;14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1322921" y="1523999"/>
            <a:ext cx="6498158" cy="17248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6DB7D7"/>
              </a:buClr>
              <a:buSzPts val="5060"/>
              <a:buFont typeface="Noto Sans Symbols"/>
              <a:buNone/>
              <a:defRPr sz="46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1322921" y="3299012"/>
            <a:ext cx="6498159" cy="9166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300"/>
              </a:spcBef>
              <a:spcAft>
                <a:spcPts val="0"/>
              </a:spcAft>
              <a:buClr>
                <a:srgbClr val="6DB7D7"/>
              </a:buClr>
              <a:buSzPts val="1980"/>
              <a:buFont typeface="Noto Sans Symbols"/>
              <a:buNone/>
              <a:defRPr sz="1800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42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22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98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98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60"/>
              </a:spcBef>
              <a:spcAft>
                <a:spcPts val="0"/>
              </a:spcAft>
              <a:buSzPts val="198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60"/>
              </a:spcBef>
              <a:spcAft>
                <a:spcPts val="0"/>
              </a:spcAft>
              <a:buSzPts val="198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60"/>
              </a:spcBef>
              <a:spcAft>
                <a:spcPts val="0"/>
              </a:spcAft>
              <a:buSzPts val="198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60"/>
              </a:spcBef>
              <a:spcAft>
                <a:spcPts val="0"/>
              </a:spcAft>
              <a:buSzPts val="198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533398" y="611872"/>
            <a:ext cx="4079545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Source Sans Pro"/>
              <a:buNone/>
              <a:defRPr b="0"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533398" y="1787856"/>
            <a:ext cx="4079545" cy="37201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600"/>
              </a:spcBef>
              <a:spcAft>
                <a:spcPts val="0"/>
              </a:spcAft>
              <a:buSzPts val="1980"/>
              <a:buNone/>
              <a:defRPr sz="18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32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1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9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9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9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9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9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90"/>
              <a:buNone/>
              <a:defRPr sz="900"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8" name="Google Shape;78;p11"/>
          <p:cNvSpPr/>
          <p:nvPr>
            <p:ph idx="2" type="pic"/>
          </p:nvPr>
        </p:nvSpPr>
        <p:spPr>
          <a:xfrm>
            <a:off x="5090617" y="359392"/>
            <a:ext cx="3657600" cy="5318077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100500" rotWithShape="0" algn="ctr" sy="100500">
              <a:srgbClr val="000000">
                <a:alpha val="49803"/>
              </a:srgbClr>
            </a:outerShdw>
          </a:effectLst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type="title"/>
          </p:nvPr>
        </p:nvSpPr>
        <p:spPr>
          <a:xfrm>
            <a:off x="1447799" y="107576"/>
            <a:ext cx="7143751" cy="14164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" type="body"/>
          </p:nvPr>
        </p:nvSpPr>
        <p:spPr>
          <a:xfrm rot="5400000">
            <a:off x="2398713" y="-249237"/>
            <a:ext cx="4343400" cy="80422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4330" lvl="0" marL="457200" algn="l">
              <a:spcBef>
                <a:spcPts val="2000"/>
              </a:spcBef>
              <a:spcAft>
                <a:spcPts val="0"/>
              </a:spcAft>
              <a:buSzPts val="1980"/>
              <a:buChar char="⚫"/>
              <a:defRPr/>
            </a:lvl1pPr>
            <a:lvl2pPr indent="-354330" lvl="1" marL="9144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/>
            </a:lvl2pPr>
            <a:lvl3pPr indent="-354330" lvl="2" marL="13716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/>
            </a:lvl3pPr>
            <a:lvl4pPr indent="-354330" lvl="3" marL="18288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/>
            </a:lvl4pPr>
            <a:lvl5pPr indent="-354329" lvl="4" marL="22860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/>
            </a:lvl5pPr>
            <a:lvl6pPr indent="-354329" lvl="5" marL="274320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6pPr>
            <a:lvl7pPr indent="-354329" lvl="6" marL="320040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7pPr>
            <a:lvl8pPr indent="-354329" lvl="7" marL="365760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8pPr>
            <a:lvl9pPr indent="-354329" lvl="8" marL="411480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title"/>
          </p:nvPr>
        </p:nvSpPr>
        <p:spPr>
          <a:xfrm rot="5400000">
            <a:off x="5344142" y="2393951"/>
            <a:ext cx="55753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" type="body"/>
          </p:nvPr>
        </p:nvSpPr>
        <p:spPr>
          <a:xfrm rot="5400000">
            <a:off x="1106487" y="-188912"/>
            <a:ext cx="5575300" cy="66897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4330" lvl="0" marL="457200" algn="l">
              <a:spcBef>
                <a:spcPts val="2000"/>
              </a:spcBef>
              <a:spcAft>
                <a:spcPts val="0"/>
              </a:spcAft>
              <a:buSzPts val="1980"/>
              <a:buChar char="⚫"/>
              <a:defRPr/>
            </a:lvl1pPr>
            <a:lvl2pPr indent="-354330" lvl="1" marL="9144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/>
            </a:lvl2pPr>
            <a:lvl3pPr indent="-354330" lvl="2" marL="13716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/>
            </a:lvl3pPr>
            <a:lvl4pPr indent="-354330" lvl="3" marL="18288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/>
            </a:lvl4pPr>
            <a:lvl5pPr indent="-354329" lvl="4" marL="22860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/>
            </a:lvl5pPr>
            <a:lvl6pPr indent="-354329" lvl="5" marL="274320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6pPr>
            <a:lvl7pPr indent="-354329" lvl="6" marL="320040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7pPr>
            <a:lvl8pPr indent="-354329" lvl="7" marL="365760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8pPr>
            <a:lvl9pPr indent="-354329" lvl="8" marL="411480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0" type="dt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3"/>
          <p:cNvSpPr txBox="1"/>
          <p:nvPr>
            <p:ph idx="11" type="ftr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3"/>
          <p:cNvSpPr txBox="1"/>
          <p:nvPr>
            <p:ph idx="12" type="sldNum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/>
          <p:nvPr>
            <p:ph type="title"/>
          </p:nvPr>
        </p:nvSpPr>
        <p:spPr>
          <a:xfrm>
            <a:off x="1447799" y="107576"/>
            <a:ext cx="7143751" cy="14164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" type="body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4330" lvl="0" marL="457200" algn="l">
              <a:spcBef>
                <a:spcPts val="2000"/>
              </a:spcBef>
              <a:spcAft>
                <a:spcPts val="0"/>
              </a:spcAft>
              <a:buSzPts val="1980"/>
              <a:buChar char="⚫"/>
              <a:defRPr/>
            </a:lvl1pPr>
            <a:lvl2pPr indent="-354330" lvl="1" marL="9144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/>
            </a:lvl2pPr>
            <a:lvl3pPr indent="-354330" lvl="2" marL="13716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/>
            </a:lvl3pPr>
            <a:lvl4pPr indent="-354330" lvl="3" marL="18288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/>
            </a:lvl4pPr>
            <a:lvl5pPr indent="-354329" lvl="4" marL="22860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/>
            </a:lvl5pPr>
            <a:lvl6pPr indent="-354329" lvl="5" marL="274320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6pPr>
            <a:lvl7pPr indent="-354329" lvl="6" marL="320040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7pPr>
            <a:lvl8pPr indent="-354329" lvl="7" marL="365760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8pPr>
            <a:lvl9pPr indent="-354329" lvl="8" marL="411480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>
            <a:off x="1524000" y="107576"/>
            <a:ext cx="7067550" cy="13402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>
            <a:off x="549275" y="1600201"/>
            <a:ext cx="384048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300" lvl="0" marL="457200" algn="l">
              <a:spcBef>
                <a:spcPts val="1600"/>
              </a:spcBef>
              <a:spcAft>
                <a:spcPts val="0"/>
              </a:spcAft>
              <a:buSzPts val="2200"/>
              <a:buChar char="⚫"/>
              <a:defRPr sz="2000"/>
            </a:lvl1pPr>
            <a:lvl2pPr indent="-354330" lvl="1" marL="9144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2pPr>
            <a:lvl3pPr indent="-354330" lvl="2" marL="13716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3pPr>
            <a:lvl4pPr indent="-354330" lvl="3" marL="18288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4pPr>
            <a:lvl5pPr indent="-354329" lvl="4" marL="22860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5pPr>
            <a:lvl6pPr indent="-354329" lvl="5" marL="274320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 sz="1800"/>
            </a:lvl6pPr>
            <a:lvl7pPr indent="-354329" lvl="6" marL="320040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 sz="1800"/>
            </a:lvl7pPr>
            <a:lvl8pPr indent="-354329" lvl="7" marL="365760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 sz="1800"/>
            </a:lvl8pPr>
            <a:lvl9pPr indent="-354329" lvl="8" marL="411480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 sz="1800"/>
            </a:lvl9pPr>
          </a:lstStyle>
          <a:p/>
        </p:txBody>
      </p:sp>
      <p:sp>
        <p:nvSpPr>
          <p:cNvPr id="31" name="Google Shape;31;p4"/>
          <p:cNvSpPr txBox="1"/>
          <p:nvPr>
            <p:ph idx="2" type="body"/>
          </p:nvPr>
        </p:nvSpPr>
        <p:spPr>
          <a:xfrm>
            <a:off x="4751071" y="1600201"/>
            <a:ext cx="384048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300" lvl="0" marL="457200" algn="l">
              <a:spcBef>
                <a:spcPts val="1600"/>
              </a:spcBef>
              <a:spcAft>
                <a:spcPts val="0"/>
              </a:spcAft>
              <a:buSzPts val="2200"/>
              <a:buChar char="⚫"/>
              <a:defRPr sz="2000"/>
            </a:lvl1pPr>
            <a:lvl2pPr indent="-354330" lvl="1" marL="9144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2pPr>
            <a:lvl3pPr indent="-354330" lvl="2" marL="13716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3pPr>
            <a:lvl4pPr indent="-354330" lvl="3" marL="18288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4pPr>
            <a:lvl5pPr indent="-354329" lvl="4" marL="22860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5pPr>
            <a:lvl6pPr indent="-354329" lvl="5" marL="274320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 sz="1800"/>
            </a:lvl6pPr>
            <a:lvl7pPr indent="-354329" lvl="6" marL="320040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 sz="1800"/>
            </a:lvl7pPr>
            <a:lvl8pPr indent="-354329" lvl="7" marL="365760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 sz="1800"/>
            </a:lvl8pPr>
            <a:lvl9pPr indent="-354329" lvl="8" marL="4114800" algn="l">
              <a:spcBef>
                <a:spcPts val="360"/>
              </a:spcBef>
              <a:spcAft>
                <a:spcPts val="0"/>
              </a:spcAft>
              <a:buSzPts val="1980"/>
              <a:buChar char="⚫"/>
              <a:defRPr sz="1800"/>
            </a:lvl9pPr>
          </a:lstStyle>
          <a:p/>
        </p:txBody>
      </p:sp>
      <p:sp>
        <p:nvSpPr>
          <p:cNvPr id="32" name="Google Shape;32;p4"/>
          <p:cNvSpPr txBox="1"/>
          <p:nvPr>
            <p:ph idx="10" type="dt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1" type="ftr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2" type="sldNum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Picture">
  <p:cSld name="Title Slide with Picture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ctrTitle"/>
          </p:nvPr>
        </p:nvSpPr>
        <p:spPr>
          <a:xfrm>
            <a:off x="363538" y="3352801"/>
            <a:ext cx="8416925" cy="1470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" type="subTitle"/>
          </p:nvPr>
        </p:nvSpPr>
        <p:spPr>
          <a:xfrm>
            <a:off x="363538" y="4771029"/>
            <a:ext cx="8416925" cy="9726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300"/>
              </a:spcBef>
              <a:spcAft>
                <a:spcPts val="0"/>
              </a:spcAft>
              <a:buSzPts val="1980"/>
              <a:buNone/>
              <a:defRPr sz="1800">
                <a:solidFill>
                  <a:srgbClr val="888888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42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22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98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98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60"/>
              </a:spcBef>
              <a:spcAft>
                <a:spcPts val="0"/>
              </a:spcAft>
              <a:buSzPts val="198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60"/>
              </a:spcBef>
              <a:spcAft>
                <a:spcPts val="0"/>
              </a:spcAft>
              <a:buSzPts val="198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60"/>
              </a:spcBef>
              <a:spcAft>
                <a:spcPts val="0"/>
              </a:spcAft>
              <a:buSzPts val="198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60"/>
              </a:spcBef>
              <a:spcAft>
                <a:spcPts val="0"/>
              </a:spcAft>
              <a:buSzPts val="198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10" type="dt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1" type="ftr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2" type="sldNum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549275" y="2403144"/>
            <a:ext cx="8056563" cy="1362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Source Sans Pro"/>
              <a:buNone/>
              <a:defRPr b="0" sz="46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" type="body"/>
          </p:nvPr>
        </p:nvSpPr>
        <p:spPr>
          <a:xfrm>
            <a:off x="549275" y="3736005"/>
            <a:ext cx="8056563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00"/>
              </a:spcBef>
              <a:spcAft>
                <a:spcPts val="0"/>
              </a:spcAft>
              <a:buSzPts val="198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98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54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54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54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54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54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54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0" type="dt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1" type="ftr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/>
          <p:nvPr>
            <p:ph type="title"/>
          </p:nvPr>
        </p:nvSpPr>
        <p:spPr>
          <a:xfrm>
            <a:off x="1447800" y="107576"/>
            <a:ext cx="7143750" cy="13402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Source Sans Pro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" type="body"/>
          </p:nvPr>
        </p:nvSpPr>
        <p:spPr>
          <a:xfrm>
            <a:off x="549274" y="1453224"/>
            <a:ext cx="3840480" cy="750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0"/>
              </a:spcBef>
              <a:spcAft>
                <a:spcPts val="0"/>
              </a:spcAft>
              <a:buSzPts val="2640"/>
              <a:buNone/>
              <a:defRPr b="0" sz="2400">
                <a:solidFill>
                  <a:srgbClr val="6DB7D7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2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98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76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76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76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76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76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760"/>
              <a:buNone/>
              <a:defRPr b="1" sz="1600"/>
            </a:lvl9pPr>
          </a:lstStyle>
          <a:p/>
        </p:txBody>
      </p:sp>
      <p:sp>
        <p:nvSpPr>
          <p:cNvPr id="50" name="Google Shape;50;p7"/>
          <p:cNvSpPr txBox="1"/>
          <p:nvPr>
            <p:ph idx="2" type="body"/>
          </p:nvPr>
        </p:nvSpPr>
        <p:spPr>
          <a:xfrm>
            <a:off x="549274" y="2347415"/>
            <a:ext cx="3840480" cy="35961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300" lvl="0" marL="457200" algn="l">
              <a:spcBef>
                <a:spcPts val="1600"/>
              </a:spcBef>
              <a:spcAft>
                <a:spcPts val="0"/>
              </a:spcAft>
              <a:buSzPts val="2200"/>
              <a:buChar char="⚫"/>
              <a:defRPr sz="2000"/>
            </a:lvl1pPr>
            <a:lvl2pPr indent="-354330" lvl="1" marL="9144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2pPr>
            <a:lvl3pPr indent="-354330" lvl="2" marL="13716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3pPr>
            <a:lvl4pPr indent="-354330" lvl="3" marL="18288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4pPr>
            <a:lvl5pPr indent="-354329" lvl="4" marL="22860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5pPr>
            <a:lvl6pPr indent="-340360" lvl="5" marL="2743200" algn="l">
              <a:spcBef>
                <a:spcPts val="320"/>
              </a:spcBef>
              <a:spcAft>
                <a:spcPts val="0"/>
              </a:spcAft>
              <a:buSzPts val="1760"/>
              <a:buChar char="⚫"/>
              <a:defRPr sz="1600"/>
            </a:lvl6pPr>
            <a:lvl7pPr indent="-340360" lvl="6" marL="3200400" algn="l">
              <a:spcBef>
                <a:spcPts val="320"/>
              </a:spcBef>
              <a:spcAft>
                <a:spcPts val="0"/>
              </a:spcAft>
              <a:buSzPts val="1760"/>
              <a:buChar char="⚫"/>
              <a:defRPr sz="1600"/>
            </a:lvl7pPr>
            <a:lvl8pPr indent="-340359" lvl="7" marL="3657600" algn="l">
              <a:spcBef>
                <a:spcPts val="320"/>
              </a:spcBef>
              <a:spcAft>
                <a:spcPts val="0"/>
              </a:spcAft>
              <a:buSzPts val="1760"/>
              <a:buChar char="⚫"/>
              <a:defRPr sz="1600"/>
            </a:lvl8pPr>
            <a:lvl9pPr indent="-340359" lvl="8" marL="4114800" algn="l">
              <a:spcBef>
                <a:spcPts val="320"/>
              </a:spcBef>
              <a:spcAft>
                <a:spcPts val="0"/>
              </a:spcAft>
              <a:buSzPts val="1760"/>
              <a:buChar char="⚫"/>
              <a:defRPr sz="1600"/>
            </a:lvl9pPr>
          </a:lstStyle>
          <a:p/>
        </p:txBody>
      </p:sp>
      <p:sp>
        <p:nvSpPr>
          <p:cNvPr id="51" name="Google Shape;51;p7"/>
          <p:cNvSpPr txBox="1"/>
          <p:nvPr>
            <p:ph idx="3" type="body"/>
          </p:nvPr>
        </p:nvSpPr>
        <p:spPr>
          <a:xfrm>
            <a:off x="4751070" y="1453224"/>
            <a:ext cx="3840480" cy="750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0"/>
              </a:spcBef>
              <a:spcAft>
                <a:spcPts val="0"/>
              </a:spcAft>
              <a:buSzPts val="2640"/>
              <a:buNone/>
              <a:defRPr b="0" sz="2400">
                <a:solidFill>
                  <a:srgbClr val="6DB7D7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2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98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76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76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76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76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76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760"/>
              <a:buNone/>
              <a:defRPr b="1" sz="1600"/>
            </a:lvl9pPr>
          </a:lstStyle>
          <a:p/>
        </p:txBody>
      </p:sp>
      <p:sp>
        <p:nvSpPr>
          <p:cNvPr id="52" name="Google Shape;52;p7"/>
          <p:cNvSpPr txBox="1"/>
          <p:nvPr>
            <p:ph idx="4" type="body"/>
          </p:nvPr>
        </p:nvSpPr>
        <p:spPr>
          <a:xfrm>
            <a:off x="4751070" y="2347415"/>
            <a:ext cx="3840480" cy="35961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300" lvl="0" marL="457200" algn="l">
              <a:spcBef>
                <a:spcPts val="1600"/>
              </a:spcBef>
              <a:spcAft>
                <a:spcPts val="0"/>
              </a:spcAft>
              <a:buSzPts val="2200"/>
              <a:buChar char="⚫"/>
              <a:defRPr sz="2000"/>
            </a:lvl1pPr>
            <a:lvl2pPr indent="-354330" lvl="1" marL="9144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2pPr>
            <a:lvl3pPr indent="-354330" lvl="2" marL="13716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3pPr>
            <a:lvl4pPr indent="-354330" lvl="3" marL="18288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4pPr>
            <a:lvl5pPr indent="-354329" lvl="4" marL="22860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5pPr>
            <a:lvl6pPr indent="-340360" lvl="5" marL="2743200" algn="l">
              <a:spcBef>
                <a:spcPts val="320"/>
              </a:spcBef>
              <a:spcAft>
                <a:spcPts val="0"/>
              </a:spcAft>
              <a:buSzPts val="1760"/>
              <a:buChar char="⚫"/>
              <a:defRPr sz="1600"/>
            </a:lvl6pPr>
            <a:lvl7pPr indent="-340360" lvl="6" marL="3200400" algn="l">
              <a:spcBef>
                <a:spcPts val="320"/>
              </a:spcBef>
              <a:spcAft>
                <a:spcPts val="0"/>
              </a:spcAft>
              <a:buSzPts val="1760"/>
              <a:buChar char="⚫"/>
              <a:defRPr sz="1600"/>
            </a:lvl7pPr>
            <a:lvl8pPr indent="-340359" lvl="7" marL="3657600" algn="l">
              <a:spcBef>
                <a:spcPts val="320"/>
              </a:spcBef>
              <a:spcAft>
                <a:spcPts val="0"/>
              </a:spcAft>
              <a:buSzPts val="1760"/>
              <a:buChar char="⚫"/>
              <a:defRPr sz="1600"/>
            </a:lvl8pPr>
            <a:lvl9pPr indent="-340359" lvl="8" marL="4114800" algn="l">
              <a:spcBef>
                <a:spcPts val="320"/>
              </a:spcBef>
              <a:spcAft>
                <a:spcPts val="0"/>
              </a:spcAft>
              <a:buSzPts val="1760"/>
              <a:buChar char="⚫"/>
              <a:defRPr sz="1600"/>
            </a:lvl9pPr>
          </a:lstStyle>
          <a:p/>
        </p:txBody>
      </p:sp>
      <p:sp>
        <p:nvSpPr>
          <p:cNvPr id="53" name="Google Shape;53;p7"/>
          <p:cNvSpPr txBox="1"/>
          <p:nvPr>
            <p:ph idx="10" type="dt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1" type="ftr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2" type="sldNum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/>
          <p:nvPr>
            <p:ph type="title"/>
          </p:nvPr>
        </p:nvSpPr>
        <p:spPr>
          <a:xfrm>
            <a:off x="1447799" y="107576"/>
            <a:ext cx="7143751" cy="14164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0" type="dt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1" type="ftr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/>
          <p:nvPr>
            <p:ph idx="10" type="dt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533399" y="611872"/>
            <a:ext cx="384048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Source Sans Pro"/>
              <a:buNone/>
              <a:defRPr b="0"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4742824" y="368300"/>
            <a:ext cx="3840480" cy="557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2270" lvl="0" marL="457200" algn="l">
              <a:spcBef>
                <a:spcPts val="2000"/>
              </a:spcBef>
              <a:spcAft>
                <a:spcPts val="0"/>
              </a:spcAft>
              <a:buSzPts val="2420"/>
              <a:buChar char="⚫"/>
              <a:defRPr sz="2200"/>
            </a:lvl1pPr>
            <a:lvl2pPr indent="-368300" lvl="1" marL="914400" algn="l">
              <a:spcBef>
                <a:spcPts val="600"/>
              </a:spcBef>
              <a:spcAft>
                <a:spcPts val="0"/>
              </a:spcAft>
              <a:buSzPts val="2200"/>
              <a:buChar char="⚫"/>
              <a:defRPr sz="2000"/>
            </a:lvl2pPr>
            <a:lvl3pPr indent="-354330" lvl="2" marL="13716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3pPr>
            <a:lvl4pPr indent="-354330" lvl="3" marL="18288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4pPr>
            <a:lvl5pPr indent="-354329" lvl="4" marL="2286000" algn="l">
              <a:spcBef>
                <a:spcPts val="600"/>
              </a:spcBef>
              <a:spcAft>
                <a:spcPts val="0"/>
              </a:spcAft>
              <a:buSzPts val="1980"/>
              <a:buChar char="⚫"/>
              <a:defRPr sz="1800"/>
            </a:lvl5pPr>
            <a:lvl6pPr indent="-368300" lvl="5" marL="2743200" algn="l">
              <a:spcBef>
                <a:spcPts val="400"/>
              </a:spcBef>
              <a:spcAft>
                <a:spcPts val="0"/>
              </a:spcAft>
              <a:buSzPts val="2200"/>
              <a:buChar char="⚫"/>
              <a:defRPr sz="2000"/>
            </a:lvl6pPr>
            <a:lvl7pPr indent="-368300" lvl="6" marL="3200400" algn="l">
              <a:spcBef>
                <a:spcPts val="400"/>
              </a:spcBef>
              <a:spcAft>
                <a:spcPts val="0"/>
              </a:spcAft>
              <a:buSzPts val="2200"/>
              <a:buChar char="⚫"/>
              <a:defRPr sz="2000"/>
            </a:lvl7pPr>
            <a:lvl8pPr indent="-368300" lvl="7" marL="3657600" algn="l">
              <a:spcBef>
                <a:spcPts val="400"/>
              </a:spcBef>
              <a:spcAft>
                <a:spcPts val="0"/>
              </a:spcAft>
              <a:buSzPts val="2200"/>
              <a:buChar char="⚫"/>
              <a:defRPr sz="2000"/>
            </a:lvl8pPr>
            <a:lvl9pPr indent="-368300" lvl="8" marL="4114800" algn="l">
              <a:spcBef>
                <a:spcPts val="400"/>
              </a:spcBef>
              <a:spcAft>
                <a:spcPts val="0"/>
              </a:spcAft>
              <a:buSzPts val="2200"/>
              <a:buChar char="⚫"/>
              <a:defRPr sz="2000"/>
            </a:lvl9pPr>
          </a:lstStyle>
          <a:p/>
        </p:txBody>
      </p:sp>
      <p:sp>
        <p:nvSpPr>
          <p:cNvPr id="68" name="Google Shape;68;p10"/>
          <p:cNvSpPr txBox="1"/>
          <p:nvPr>
            <p:ph idx="2" type="body"/>
          </p:nvPr>
        </p:nvSpPr>
        <p:spPr>
          <a:xfrm>
            <a:off x="533399" y="1787856"/>
            <a:ext cx="3840480" cy="37201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600"/>
              </a:spcBef>
              <a:spcAft>
                <a:spcPts val="0"/>
              </a:spcAft>
              <a:buSzPts val="1980"/>
              <a:buNone/>
              <a:defRPr sz="18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32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1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9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9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9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9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9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90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5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447799" y="107576"/>
            <a:ext cx="7143751" cy="14164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Source Sans Pro"/>
              <a:buNone/>
              <a:defRPr b="0" i="0" sz="46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6240" lvl="0" marL="457200" marR="0" rtl="0" algn="l">
              <a:spcBef>
                <a:spcPts val="2000"/>
              </a:spcBef>
              <a:spcAft>
                <a:spcPts val="0"/>
              </a:spcAft>
              <a:buClr>
                <a:srgbClr val="6DB7D7"/>
              </a:buClr>
              <a:buSzPts val="2640"/>
              <a:buFont typeface="Noto Sans Symbols"/>
              <a:buChar char="⚫"/>
              <a:defRPr b="0" i="0" sz="24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82269" lvl="1" marL="914400" marR="0" rtl="0" algn="l">
              <a:spcBef>
                <a:spcPts val="600"/>
              </a:spcBef>
              <a:spcAft>
                <a:spcPts val="0"/>
              </a:spcAft>
              <a:buClr>
                <a:srgbClr val="205C77"/>
              </a:buClr>
              <a:buSzPts val="2420"/>
              <a:buFont typeface="Noto Sans Symbols"/>
              <a:buChar char="⚫"/>
              <a:defRPr b="0" i="0" sz="22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68300" lvl="2" marL="1371600" marR="0" rtl="0" algn="l">
              <a:spcBef>
                <a:spcPts val="600"/>
              </a:spcBef>
              <a:spcAft>
                <a:spcPts val="0"/>
              </a:spcAft>
              <a:buClr>
                <a:srgbClr val="6DB7D7"/>
              </a:buClr>
              <a:buSzPts val="2200"/>
              <a:buFont typeface="Noto Sans Symbols"/>
              <a:buChar char="⚫"/>
              <a:defRPr b="0" i="0" sz="20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54330" lvl="3" marL="1828800" marR="0" rtl="0" algn="l">
              <a:spcBef>
                <a:spcPts val="600"/>
              </a:spcBef>
              <a:spcAft>
                <a:spcPts val="0"/>
              </a:spcAft>
              <a:buClr>
                <a:srgbClr val="205C77"/>
              </a:buClr>
              <a:buSzPts val="1980"/>
              <a:buFont typeface="Noto Sans Symbols"/>
              <a:buChar char="⚫"/>
              <a:defRPr b="0" i="0" sz="18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54329" lvl="4" marL="2286000" marR="0" rtl="0" algn="l">
              <a:spcBef>
                <a:spcPts val="600"/>
              </a:spcBef>
              <a:spcAft>
                <a:spcPts val="0"/>
              </a:spcAft>
              <a:buClr>
                <a:srgbClr val="6DB7D7"/>
              </a:buClr>
              <a:buSzPts val="1980"/>
              <a:buFont typeface="Noto Sans Symbols"/>
              <a:buChar char="⚫"/>
              <a:defRPr b="0" i="0" sz="18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5432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980"/>
              <a:buFont typeface="Noto Sans Symbols"/>
              <a:buChar char="⚫"/>
              <a:defRPr b="0" i="0" sz="18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54329" lvl="6" marL="3200400" marR="0" rtl="0" algn="l">
              <a:spcBef>
                <a:spcPts val="360"/>
              </a:spcBef>
              <a:spcAft>
                <a:spcPts val="0"/>
              </a:spcAft>
              <a:buClr>
                <a:srgbClr val="6DB7D7"/>
              </a:buClr>
              <a:buSzPts val="1980"/>
              <a:buFont typeface="Noto Sans Symbols"/>
              <a:buChar char="⚫"/>
              <a:defRPr b="0" i="0" sz="18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54329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980"/>
              <a:buFont typeface="Noto Sans Symbols"/>
              <a:buChar char="⚫"/>
              <a:defRPr b="0" i="0" sz="18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54329" lvl="8" marL="4114800" marR="0" rtl="0" algn="l">
              <a:spcBef>
                <a:spcPts val="360"/>
              </a:spcBef>
              <a:spcAft>
                <a:spcPts val="0"/>
              </a:spcAft>
              <a:buClr>
                <a:srgbClr val="6DB7D7"/>
              </a:buClr>
              <a:buSzPts val="1980"/>
              <a:buFont typeface="Noto Sans Symbols"/>
              <a:buChar char="⚫"/>
              <a:defRPr b="0" i="0" sz="18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447800" cy="150348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/>
        </p:nvSpPr>
        <p:spPr>
          <a:xfrm>
            <a:off x="1219200" y="4876800"/>
            <a:ext cx="7086600" cy="1200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4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Pamela Murcell, MS, CIH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4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 President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400" u="none" cap="none" strike="noStrik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California Industrial Hygiene Council (CIHC)</a:t>
            </a:r>
            <a:endParaRPr/>
          </a:p>
        </p:txBody>
      </p:sp>
      <p:pic>
        <p:nvPicPr>
          <p:cNvPr id="96" name="Google Shape;9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447800" cy="150348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4"/>
          <p:cNvSpPr txBox="1"/>
          <p:nvPr>
            <p:ph type="ctrTitle"/>
          </p:nvPr>
        </p:nvSpPr>
        <p:spPr>
          <a:xfrm>
            <a:off x="762000" y="2362200"/>
            <a:ext cx="7772400" cy="17248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6DB7D7"/>
              </a:buClr>
              <a:buSzPts val="5060"/>
              <a:buFont typeface="Noto Sans Symbols"/>
              <a:buNone/>
            </a:pPr>
            <a:r>
              <a:rPr b="1" lang="en-US"/>
              <a:t>California Industrial Hygiene Council</a:t>
            </a:r>
            <a:br>
              <a:rPr b="1" lang="en-US"/>
            </a:br>
            <a:r>
              <a:rPr b="1" lang="en-US"/>
              <a:t>Overview and Update</a:t>
            </a:r>
            <a:br>
              <a:rPr b="1" lang="en-US"/>
            </a:br>
            <a:r>
              <a:rPr b="1" lang="en-US" sz="2800"/>
              <a:t>December 5, 2022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3"/>
          <p:cNvSpPr txBox="1"/>
          <p:nvPr>
            <p:ph type="title"/>
          </p:nvPr>
        </p:nvSpPr>
        <p:spPr>
          <a:xfrm>
            <a:off x="1524000" y="107576"/>
            <a:ext cx="7067550" cy="14164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Source Sans Pro"/>
              <a:buNone/>
            </a:pPr>
            <a:r>
              <a:rPr lang="en-US"/>
              <a:t>2022 Activities</a:t>
            </a:r>
            <a:br>
              <a:rPr lang="en-US"/>
            </a:br>
            <a:r>
              <a:rPr lang="en-US"/>
              <a:t>Regulatory</a:t>
            </a:r>
            <a:endParaRPr/>
          </a:p>
        </p:txBody>
      </p:sp>
      <p:sp>
        <p:nvSpPr>
          <p:cNvPr id="169" name="Google Shape;169;p23"/>
          <p:cNvSpPr txBox="1"/>
          <p:nvPr>
            <p:ph idx="1" type="body"/>
          </p:nvPr>
        </p:nvSpPr>
        <p:spPr>
          <a:xfrm>
            <a:off x="549274" y="1600201"/>
            <a:ext cx="8061325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9250" lvl="0" marL="349250" rtl="0" algn="l">
              <a:spcBef>
                <a:spcPts val="0"/>
              </a:spcBef>
              <a:spcAft>
                <a:spcPts val="0"/>
              </a:spcAft>
              <a:buSzPct val="110000"/>
              <a:buChar char="⚫"/>
            </a:pPr>
            <a:r>
              <a:rPr lang="en-US" sz="2400"/>
              <a:t>Occupational Safety &amp; Health Standards Board (monthly meetings)</a:t>
            </a:r>
            <a:endParaRPr/>
          </a:p>
          <a:p>
            <a:pPr indent="-349250" lvl="0" marL="349250" rtl="0" algn="l">
              <a:spcBef>
                <a:spcPts val="1600"/>
              </a:spcBef>
              <a:spcAft>
                <a:spcPts val="0"/>
              </a:spcAft>
              <a:buSzPct val="110000"/>
              <a:buChar char="⚫"/>
            </a:pPr>
            <a:r>
              <a:rPr lang="en-US" sz="2400"/>
              <a:t>Health Effects Advisory Committee (none in 2020, 2021 or 2022)</a:t>
            </a:r>
            <a:endParaRPr/>
          </a:p>
          <a:p>
            <a:pPr indent="-349250" lvl="0" marL="349250" rtl="0" algn="l">
              <a:spcBef>
                <a:spcPts val="1600"/>
              </a:spcBef>
              <a:spcAft>
                <a:spcPts val="0"/>
              </a:spcAft>
              <a:buSzPct val="110000"/>
              <a:buChar char="⚫"/>
            </a:pPr>
            <a:r>
              <a:rPr lang="en-US" sz="2400"/>
              <a:t>Cal/OSHA Advisory Committee (Mar/July/Nov 2022)</a:t>
            </a:r>
            <a:endParaRPr/>
          </a:p>
          <a:p>
            <a:pPr indent="-349250" lvl="0" marL="349250" rtl="0" algn="l">
              <a:spcBef>
                <a:spcPts val="1600"/>
              </a:spcBef>
              <a:spcAft>
                <a:spcPts val="0"/>
              </a:spcAft>
              <a:buSzPct val="110000"/>
              <a:buChar char="⚫"/>
            </a:pPr>
            <a:r>
              <a:rPr lang="en-US" sz="2400"/>
              <a:t>COVID ETS Advisory Committee (Dec 2020; Feb – 3 days/Sept 2021; none in 2022)</a:t>
            </a:r>
            <a:endParaRPr/>
          </a:p>
          <a:p>
            <a:pPr indent="-349250" lvl="0" marL="349250" rtl="0" algn="l">
              <a:spcBef>
                <a:spcPts val="1600"/>
              </a:spcBef>
              <a:spcAft>
                <a:spcPts val="0"/>
              </a:spcAft>
              <a:buSzPct val="110000"/>
              <a:buChar char="⚫"/>
            </a:pPr>
            <a:r>
              <a:rPr lang="en-US" sz="2400"/>
              <a:t>5199 ATD Advisory Committee (Oct 2021; none in 2022)</a:t>
            </a:r>
            <a:endParaRPr/>
          </a:p>
          <a:p>
            <a:pPr indent="-349250" lvl="0" marL="349250" rtl="0" algn="l">
              <a:spcBef>
                <a:spcPts val="1600"/>
              </a:spcBef>
              <a:spcAft>
                <a:spcPts val="0"/>
              </a:spcAft>
              <a:buSzPct val="110000"/>
              <a:buChar char="⚫"/>
            </a:pPr>
            <a:r>
              <a:rPr lang="en-US" sz="2400"/>
              <a:t>All other DOSH health regulations advisory committees had no activity</a:t>
            </a:r>
            <a:endParaRPr/>
          </a:p>
          <a:p>
            <a:pPr indent="-220027" lvl="0" marL="349250" rtl="0" algn="l">
              <a:spcBef>
                <a:spcPts val="1600"/>
              </a:spcBef>
              <a:spcAft>
                <a:spcPts val="0"/>
              </a:spcAft>
              <a:buSzPct val="110000"/>
              <a:buNone/>
            </a:pPr>
            <a:r>
              <a:t/>
            </a:r>
            <a:endParaRPr/>
          </a:p>
          <a:p>
            <a:pPr indent="-220027" lvl="0" marL="349250" rtl="0" algn="l">
              <a:spcBef>
                <a:spcPts val="1600"/>
              </a:spcBef>
              <a:spcAft>
                <a:spcPts val="0"/>
              </a:spcAft>
              <a:buSzPct val="110000"/>
              <a:buNone/>
            </a:pPr>
            <a:r>
              <a:t/>
            </a:r>
            <a:endParaRPr/>
          </a:p>
          <a:p>
            <a:pPr indent="-220027" lvl="0" marL="349250" rtl="0" algn="l">
              <a:spcBef>
                <a:spcPts val="1600"/>
              </a:spcBef>
              <a:spcAft>
                <a:spcPts val="0"/>
              </a:spcAft>
              <a:buSzPct val="110000"/>
              <a:buNone/>
            </a:pPr>
            <a:r>
              <a:t/>
            </a:r>
            <a:endParaRPr/>
          </a:p>
        </p:txBody>
      </p:sp>
      <p:sp>
        <p:nvSpPr>
          <p:cNvPr id="170" name="Google Shape;170;p23"/>
          <p:cNvSpPr txBox="1"/>
          <p:nvPr>
            <p:ph idx="2" type="body"/>
          </p:nvPr>
        </p:nvSpPr>
        <p:spPr>
          <a:xfrm>
            <a:off x="9753600" y="1524000"/>
            <a:ext cx="384048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10000"/>
              <a:buNone/>
            </a:pPr>
            <a:r>
              <a:t/>
            </a:r>
            <a:endParaRPr/>
          </a:p>
        </p:txBody>
      </p:sp>
      <p:sp>
        <p:nvSpPr>
          <p:cNvPr id="171" name="Google Shape;171;p23"/>
          <p:cNvSpPr txBox="1"/>
          <p:nvPr/>
        </p:nvSpPr>
        <p:spPr>
          <a:xfrm>
            <a:off x="384175" y="6086737"/>
            <a:ext cx="8342313" cy="418576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txBody>
          <a:bodyPr anchorCtr="0" anchor="b" bIns="640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Progress is reported during CIHC Board meetings.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4"/>
          <p:cNvSpPr txBox="1"/>
          <p:nvPr>
            <p:ph type="title"/>
          </p:nvPr>
        </p:nvSpPr>
        <p:spPr>
          <a:xfrm>
            <a:off x="1524000" y="107576"/>
            <a:ext cx="7067550" cy="14164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Source Sans Pro"/>
              <a:buNone/>
            </a:pPr>
            <a:r>
              <a:rPr lang="en-US"/>
              <a:t>2022 Activities</a:t>
            </a:r>
            <a:br>
              <a:rPr lang="en-US"/>
            </a:br>
            <a:r>
              <a:rPr lang="en-US"/>
              <a:t>Regulatory</a:t>
            </a:r>
            <a:endParaRPr/>
          </a:p>
        </p:txBody>
      </p:sp>
      <p:sp>
        <p:nvSpPr>
          <p:cNvPr id="178" name="Google Shape;178;p24"/>
          <p:cNvSpPr txBox="1"/>
          <p:nvPr>
            <p:ph idx="1" type="body"/>
          </p:nvPr>
        </p:nvSpPr>
        <p:spPr>
          <a:xfrm>
            <a:off x="549274" y="1600201"/>
            <a:ext cx="8061325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1610" lvl="0" marL="349250" rtl="0" algn="l">
              <a:spcBef>
                <a:spcPts val="0"/>
              </a:spcBef>
              <a:spcAft>
                <a:spcPts val="0"/>
              </a:spcAft>
              <a:buSzPts val="2640"/>
              <a:buNone/>
            </a:pPr>
            <a:r>
              <a:t/>
            </a:r>
            <a:endParaRPr sz="2400"/>
          </a:p>
          <a:p>
            <a:pPr indent="-349250" lvl="0" marL="349250" rtl="0" algn="l">
              <a:spcBef>
                <a:spcPts val="1600"/>
              </a:spcBef>
              <a:spcAft>
                <a:spcPts val="0"/>
              </a:spcAft>
              <a:buSzPts val="2640"/>
              <a:buChar char="⚫"/>
            </a:pPr>
            <a:r>
              <a:rPr lang="en-US" sz="2400"/>
              <a:t>COVID-19 Prevention was the primary issue again!</a:t>
            </a:r>
            <a:endParaRPr/>
          </a:p>
          <a:p>
            <a:pPr indent="-336550" lvl="1" marL="685800" rtl="0" algn="l">
              <a:spcBef>
                <a:spcPts val="600"/>
              </a:spcBef>
              <a:spcAft>
                <a:spcPts val="0"/>
              </a:spcAft>
              <a:buSzPts val="2420"/>
              <a:buChar char="⚫"/>
            </a:pPr>
            <a:r>
              <a:rPr lang="en-US" sz="2200"/>
              <a:t>CIHC provided written comments to Cal/OSHA and verbal comments during meetings on the ETS and proposed non-emergency regulation</a:t>
            </a:r>
            <a:endParaRPr/>
          </a:p>
          <a:p>
            <a:pPr indent="-336550" lvl="1" marL="685800" rtl="0" algn="l">
              <a:spcBef>
                <a:spcPts val="600"/>
              </a:spcBef>
              <a:spcAft>
                <a:spcPts val="0"/>
              </a:spcAft>
              <a:buSzPts val="2420"/>
              <a:buChar char="⚫"/>
            </a:pPr>
            <a:r>
              <a:rPr lang="en-US" sz="2200"/>
              <a:t>Active in the emergency regulation process</a:t>
            </a:r>
            <a:endParaRPr/>
          </a:p>
          <a:p>
            <a:pPr indent="-336550" lvl="1" marL="685800" rtl="0" algn="l">
              <a:spcBef>
                <a:spcPts val="600"/>
              </a:spcBef>
              <a:spcAft>
                <a:spcPts val="0"/>
              </a:spcAft>
              <a:buSzPts val="2420"/>
              <a:buChar char="⚫"/>
            </a:pPr>
            <a:r>
              <a:rPr lang="en-US" sz="2200"/>
              <a:t>Active in the non-emergency regulation process</a:t>
            </a:r>
            <a:endParaRPr/>
          </a:p>
          <a:p>
            <a:pPr indent="-209550" lvl="0" marL="349250" rtl="0" algn="l">
              <a:spcBef>
                <a:spcPts val="16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-209550" lvl="0" marL="349250" rtl="0" algn="l">
              <a:spcBef>
                <a:spcPts val="16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</p:txBody>
      </p:sp>
      <p:sp>
        <p:nvSpPr>
          <p:cNvPr id="179" name="Google Shape;179;p24"/>
          <p:cNvSpPr txBox="1"/>
          <p:nvPr>
            <p:ph idx="2" type="body"/>
          </p:nvPr>
        </p:nvSpPr>
        <p:spPr>
          <a:xfrm>
            <a:off x="9753600" y="1524000"/>
            <a:ext cx="384048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</p:txBody>
      </p:sp>
      <p:sp>
        <p:nvSpPr>
          <p:cNvPr id="180" name="Google Shape;180;p24"/>
          <p:cNvSpPr txBox="1"/>
          <p:nvPr/>
        </p:nvSpPr>
        <p:spPr>
          <a:xfrm>
            <a:off x="384175" y="6086737"/>
            <a:ext cx="8342313" cy="418576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txBody>
          <a:bodyPr anchorCtr="0" anchor="b" bIns="640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Progress is reported during CIHC Board meetings.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5"/>
          <p:cNvSpPr txBox="1"/>
          <p:nvPr>
            <p:ph type="title"/>
          </p:nvPr>
        </p:nvSpPr>
        <p:spPr>
          <a:xfrm>
            <a:off x="1524000" y="107576"/>
            <a:ext cx="7067550" cy="9592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Source Sans Pro"/>
              <a:buNone/>
            </a:pPr>
            <a:r>
              <a:rPr lang="en-US"/>
              <a:t>Activities Continue</a:t>
            </a:r>
            <a:endParaRPr/>
          </a:p>
        </p:txBody>
      </p:sp>
      <p:sp>
        <p:nvSpPr>
          <p:cNvPr id="187" name="Google Shape;187;p25"/>
          <p:cNvSpPr txBox="1"/>
          <p:nvPr>
            <p:ph idx="1" type="body"/>
          </p:nvPr>
        </p:nvSpPr>
        <p:spPr>
          <a:xfrm>
            <a:off x="549274" y="1600201"/>
            <a:ext cx="8061325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9250" lvl="1" marL="349250" rtl="0" algn="l">
              <a:spcBef>
                <a:spcPts val="0"/>
              </a:spcBef>
              <a:spcAft>
                <a:spcPts val="0"/>
              </a:spcAft>
              <a:buClr>
                <a:srgbClr val="6DB7D7"/>
              </a:buClr>
              <a:buSzPts val="2640"/>
              <a:buChar char="⚫"/>
            </a:pPr>
            <a:r>
              <a:rPr lang="en-US" sz="2400"/>
              <a:t>4-hour webinar via Zoom in March 2022</a:t>
            </a:r>
            <a:endParaRPr/>
          </a:p>
          <a:p>
            <a:pPr indent="-349250" lvl="1" marL="349250" rtl="0" algn="l">
              <a:spcBef>
                <a:spcPts val="1600"/>
              </a:spcBef>
              <a:spcAft>
                <a:spcPts val="0"/>
              </a:spcAft>
              <a:buClr>
                <a:srgbClr val="6DB7D7"/>
              </a:buClr>
              <a:buSzPts val="2640"/>
              <a:buChar char="⚫"/>
            </a:pPr>
            <a:r>
              <a:rPr lang="en-US" sz="2400"/>
              <a:t>30</a:t>
            </a:r>
            <a:r>
              <a:rPr baseline="30000" lang="en-US" sz="2400"/>
              <a:t>th</a:t>
            </a:r>
            <a:r>
              <a:rPr lang="en-US" sz="2400"/>
              <a:t> Annual Professional Development Seminar in Dec 2021 (in-person in Long Beach and virtual)</a:t>
            </a:r>
            <a:endParaRPr/>
          </a:p>
          <a:p>
            <a:pPr indent="-349250" lvl="1" marL="349250" rtl="0" algn="l">
              <a:spcBef>
                <a:spcPts val="1600"/>
              </a:spcBef>
              <a:spcAft>
                <a:spcPts val="0"/>
              </a:spcAft>
              <a:buClr>
                <a:srgbClr val="6DB7D7"/>
              </a:buClr>
              <a:buSzPts val="2640"/>
              <a:buChar char="⚫"/>
            </a:pPr>
            <a:r>
              <a:rPr lang="en-US" sz="2400"/>
              <a:t>31</a:t>
            </a:r>
            <a:r>
              <a:rPr baseline="30000" lang="en-US" sz="2400"/>
              <a:t>st</a:t>
            </a:r>
            <a:r>
              <a:rPr lang="en-US" sz="2400"/>
              <a:t> Annual Professional Development Seminar in Dec 2022 (in-person in Oakland and virtual)</a:t>
            </a:r>
            <a:endParaRPr/>
          </a:p>
          <a:p>
            <a:pPr indent="-349250" lvl="1" marL="349250" rtl="0" algn="l">
              <a:spcBef>
                <a:spcPts val="1600"/>
              </a:spcBef>
              <a:spcAft>
                <a:spcPts val="0"/>
              </a:spcAft>
              <a:buClr>
                <a:srgbClr val="6DB7D7"/>
              </a:buClr>
              <a:buSzPts val="2640"/>
              <a:buChar char="⚫"/>
            </a:pPr>
            <a:r>
              <a:rPr lang="en-US" sz="2400"/>
              <a:t>Revised CIHC 5-year strategic plan; posted on CIHC website, 2022-2026 Strategic Plan</a:t>
            </a:r>
            <a:endParaRPr/>
          </a:p>
          <a:p>
            <a:pPr indent="-349250" lvl="1" marL="349250" rtl="0" algn="l">
              <a:spcBef>
                <a:spcPts val="1600"/>
              </a:spcBef>
              <a:spcAft>
                <a:spcPts val="0"/>
              </a:spcAft>
              <a:buClr>
                <a:srgbClr val="6DB7D7"/>
              </a:buClr>
              <a:buSzPts val="2640"/>
              <a:buChar char="⚫"/>
            </a:pPr>
            <a:r>
              <a:rPr lang="en-US" sz="2400"/>
              <a:t>2022 newsletters (April and November); posted on CIHC website</a:t>
            </a:r>
            <a:endParaRPr/>
          </a:p>
          <a:p>
            <a:pPr indent="-181610" lvl="1" marL="349250" rtl="0" algn="l">
              <a:spcBef>
                <a:spcPts val="1600"/>
              </a:spcBef>
              <a:spcAft>
                <a:spcPts val="0"/>
              </a:spcAft>
              <a:buClr>
                <a:srgbClr val="6DB7D7"/>
              </a:buClr>
              <a:buSzPts val="2640"/>
              <a:buNone/>
            </a:pPr>
            <a:r>
              <a:t/>
            </a:r>
            <a:endParaRPr sz="2400"/>
          </a:p>
          <a:p>
            <a:pPr indent="-181610" lvl="1" marL="349250" rtl="0" algn="l">
              <a:spcBef>
                <a:spcPts val="1600"/>
              </a:spcBef>
              <a:spcAft>
                <a:spcPts val="0"/>
              </a:spcAft>
              <a:buClr>
                <a:srgbClr val="6DB7D7"/>
              </a:buClr>
              <a:buSzPts val="2640"/>
              <a:buNone/>
            </a:pPr>
            <a:r>
              <a:t/>
            </a:r>
            <a:endParaRPr sz="2400"/>
          </a:p>
          <a:p>
            <a:pPr indent="0" lvl="1" marL="349250" rtl="0" algn="l">
              <a:spcBef>
                <a:spcPts val="600"/>
              </a:spcBef>
              <a:spcAft>
                <a:spcPts val="0"/>
              </a:spcAft>
              <a:buSzPts val="1980"/>
              <a:buNone/>
            </a:pPr>
            <a:r>
              <a:t/>
            </a:r>
            <a:endParaRPr/>
          </a:p>
          <a:p>
            <a:pPr indent="-209550" lvl="0" marL="349250" rtl="0" algn="l">
              <a:spcBef>
                <a:spcPts val="16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-209550" lvl="0" marL="349250" rtl="0" algn="l">
              <a:spcBef>
                <a:spcPts val="16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-209550" lvl="0" marL="349250" rtl="0" algn="l">
              <a:spcBef>
                <a:spcPts val="16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</p:txBody>
      </p:sp>
      <p:sp>
        <p:nvSpPr>
          <p:cNvPr id="188" name="Google Shape;188;p25"/>
          <p:cNvSpPr txBox="1"/>
          <p:nvPr>
            <p:ph idx="2" type="body"/>
          </p:nvPr>
        </p:nvSpPr>
        <p:spPr>
          <a:xfrm>
            <a:off x="9601200" y="1447800"/>
            <a:ext cx="384048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</p:txBody>
      </p:sp>
      <p:sp>
        <p:nvSpPr>
          <p:cNvPr id="189" name="Google Shape;189;p25"/>
          <p:cNvSpPr txBox="1"/>
          <p:nvPr/>
        </p:nvSpPr>
        <p:spPr>
          <a:xfrm>
            <a:off x="384175" y="6086737"/>
            <a:ext cx="8342313" cy="418576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txBody>
          <a:bodyPr anchorCtr="0" anchor="b" bIns="640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Publicized through peer to peer communication.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6"/>
          <p:cNvSpPr txBox="1"/>
          <p:nvPr>
            <p:ph type="title"/>
          </p:nvPr>
        </p:nvSpPr>
        <p:spPr>
          <a:xfrm>
            <a:off x="1524000" y="107576"/>
            <a:ext cx="7067550" cy="7306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Source Sans Pro"/>
              <a:buNone/>
            </a:pPr>
            <a:r>
              <a:rPr lang="en-US"/>
              <a:t>CIHC Board Members</a:t>
            </a:r>
            <a:endParaRPr/>
          </a:p>
        </p:txBody>
      </p:sp>
      <p:sp>
        <p:nvSpPr>
          <p:cNvPr id="196" name="Google Shape;196;p26"/>
          <p:cNvSpPr txBox="1"/>
          <p:nvPr/>
        </p:nvSpPr>
        <p:spPr>
          <a:xfrm>
            <a:off x="384175" y="6086737"/>
            <a:ext cx="8342313" cy="418576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txBody>
          <a:bodyPr anchorCtr="0" anchor="b" bIns="640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Representative of industry, government, and academia. </a:t>
            </a:r>
            <a:endParaRPr/>
          </a:p>
        </p:txBody>
      </p:sp>
      <p:pic>
        <p:nvPicPr>
          <p:cNvPr id="197" name="Google Shape;197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71352" y="1182118"/>
            <a:ext cx="2019848" cy="3488828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26"/>
          <p:cNvSpPr txBox="1"/>
          <p:nvPr/>
        </p:nvSpPr>
        <p:spPr>
          <a:xfrm>
            <a:off x="5775278" y="2475809"/>
            <a:ext cx="3200400" cy="954107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Ed Klinenberg (Immediate Past President)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Pamela Murcell (President)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Roxanne Fynboh (Secretary)</a:t>
            </a:r>
            <a:endParaRPr/>
          </a:p>
        </p:txBody>
      </p:sp>
      <p:sp>
        <p:nvSpPr>
          <p:cNvPr id="199" name="Google Shape;199;p26"/>
          <p:cNvSpPr txBox="1"/>
          <p:nvPr/>
        </p:nvSpPr>
        <p:spPr>
          <a:xfrm>
            <a:off x="762000" y="1828800"/>
            <a:ext cx="2590800" cy="738664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Richard Hirsh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Laurel Davis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Patty Beach (Alternate) </a:t>
            </a:r>
            <a:endParaRPr/>
          </a:p>
        </p:txBody>
      </p:sp>
      <p:sp>
        <p:nvSpPr>
          <p:cNvPr id="200" name="Google Shape;200;p26"/>
          <p:cNvSpPr txBox="1"/>
          <p:nvPr/>
        </p:nvSpPr>
        <p:spPr>
          <a:xfrm>
            <a:off x="914400" y="3101903"/>
            <a:ext cx="2852057" cy="738664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Jaime Steedman-Lyde (Co-VP)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Susan Gulbrandsen</a:t>
            </a:r>
            <a:endParaRPr sz="14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Open (Alternate)</a:t>
            </a:r>
            <a:endParaRPr/>
          </a:p>
        </p:txBody>
      </p:sp>
      <p:sp>
        <p:nvSpPr>
          <p:cNvPr id="201" name="Google Shape;201;p26"/>
          <p:cNvSpPr txBox="1"/>
          <p:nvPr/>
        </p:nvSpPr>
        <p:spPr>
          <a:xfrm>
            <a:off x="1752600" y="4365364"/>
            <a:ext cx="2514600" cy="738664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Howard Spielman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Sam Celly</a:t>
            </a:r>
            <a:endParaRPr sz="14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Joel Berman (Alternate) </a:t>
            </a:r>
            <a:endParaRPr/>
          </a:p>
        </p:txBody>
      </p:sp>
      <p:sp>
        <p:nvSpPr>
          <p:cNvPr id="202" name="Google Shape;202;p26"/>
          <p:cNvSpPr txBox="1"/>
          <p:nvPr/>
        </p:nvSpPr>
        <p:spPr>
          <a:xfrm>
            <a:off x="5057775" y="4767353"/>
            <a:ext cx="2895600" cy="738664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Megan Canright (Co-VP)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Gloria Chan (Treasurer)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Ann Graham (Alternate)</a:t>
            </a:r>
            <a:endParaRPr/>
          </a:p>
        </p:txBody>
      </p:sp>
      <p:sp>
        <p:nvSpPr>
          <p:cNvPr id="203" name="Google Shape;203;p26"/>
          <p:cNvSpPr txBox="1"/>
          <p:nvPr/>
        </p:nvSpPr>
        <p:spPr>
          <a:xfrm>
            <a:off x="6275066" y="2048909"/>
            <a:ext cx="226695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8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Sacramento Valley</a:t>
            </a:r>
            <a:endParaRPr/>
          </a:p>
        </p:txBody>
      </p:sp>
      <p:sp>
        <p:nvSpPr>
          <p:cNvPr id="204" name="Google Shape;204;p26"/>
          <p:cNvSpPr txBox="1"/>
          <p:nvPr/>
        </p:nvSpPr>
        <p:spPr>
          <a:xfrm>
            <a:off x="1295400" y="1447800"/>
            <a:ext cx="16002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8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Northern CA</a:t>
            </a:r>
            <a:endParaRPr/>
          </a:p>
        </p:txBody>
      </p:sp>
      <p:sp>
        <p:nvSpPr>
          <p:cNvPr id="205" name="Google Shape;205;p26"/>
          <p:cNvSpPr txBox="1"/>
          <p:nvPr/>
        </p:nvSpPr>
        <p:spPr>
          <a:xfrm>
            <a:off x="1676400" y="2709236"/>
            <a:ext cx="16002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8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Southern CA</a:t>
            </a:r>
            <a:endParaRPr/>
          </a:p>
        </p:txBody>
      </p:sp>
      <p:sp>
        <p:nvSpPr>
          <p:cNvPr id="206" name="Google Shape;206;p26"/>
          <p:cNvSpPr txBox="1"/>
          <p:nvPr/>
        </p:nvSpPr>
        <p:spPr>
          <a:xfrm>
            <a:off x="2128157" y="3983255"/>
            <a:ext cx="19812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8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Orange County</a:t>
            </a:r>
            <a:endParaRPr/>
          </a:p>
        </p:txBody>
      </p:sp>
      <p:sp>
        <p:nvSpPr>
          <p:cNvPr id="207" name="Google Shape;207;p26"/>
          <p:cNvSpPr txBox="1"/>
          <p:nvPr/>
        </p:nvSpPr>
        <p:spPr>
          <a:xfrm>
            <a:off x="5866852" y="4373110"/>
            <a:ext cx="16002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8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San Diego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447800" cy="1503485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27"/>
          <p:cNvSpPr txBox="1"/>
          <p:nvPr>
            <p:ph type="ctrTitle"/>
          </p:nvPr>
        </p:nvSpPr>
        <p:spPr>
          <a:xfrm>
            <a:off x="723900" y="2590800"/>
            <a:ext cx="7772400" cy="10390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6DB7D7"/>
              </a:buClr>
              <a:buSzPts val="5060"/>
              <a:buFont typeface="Noto Sans Symbols"/>
              <a:buNone/>
            </a:pPr>
            <a:r>
              <a:rPr b="1" lang="en-US"/>
              <a:t>Enjoy the seminar!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/>
          <p:nvPr>
            <p:ph type="title"/>
          </p:nvPr>
        </p:nvSpPr>
        <p:spPr>
          <a:xfrm>
            <a:off x="1447799" y="107576"/>
            <a:ext cx="7143751" cy="9592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Source Sans Pro"/>
              <a:buNone/>
            </a:pPr>
            <a:r>
              <a:rPr lang="en-US"/>
              <a:t>CIHC Profile</a:t>
            </a:r>
            <a:endParaRPr/>
          </a:p>
        </p:txBody>
      </p:sp>
      <p:sp>
        <p:nvSpPr>
          <p:cNvPr id="103" name="Google Shape;103;p15"/>
          <p:cNvSpPr txBox="1"/>
          <p:nvPr>
            <p:ph idx="1" type="body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9250" lvl="0" marL="349250" rtl="0" algn="l">
              <a:spcBef>
                <a:spcPts val="0"/>
              </a:spcBef>
              <a:spcAft>
                <a:spcPts val="0"/>
              </a:spcAft>
              <a:buSzPts val="2640"/>
              <a:buChar char="⚫"/>
            </a:pPr>
            <a:r>
              <a:rPr lang="en-US"/>
              <a:t>Founded in 1990 to establish a legislative presence in Sacramento </a:t>
            </a:r>
            <a:endParaRPr/>
          </a:p>
          <a:p>
            <a:pPr indent="-349250" lvl="0" marL="349250" rtl="0" algn="l">
              <a:spcBef>
                <a:spcPts val="2000"/>
              </a:spcBef>
              <a:spcAft>
                <a:spcPts val="0"/>
              </a:spcAft>
              <a:buSzPts val="2640"/>
              <a:buChar char="⚫"/>
            </a:pPr>
            <a:r>
              <a:rPr lang="en-US"/>
              <a:t>Volunteer organization supported by the 5 California AIHA* local sections </a:t>
            </a:r>
            <a:endParaRPr/>
          </a:p>
          <a:p>
            <a:pPr indent="-336550" lvl="1" marL="685800" rtl="0" algn="l">
              <a:spcBef>
                <a:spcPts val="600"/>
              </a:spcBef>
              <a:spcAft>
                <a:spcPts val="0"/>
              </a:spcAft>
              <a:buSzPts val="2420"/>
              <a:buChar char="⚫"/>
            </a:pPr>
            <a:r>
              <a:rPr lang="en-US"/>
              <a:t>Northern California</a:t>
            </a:r>
            <a:endParaRPr/>
          </a:p>
          <a:p>
            <a:pPr indent="-336550" lvl="1" marL="685800" rtl="0" algn="l">
              <a:spcBef>
                <a:spcPts val="600"/>
              </a:spcBef>
              <a:spcAft>
                <a:spcPts val="0"/>
              </a:spcAft>
              <a:buSzPts val="2420"/>
              <a:buChar char="⚫"/>
            </a:pPr>
            <a:r>
              <a:rPr lang="en-US"/>
              <a:t>Sacramento Valley</a:t>
            </a:r>
            <a:endParaRPr/>
          </a:p>
          <a:p>
            <a:pPr indent="-336550" lvl="1" marL="685800" rtl="0" algn="l">
              <a:spcBef>
                <a:spcPts val="600"/>
              </a:spcBef>
              <a:spcAft>
                <a:spcPts val="0"/>
              </a:spcAft>
              <a:buSzPts val="2420"/>
              <a:buChar char="⚫"/>
            </a:pPr>
            <a:r>
              <a:rPr lang="en-US"/>
              <a:t>Southern California</a:t>
            </a:r>
            <a:endParaRPr/>
          </a:p>
          <a:p>
            <a:pPr indent="-336550" lvl="1" marL="685800" rtl="0" algn="l">
              <a:spcBef>
                <a:spcPts val="600"/>
              </a:spcBef>
              <a:spcAft>
                <a:spcPts val="0"/>
              </a:spcAft>
              <a:buSzPts val="2420"/>
              <a:buChar char="⚫"/>
            </a:pPr>
            <a:r>
              <a:rPr lang="en-US"/>
              <a:t>Orange County</a:t>
            </a:r>
            <a:endParaRPr/>
          </a:p>
          <a:p>
            <a:pPr indent="-336550" lvl="1" marL="685800" rtl="0" algn="l">
              <a:spcBef>
                <a:spcPts val="600"/>
              </a:spcBef>
              <a:spcAft>
                <a:spcPts val="0"/>
              </a:spcAft>
              <a:buSzPts val="2420"/>
              <a:buChar char="⚫"/>
            </a:pPr>
            <a:r>
              <a:rPr lang="en-US"/>
              <a:t>San Diego</a:t>
            </a:r>
            <a:endParaRPr/>
          </a:p>
          <a:p>
            <a:pPr indent="0" lvl="1" marL="349250" rtl="0" algn="l">
              <a:spcBef>
                <a:spcPts val="600"/>
              </a:spcBef>
              <a:spcAft>
                <a:spcPts val="0"/>
              </a:spcAft>
              <a:buSzPts val="2420"/>
              <a:buNone/>
            </a:pPr>
            <a:r>
              <a:t/>
            </a:r>
            <a:endParaRPr/>
          </a:p>
          <a:p>
            <a:pPr indent="0" lvl="1" marL="349250" rtl="0" algn="l">
              <a:spcBef>
                <a:spcPts val="600"/>
              </a:spcBef>
              <a:spcAft>
                <a:spcPts val="0"/>
              </a:spcAft>
              <a:buSzPts val="1980"/>
              <a:buNone/>
            </a:pPr>
            <a:r>
              <a:rPr lang="en-US" sz="1800"/>
              <a:t>*Pacific Region</a:t>
            </a:r>
            <a:endParaRPr/>
          </a:p>
          <a:p>
            <a:pPr indent="0" lvl="1" marL="349250" rtl="0" algn="l">
              <a:spcBef>
                <a:spcPts val="600"/>
              </a:spcBef>
              <a:spcAft>
                <a:spcPts val="0"/>
              </a:spcAft>
              <a:buSzPts val="2420"/>
              <a:buNone/>
            </a:pPr>
            <a:r>
              <a:t/>
            </a:r>
            <a:endParaRPr/>
          </a:p>
          <a:p>
            <a:pPr indent="-181610" lvl="0" marL="349250" rtl="0" algn="l">
              <a:spcBef>
                <a:spcPts val="2000"/>
              </a:spcBef>
              <a:spcAft>
                <a:spcPts val="0"/>
              </a:spcAft>
              <a:buSzPts val="2640"/>
              <a:buNone/>
            </a:pPr>
            <a:r>
              <a:t/>
            </a:r>
            <a:endParaRPr/>
          </a:p>
          <a:p>
            <a:pPr indent="-181610" lvl="0" marL="349250" rtl="0" algn="l">
              <a:spcBef>
                <a:spcPts val="2000"/>
              </a:spcBef>
              <a:spcAft>
                <a:spcPts val="0"/>
              </a:spcAft>
              <a:buSzPts val="2640"/>
              <a:buNone/>
            </a:pPr>
            <a:r>
              <a:t/>
            </a:r>
            <a:endParaRPr/>
          </a:p>
          <a:p>
            <a:pPr indent="-181610" lvl="0" marL="349250" rtl="0" algn="l">
              <a:spcBef>
                <a:spcPts val="2000"/>
              </a:spcBef>
              <a:spcAft>
                <a:spcPts val="0"/>
              </a:spcAft>
              <a:buSzPts val="2640"/>
              <a:buNone/>
            </a:pPr>
            <a:r>
              <a:t/>
            </a:r>
            <a:endParaRPr/>
          </a:p>
        </p:txBody>
      </p:sp>
      <p:pic>
        <p:nvPicPr>
          <p:cNvPr id="104" name="Google Shape;10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57800" y="3276600"/>
            <a:ext cx="3562349" cy="3286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/>
          <p:nvPr>
            <p:ph type="title"/>
          </p:nvPr>
        </p:nvSpPr>
        <p:spPr>
          <a:xfrm>
            <a:off x="1447799" y="107576"/>
            <a:ext cx="7143751" cy="14164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Source Sans Pro"/>
              <a:buNone/>
            </a:pPr>
            <a:r>
              <a:rPr lang="en-US"/>
              <a:t>CIHC Mission</a:t>
            </a:r>
            <a:endParaRPr/>
          </a:p>
        </p:txBody>
      </p:sp>
      <p:sp>
        <p:nvSpPr>
          <p:cNvPr id="110" name="Google Shape;110;p16"/>
          <p:cNvSpPr txBox="1"/>
          <p:nvPr>
            <p:ph idx="1" type="body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1610" lvl="0" marL="349250" rtl="0" algn="l">
              <a:spcBef>
                <a:spcPts val="0"/>
              </a:spcBef>
              <a:spcAft>
                <a:spcPts val="0"/>
              </a:spcAft>
              <a:buSzPts val="264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2000"/>
              </a:spcBef>
              <a:spcAft>
                <a:spcPts val="0"/>
              </a:spcAft>
              <a:buSzPts val="3960"/>
              <a:buNone/>
            </a:pPr>
            <a:r>
              <a:rPr lang="en-US" sz="3600"/>
              <a:t>The CIHC will provide sound scientific and technological input to the regulatory and legislative process and establish a legislative presence in the state Capitol.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/>
          <p:nvPr>
            <p:ph type="title"/>
          </p:nvPr>
        </p:nvSpPr>
        <p:spPr>
          <a:xfrm>
            <a:off x="1600200" y="609600"/>
            <a:ext cx="7143751" cy="8068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Source Sans Pro"/>
              <a:buNone/>
            </a:pPr>
            <a:r>
              <a:rPr lang="en-US"/>
              <a:t>What we do</a:t>
            </a:r>
            <a:endParaRPr/>
          </a:p>
        </p:txBody>
      </p:sp>
      <p:sp>
        <p:nvSpPr>
          <p:cNvPr id="117" name="Google Shape;117;p17"/>
          <p:cNvSpPr txBox="1"/>
          <p:nvPr>
            <p:ph idx="1" type="body"/>
          </p:nvPr>
        </p:nvSpPr>
        <p:spPr>
          <a:xfrm>
            <a:off x="685800" y="1600200"/>
            <a:ext cx="8042276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10000"/>
              <a:buNone/>
            </a:pPr>
            <a:r>
              <a:rPr b="1" lang="en-US" sz="2600"/>
              <a:t>The activities of the CIHC include the following:</a:t>
            </a:r>
            <a:endParaRPr/>
          </a:p>
          <a:p>
            <a:pPr indent="-349250" lvl="0" marL="349250" rtl="0" algn="l">
              <a:spcBef>
                <a:spcPts val="2000"/>
              </a:spcBef>
              <a:spcAft>
                <a:spcPts val="0"/>
              </a:spcAft>
              <a:buSzPct val="110000"/>
              <a:buChar char="⚫"/>
            </a:pPr>
            <a:r>
              <a:rPr lang="en-US"/>
              <a:t>Review, comment and participate in applicable California legislative and regulatory actions, providing scientific and technological expertise.</a:t>
            </a:r>
            <a:endParaRPr/>
          </a:p>
          <a:p>
            <a:pPr indent="-349250" lvl="0" marL="349250" rtl="0" algn="l">
              <a:spcBef>
                <a:spcPts val="2000"/>
              </a:spcBef>
              <a:spcAft>
                <a:spcPts val="0"/>
              </a:spcAft>
              <a:buSzPct val="110000"/>
              <a:buChar char="⚫"/>
            </a:pPr>
            <a:r>
              <a:rPr lang="en-US"/>
              <a:t>Propose legislation promoting and supporting good industrial/occupational hygiene practice in California.</a:t>
            </a:r>
            <a:endParaRPr/>
          </a:p>
          <a:p>
            <a:pPr indent="-349250" lvl="0" marL="349250" rtl="0" algn="l">
              <a:spcBef>
                <a:spcPts val="2000"/>
              </a:spcBef>
              <a:spcAft>
                <a:spcPts val="0"/>
              </a:spcAft>
              <a:buSzPct val="110000"/>
              <a:buChar char="⚫"/>
            </a:pPr>
            <a:r>
              <a:rPr lang="en-US"/>
              <a:t>Promote professional development through annual conferences, active involvement in emerging issues, training, and communications with stakeholders.</a:t>
            </a:r>
            <a:endParaRPr/>
          </a:p>
          <a:p>
            <a:pPr indent="-349250" lvl="0" marL="349250" rtl="0" algn="l">
              <a:spcBef>
                <a:spcPts val="2000"/>
              </a:spcBef>
              <a:spcAft>
                <a:spcPts val="0"/>
              </a:spcAft>
              <a:buSzPct val="110000"/>
              <a:buChar char="⚫"/>
            </a:pPr>
            <a:r>
              <a:rPr lang="en-US"/>
              <a:t>Hold regular Board meetings each year (in 2022, 1 in-person, 5 via Zoom); minutes are posted on the CIHC website.</a:t>
            </a:r>
            <a:endParaRPr/>
          </a:p>
          <a:p>
            <a:pPr indent="-205930" lvl="1" marL="685800" rtl="0" algn="l">
              <a:spcBef>
                <a:spcPts val="600"/>
              </a:spcBef>
              <a:spcAft>
                <a:spcPts val="0"/>
              </a:spcAft>
              <a:buSzPct val="110000"/>
              <a:buNone/>
            </a:pPr>
            <a:r>
              <a:t/>
            </a:r>
            <a:endParaRPr b="1"/>
          </a:p>
          <a:p>
            <a:pPr indent="-206755" lvl="0" marL="349250" rtl="0" algn="l">
              <a:spcBef>
                <a:spcPts val="2000"/>
              </a:spcBef>
              <a:spcAft>
                <a:spcPts val="0"/>
              </a:spcAft>
              <a:buSzPct val="110000"/>
              <a:buNone/>
            </a:pPr>
            <a:r>
              <a:t/>
            </a:r>
            <a:endParaRPr/>
          </a:p>
          <a:p>
            <a:pPr indent="-206755" lvl="0" marL="349250" rtl="0" algn="l">
              <a:spcBef>
                <a:spcPts val="2000"/>
              </a:spcBef>
              <a:spcAft>
                <a:spcPts val="0"/>
              </a:spcAft>
              <a:buSzPct val="11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 txBox="1"/>
          <p:nvPr>
            <p:ph type="title"/>
          </p:nvPr>
        </p:nvSpPr>
        <p:spPr>
          <a:xfrm>
            <a:off x="1524000" y="107576"/>
            <a:ext cx="7067550" cy="14164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Source Sans Pro"/>
              <a:buNone/>
            </a:pPr>
            <a:r>
              <a:rPr lang="en-US"/>
              <a:t>2022 Activities</a:t>
            </a:r>
            <a:br>
              <a:rPr lang="en-US"/>
            </a:br>
            <a:r>
              <a:rPr lang="en-US"/>
              <a:t>Communication</a:t>
            </a:r>
            <a:endParaRPr/>
          </a:p>
        </p:txBody>
      </p:sp>
      <p:sp>
        <p:nvSpPr>
          <p:cNvPr id="124" name="Google Shape;124;p18"/>
          <p:cNvSpPr txBox="1"/>
          <p:nvPr>
            <p:ph idx="1" type="body"/>
          </p:nvPr>
        </p:nvSpPr>
        <p:spPr>
          <a:xfrm>
            <a:off x="549274" y="1600201"/>
            <a:ext cx="8061325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46685" lvl="0" marL="349250" rtl="0" algn="l">
              <a:spcBef>
                <a:spcPts val="0"/>
              </a:spcBef>
              <a:spcAft>
                <a:spcPts val="0"/>
              </a:spcAft>
              <a:buSzPts val="3190"/>
              <a:buNone/>
            </a:pPr>
            <a:r>
              <a:t/>
            </a:r>
            <a:endParaRPr sz="2900"/>
          </a:p>
          <a:p>
            <a:pPr indent="-349250" lvl="0" marL="349250" rtl="0" algn="l">
              <a:spcBef>
                <a:spcPts val="1600"/>
              </a:spcBef>
              <a:spcAft>
                <a:spcPts val="0"/>
              </a:spcAft>
              <a:buSzPts val="3190"/>
              <a:buChar char="⚫"/>
            </a:pPr>
            <a:r>
              <a:rPr lang="en-US" sz="2900"/>
              <a:t>CIHC Board meetings minutes </a:t>
            </a:r>
            <a:r>
              <a:rPr i="1" lang="en-US" sz="2900"/>
              <a:t>– posted online</a:t>
            </a:r>
            <a:endParaRPr/>
          </a:p>
          <a:p>
            <a:pPr indent="-349250" lvl="0" marL="349250" rtl="0" algn="l">
              <a:spcBef>
                <a:spcPts val="1600"/>
              </a:spcBef>
              <a:spcAft>
                <a:spcPts val="0"/>
              </a:spcAft>
              <a:buSzPts val="3190"/>
              <a:buChar char="⚫"/>
            </a:pPr>
            <a:r>
              <a:rPr lang="en-US" sz="2900"/>
              <a:t>Legislative (Bill) Report </a:t>
            </a:r>
            <a:r>
              <a:rPr i="1" lang="en-US" sz="2900"/>
              <a:t>– posted online</a:t>
            </a:r>
            <a:endParaRPr/>
          </a:p>
          <a:p>
            <a:pPr indent="-349250" lvl="0" marL="349250" rtl="0" algn="l">
              <a:spcBef>
                <a:spcPts val="1600"/>
              </a:spcBef>
              <a:spcAft>
                <a:spcPts val="0"/>
              </a:spcAft>
              <a:buSzPts val="3190"/>
              <a:buChar char="⚫"/>
            </a:pPr>
            <a:r>
              <a:rPr lang="en-US" sz="2900"/>
              <a:t>Email blasts – </a:t>
            </a:r>
            <a:r>
              <a:rPr i="1" lang="en-US" sz="2900"/>
              <a:t>Webinar 2022, newsletters, items of general interest, PDS 2022</a:t>
            </a:r>
            <a:endParaRPr i="1" sz="2300">
              <a:solidFill>
                <a:srgbClr val="595959"/>
              </a:solidFill>
            </a:endParaRPr>
          </a:p>
          <a:p>
            <a:pPr indent="-224790" lvl="1" marL="685800" rtl="0" algn="l">
              <a:spcBef>
                <a:spcPts val="600"/>
              </a:spcBef>
              <a:spcAft>
                <a:spcPts val="0"/>
              </a:spcAft>
              <a:buSzPts val="1760"/>
              <a:buNone/>
            </a:pPr>
            <a:r>
              <a:t/>
            </a:r>
            <a:endParaRPr i="1" sz="1600"/>
          </a:p>
          <a:p>
            <a:pPr indent="0" lvl="1" marL="349250" rtl="0" algn="l">
              <a:spcBef>
                <a:spcPts val="600"/>
              </a:spcBef>
              <a:spcAft>
                <a:spcPts val="0"/>
              </a:spcAft>
              <a:buSzPts val="1980"/>
              <a:buNone/>
            </a:pPr>
            <a:r>
              <a:t/>
            </a:r>
            <a:endParaRPr/>
          </a:p>
          <a:p>
            <a:pPr indent="-209550" lvl="0" marL="349250" rtl="0" algn="l">
              <a:spcBef>
                <a:spcPts val="16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-209550" lvl="0" marL="349250" rtl="0" algn="l">
              <a:spcBef>
                <a:spcPts val="16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-209550" lvl="0" marL="349250" rtl="0" algn="l">
              <a:spcBef>
                <a:spcPts val="16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</p:txBody>
      </p:sp>
      <p:sp>
        <p:nvSpPr>
          <p:cNvPr id="125" name="Google Shape;125;p18"/>
          <p:cNvSpPr txBox="1"/>
          <p:nvPr>
            <p:ph idx="2" type="body"/>
          </p:nvPr>
        </p:nvSpPr>
        <p:spPr>
          <a:xfrm>
            <a:off x="4751071" y="1600201"/>
            <a:ext cx="384048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0" lvl="1" marL="349250" rtl="0" algn="l">
              <a:spcBef>
                <a:spcPts val="600"/>
              </a:spcBef>
              <a:spcAft>
                <a:spcPts val="0"/>
              </a:spcAft>
              <a:buClr>
                <a:srgbClr val="205C77"/>
              </a:buClr>
              <a:buSzPts val="1980"/>
              <a:buNone/>
            </a:pPr>
            <a:r>
              <a:t/>
            </a:r>
            <a:endParaRPr i="1">
              <a:solidFill>
                <a:srgbClr val="595959"/>
              </a:solidFill>
            </a:endParaRPr>
          </a:p>
          <a:p>
            <a:pPr indent="0" lvl="1" marL="349250" rtl="0" algn="l">
              <a:spcBef>
                <a:spcPts val="600"/>
              </a:spcBef>
              <a:spcAft>
                <a:spcPts val="0"/>
              </a:spcAft>
              <a:buClr>
                <a:srgbClr val="205C77"/>
              </a:buClr>
              <a:buSzPts val="2530"/>
              <a:buNone/>
            </a:pPr>
            <a:r>
              <a:t/>
            </a:r>
            <a:endParaRPr i="1" sz="2300">
              <a:solidFill>
                <a:srgbClr val="595959"/>
              </a:solidFill>
            </a:endParaRPr>
          </a:p>
        </p:txBody>
      </p:sp>
      <p:sp>
        <p:nvSpPr>
          <p:cNvPr id="126" name="Google Shape;126;p18"/>
          <p:cNvSpPr txBox="1"/>
          <p:nvPr/>
        </p:nvSpPr>
        <p:spPr>
          <a:xfrm>
            <a:off x="384175" y="6086737"/>
            <a:ext cx="8342313" cy="418576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txBody>
          <a:bodyPr anchorCtr="0" anchor="b" bIns="640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Publicized through peer to peer communication.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/>
          <p:nvPr>
            <p:ph type="title"/>
          </p:nvPr>
        </p:nvSpPr>
        <p:spPr>
          <a:xfrm>
            <a:off x="1524000" y="107576"/>
            <a:ext cx="7067550" cy="13402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Source Sans Pro"/>
              <a:buNone/>
            </a:pPr>
            <a:r>
              <a:rPr lang="en-US"/>
              <a:t>2022 Activities</a:t>
            </a:r>
            <a:br>
              <a:rPr lang="en-US"/>
            </a:br>
            <a:r>
              <a:rPr lang="en-US"/>
              <a:t>Legislative</a:t>
            </a:r>
            <a:endParaRPr/>
          </a:p>
        </p:txBody>
      </p:sp>
      <p:sp>
        <p:nvSpPr>
          <p:cNvPr id="133" name="Google Shape;133;p19"/>
          <p:cNvSpPr txBox="1"/>
          <p:nvPr>
            <p:ph idx="1" type="body"/>
          </p:nvPr>
        </p:nvSpPr>
        <p:spPr>
          <a:xfrm>
            <a:off x="549274" y="2057399"/>
            <a:ext cx="8061325" cy="38862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9250" lvl="0" marL="349250" rtl="0" algn="l">
              <a:spcBef>
                <a:spcPts val="0"/>
              </a:spcBef>
              <a:spcAft>
                <a:spcPts val="0"/>
              </a:spcAft>
              <a:buSzPts val="3080"/>
              <a:buChar char="⚫"/>
            </a:pPr>
            <a:r>
              <a:rPr lang="en-US" sz="2800"/>
              <a:t>Screened several hundred new and carry-over bills of interest in the 2022 legislative session (year two of the 2-year session)</a:t>
            </a:r>
            <a:endParaRPr/>
          </a:p>
          <a:p>
            <a:pPr indent="-349250" lvl="0" marL="349250" rtl="0" algn="l">
              <a:spcBef>
                <a:spcPts val="1600"/>
              </a:spcBef>
              <a:spcAft>
                <a:spcPts val="0"/>
              </a:spcAft>
              <a:buSzPts val="3080"/>
              <a:buChar char="⚫"/>
            </a:pPr>
            <a:r>
              <a:rPr lang="en-US" sz="2800"/>
              <a:t>Using CapitolTracks bill-tracking software to facilitate screening and bill status</a:t>
            </a:r>
            <a:endParaRPr/>
          </a:p>
          <a:p>
            <a:pPr indent="-336550" lvl="1" marL="685800" rtl="0" algn="l">
              <a:spcBef>
                <a:spcPts val="600"/>
              </a:spcBef>
              <a:spcAft>
                <a:spcPts val="0"/>
              </a:spcAft>
              <a:buSzPts val="2640"/>
              <a:buChar char="⚫"/>
            </a:pPr>
            <a:r>
              <a:rPr lang="en-US" sz="2400"/>
              <a:t>tracked 26 bills of interest (14 failed and 12 signed by the Governor)</a:t>
            </a:r>
            <a:endParaRPr/>
          </a:p>
        </p:txBody>
      </p:sp>
      <p:sp>
        <p:nvSpPr>
          <p:cNvPr id="134" name="Google Shape;134;p19"/>
          <p:cNvSpPr txBox="1"/>
          <p:nvPr>
            <p:ph idx="2" type="body"/>
          </p:nvPr>
        </p:nvSpPr>
        <p:spPr>
          <a:xfrm>
            <a:off x="9448800" y="1524000"/>
            <a:ext cx="384048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</p:txBody>
      </p:sp>
      <p:sp>
        <p:nvSpPr>
          <p:cNvPr id="135" name="Google Shape;135;p19"/>
          <p:cNvSpPr txBox="1"/>
          <p:nvPr/>
        </p:nvSpPr>
        <p:spPr>
          <a:xfrm>
            <a:off x="384175" y="6086737"/>
            <a:ext cx="8342313" cy="418576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txBody>
          <a:bodyPr anchorCtr="0" anchor="b" bIns="640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CIHC can always use your technical expertise!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0"/>
          <p:cNvSpPr txBox="1"/>
          <p:nvPr>
            <p:ph type="title"/>
          </p:nvPr>
        </p:nvSpPr>
        <p:spPr>
          <a:xfrm>
            <a:off x="1524000" y="107576"/>
            <a:ext cx="7067550" cy="13402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Source Sans Pro"/>
              <a:buNone/>
            </a:pPr>
            <a:r>
              <a:rPr lang="en-US" sz="4000"/>
              <a:t>2022 Bills with particular activity signed into Law</a:t>
            </a:r>
            <a:endParaRPr/>
          </a:p>
        </p:txBody>
      </p:sp>
      <p:sp>
        <p:nvSpPr>
          <p:cNvPr id="142" name="Google Shape;142;p20"/>
          <p:cNvSpPr txBox="1"/>
          <p:nvPr>
            <p:ph idx="1" type="body"/>
          </p:nvPr>
        </p:nvSpPr>
        <p:spPr>
          <a:xfrm>
            <a:off x="549274" y="2057399"/>
            <a:ext cx="8061325" cy="38862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1" marL="349250" rtl="0" algn="l">
              <a:spcBef>
                <a:spcPts val="0"/>
              </a:spcBef>
              <a:spcAft>
                <a:spcPts val="0"/>
              </a:spcAft>
              <a:buSzPct val="110000"/>
              <a:buNone/>
            </a:pPr>
            <a:r>
              <a:rPr lang="en-US" sz="2200" u="sng"/>
              <a:t>AB 257 Food Facilities and Employment</a:t>
            </a:r>
            <a:r>
              <a:rPr lang="en-US" sz="2200"/>
              <a:t> – requires establishing the Fast Food Council in Dept of Industrial Relations to address minimum standards for fast food workers health and safety among other issues relevant to this industry</a:t>
            </a:r>
            <a:endParaRPr/>
          </a:p>
          <a:p>
            <a:pPr indent="0" lvl="1" marL="349250" rtl="0" algn="l">
              <a:spcBef>
                <a:spcPts val="0"/>
              </a:spcBef>
              <a:spcAft>
                <a:spcPts val="0"/>
              </a:spcAft>
              <a:buSzPct val="110000"/>
              <a:buNone/>
            </a:pPr>
            <a:r>
              <a:t/>
            </a:r>
            <a:endParaRPr sz="2200"/>
          </a:p>
          <a:p>
            <a:pPr indent="0" lvl="1" marL="349250" rtl="0" algn="l">
              <a:spcBef>
                <a:spcPts val="0"/>
              </a:spcBef>
              <a:spcAft>
                <a:spcPts val="0"/>
              </a:spcAft>
              <a:buSzPct val="110000"/>
              <a:buNone/>
            </a:pPr>
            <a:r>
              <a:rPr lang="en-US" sz="2200" u="sng"/>
              <a:t>AB 1643 Labor and Workforce Development Agency: heat: advisory committee study</a:t>
            </a:r>
            <a:r>
              <a:rPr lang="en-US" sz="2200"/>
              <a:t> – establish an advisory committee to study and evaluate the effects of heat on California’s workers, businesses, and the economy. </a:t>
            </a:r>
            <a:endParaRPr/>
          </a:p>
          <a:p>
            <a:pPr indent="0" lvl="1" marL="349250" rtl="0" algn="l">
              <a:spcBef>
                <a:spcPts val="0"/>
              </a:spcBef>
              <a:spcAft>
                <a:spcPts val="0"/>
              </a:spcAft>
              <a:buSzPct val="110000"/>
              <a:buNone/>
            </a:pPr>
            <a:r>
              <a:t/>
            </a:r>
            <a:endParaRPr sz="2200"/>
          </a:p>
          <a:p>
            <a:pPr indent="0" lvl="1" marL="349250" rtl="0" algn="l">
              <a:spcBef>
                <a:spcPts val="0"/>
              </a:spcBef>
              <a:spcAft>
                <a:spcPts val="0"/>
              </a:spcAft>
              <a:buSzPct val="110000"/>
              <a:buNone/>
            </a:pPr>
            <a:r>
              <a:rPr lang="en-US" sz="2200" u="sng"/>
              <a:t>AB 1775 Occupational safety: live events</a:t>
            </a:r>
            <a:r>
              <a:rPr lang="en-US" sz="2200"/>
              <a:t> – requires compliance with specified training, certification, and workforce requirements for this industry</a:t>
            </a:r>
            <a:endParaRPr/>
          </a:p>
          <a:p>
            <a:pPr indent="0" lvl="1" marL="349250" rtl="0" algn="l">
              <a:spcBef>
                <a:spcPts val="0"/>
              </a:spcBef>
              <a:spcAft>
                <a:spcPts val="0"/>
              </a:spcAft>
              <a:buSzPct val="110000"/>
              <a:buNone/>
            </a:pPr>
            <a:r>
              <a:t/>
            </a:r>
            <a:endParaRPr sz="2200"/>
          </a:p>
          <a:p>
            <a:pPr indent="0" lvl="1" marL="349250" rtl="0" algn="l">
              <a:spcBef>
                <a:spcPts val="0"/>
              </a:spcBef>
              <a:spcAft>
                <a:spcPts val="0"/>
              </a:spcAft>
              <a:buSzPct val="110000"/>
              <a:buNone/>
            </a:pPr>
            <a:r>
              <a:rPr lang="en-US" sz="2200" u="sng"/>
              <a:t>AB 2238 Extreme heat: statewide extreme heat ranking system</a:t>
            </a:r>
            <a:r>
              <a:rPr lang="en-US" sz="2200"/>
              <a:t> – requires the CalEPA, by January 1, 2025, to develop a statewide extreme heat ranking system in coordination with the ICARP, the CA Dept of Public Health, and the CA Dept of Insurance</a:t>
            </a:r>
            <a:endParaRPr/>
          </a:p>
          <a:p>
            <a:pPr indent="-217455" lvl="1" marL="685800" rtl="0" algn="l">
              <a:spcBef>
                <a:spcPts val="0"/>
              </a:spcBef>
              <a:spcAft>
                <a:spcPts val="0"/>
              </a:spcAft>
              <a:buSzPct val="110000"/>
              <a:buFont typeface="Arial"/>
              <a:buNone/>
            </a:pPr>
            <a:r>
              <a:t/>
            </a:r>
            <a:endParaRPr sz="2200"/>
          </a:p>
        </p:txBody>
      </p:sp>
      <p:sp>
        <p:nvSpPr>
          <p:cNvPr id="143" name="Google Shape;143;p20"/>
          <p:cNvSpPr txBox="1"/>
          <p:nvPr>
            <p:ph idx="2" type="body"/>
          </p:nvPr>
        </p:nvSpPr>
        <p:spPr>
          <a:xfrm>
            <a:off x="9448800" y="1524000"/>
            <a:ext cx="384048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</p:txBody>
      </p:sp>
      <p:sp>
        <p:nvSpPr>
          <p:cNvPr id="144" name="Google Shape;144;p20"/>
          <p:cNvSpPr txBox="1"/>
          <p:nvPr/>
        </p:nvSpPr>
        <p:spPr>
          <a:xfrm>
            <a:off x="384175" y="6086737"/>
            <a:ext cx="8342313" cy="418576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txBody>
          <a:bodyPr anchorCtr="0" anchor="b" bIns="640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CIHC can always use your technical expertise!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1"/>
          <p:cNvSpPr txBox="1"/>
          <p:nvPr>
            <p:ph type="title"/>
          </p:nvPr>
        </p:nvSpPr>
        <p:spPr>
          <a:xfrm>
            <a:off x="1524000" y="107576"/>
            <a:ext cx="7067550" cy="13402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Source Sans Pro"/>
              <a:buNone/>
            </a:pPr>
            <a:r>
              <a:rPr lang="en-US" sz="4000"/>
              <a:t>2022 Bills with particular activity signed into Law</a:t>
            </a:r>
            <a:endParaRPr/>
          </a:p>
        </p:txBody>
      </p:sp>
      <p:sp>
        <p:nvSpPr>
          <p:cNvPr id="151" name="Google Shape;151;p21"/>
          <p:cNvSpPr txBox="1"/>
          <p:nvPr>
            <p:ph idx="1" type="body"/>
          </p:nvPr>
        </p:nvSpPr>
        <p:spPr>
          <a:xfrm>
            <a:off x="549274" y="2057399"/>
            <a:ext cx="8061325" cy="38862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349250" rtl="0" algn="l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en-US" sz="1700" u="sng"/>
              <a:t>AB 2243 Occupational safety and health standards: heat illness: wildfire smoke</a:t>
            </a:r>
            <a:r>
              <a:rPr lang="en-US" sz="1700"/>
              <a:t> – requires the Division of Occupational Safety and Health, before December 1, 2025, to submit to the Standards Board a rulemaking proposal to consider revising the heat illness standard and wildfire smoke standard</a:t>
            </a:r>
            <a:endParaRPr/>
          </a:p>
          <a:p>
            <a:pPr indent="0" lvl="1" marL="349250" rtl="0" algn="l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t/>
            </a:r>
            <a:endParaRPr sz="1700"/>
          </a:p>
          <a:p>
            <a:pPr indent="0" lvl="1" marL="349250" rtl="0" algn="l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en-US" sz="1700" u="sng"/>
              <a:t>AB 2693 COVID-19: exposure</a:t>
            </a:r>
            <a:r>
              <a:rPr lang="en-US" sz="1700"/>
              <a:t> – authorizes the Division of Occupational Safety and Health to prohibit the performance of an operation or process, or entry into that place of employment when, in its opinion, a place of employment, operation, or process, or any part thereof, exposes workers to the risk of infection with COVID-19, so as to constitute an imminent hazard to employees; these provisions extend until January 1, 2024</a:t>
            </a:r>
            <a:endParaRPr/>
          </a:p>
        </p:txBody>
      </p:sp>
      <p:sp>
        <p:nvSpPr>
          <p:cNvPr id="152" name="Google Shape;152;p21"/>
          <p:cNvSpPr txBox="1"/>
          <p:nvPr>
            <p:ph idx="2" type="body"/>
          </p:nvPr>
        </p:nvSpPr>
        <p:spPr>
          <a:xfrm>
            <a:off x="9448800" y="1524000"/>
            <a:ext cx="384048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</p:txBody>
      </p:sp>
      <p:sp>
        <p:nvSpPr>
          <p:cNvPr id="153" name="Google Shape;153;p21"/>
          <p:cNvSpPr txBox="1"/>
          <p:nvPr/>
        </p:nvSpPr>
        <p:spPr>
          <a:xfrm>
            <a:off x="384175" y="6086737"/>
            <a:ext cx="8342313" cy="418576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txBody>
          <a:bodyPr anchorCtr="0" anchor="b" bIns="640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CIHC can always use your technical expertise!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2"/>
          <p:cNvSpPr txBox="1"/>
          <p:nvPr>
            <p:ph type="title"/>
          </p:nvPr>
        </p:nvSpPr>
        <p:spPr>
          <a:xfrm>
            <a:off x="1524000" y="107576"/>
            <a:ext cx="7067550" cy="13402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Source Sans Pro"/>
              <a:buNone/>
            </a:pPr>
            <a:r>
              <a:rPr lang="en-US" sz="4000"/>
              <a:t>2022 Bills with particular activity signed into Law</a:t>
            </a:r>
            <a:endParaRPr/>
          </a:p>
        </p:txBody>
      </p:sp>
      <p:sp>
        <p:nvSpPr>
          <p:cNvPr id="160" name="Google Shape;160;p22"/>
          <p:cNvSpPr txBox="1"/>
          <p:nvPr>
            <p:ph idx="1" type="body"/>
          </p:nvPr>
        </p:nvSpPr>
        <p:spPr>
          <a:xfrm>
            <a:off x="549274" y="2057399"/>
            <a:ext cx="8061325" cy="38862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349250" rtl="0" algn="l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t/>
            </a:r>
            <a:endParaRPr sz="1700"/>
          </a:p>
          <a:p>
            <a:pPr indent="0" lvl="1" marL="349250" rtl="0" algn="l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en-US" sz="1700" u="sng"/>
              <a:t>SB 1076  Lead-based paint</a:t>
            </a:r>
            <a:r>
              <a:rPr lang="en-US" sz="1700"/>
              <a:t> – requires CA Dept of Public Health  to review and amend its regulations governing lead-related construction work, including training and certification for workers and accreditation for trainers in lead-safe work practices, to comply with existing state regulations and the US EPA’s Lead Renovation, Repair, and Painting Rule, as specified</a:t>
            </a:r>
            <a:endParaRPr/>
          </a:p>
        </p:txBody>
      </p:sp>
      <p:sp>
        <p:nvSpPr>
          <p:cNvPr id="161" name="Google Shape;161;p22"/>
          <p:cNvSpPr txBox="1"/>
          <p:nvPr>
            <p:ph idx="2" type="body"/>
          </p:nvPr>
        </p:nvSpPr>
        <p:spPr>
          <a:xfrm>
            <a:off x="9448800" y="1524000"/>
            <a:ext cx="384048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</p:txBody>
      </p:sp>
      <p:sp>
        <p:nvSpPr>
          <p:cNvPr id="162" name="Google Shape;162;p22"/>
          <p:cNvSpPr txBox="1"/>
          <p:nvPr/>
        </p:nvSpPr>
        <p:spPr>
          <a:xfrm>
            <a:off x="384175" y="6086737"/>
            <a:ext cx="8342313" cy="418576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txBody>
          <a:bodyPr anchorCtr="0" anchor="b" bIns="640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CIHC can always use your technical expertise!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reeze">
  <a:themeElements>
    <a:clrScheme name="Breeze">
      <a:dk1>
        <a:srgbClr val="000000"/>
      </a:dk1>
      <a:lt1>
        <a:srgbClr val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