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Source Sans Pr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ourceSansPr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SourceSansPro-italic.fntdata"/><Relationship Id="rId10" Type="http://schemas.openxmlformats.org/officeDocument/2006/relationships/slide" Target="slides/slide6.xml"/><Relationship Id="rId32" Type="http://schemas.openxmlformats.org/officeDocument/2006/relationships/font" Target="fonts/SourceSansPro-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SourceSansPro-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iningacademy.dir.ca.gov/page/voluntary-use-ffr-video" TargetMode="External"/><Relationship Id="rId3" Type="http://schemas.openxmlformats.org/officeDocument/2006/relationships/hyperlink" Target="https://www.dir.ca.gov/dosh/PubOrder.asp" TargetMode="External"/><Relationship Id="rId4" Type="http://schemas.openxmlformats.org/officeDocument/2006/relationships/hyperlink" Target="https://trainingacademy.dir.ca.gov/page/respiratory-protectio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We’re going to go over the key points of the regulation and its appendices.  </a:t>
            </a:r>
            <a:endParaRPr/>
          </a:p>
          <a:p>
            <a:pPr indent="0" lvl="0" marL="0" rtl="0" algn="l">
              <a:spcBef>
                <a:spcPts val="0"/>
              </a:spcBef>
              <a:spcAft>
                <a:spcPts val="0"/>
              </a:spcAft>
              <a:buNone/>
            </a:pPr>
            <a:r>
              <a:rPr lang="en-US"/>
              <a:t>I’m highlighting these appendices that are included in this section.</a:t>
            </a:r>
            <a:endParaRPr/>
          </a:p>
          <a:p>
            <a:pPr indent="0" lvl="0" marL="0" rtl="0" algn="l">
              <a:spcBef>
                <a:spcPts val="0"/>
              </a:spcBef>
              <a:spcAft>
                <a:spcPts val="0"/>
              </a:spcAft>
              <a:buNone/>
            </a:pPr>
            <a:r>
              <a:rPr lang="en-US"/>
              <a:t>App A gives specific requirements for employers who choose to use their own direct reading instrument to monitor air quality.</a:t>
            </a:r>
            <a:endParaRPr/>
          </a:p>
          <a:p>
            <a:pPr indent="0" lvl="0" marL="0" rtl="0" algn="l">
              <a:spcBef>
                <a:spcPts val="0"/>
              </a:spcBef>
              <a:spcAft>
                <a:spcPts val="0"/>
              </a:spcAft>
              <a:buNone/>
            </a:pPr>
            <a:r>
              <a:rPr lang="en-US"/>
              <a:t>App. A contains information that employers must give to employees who are or may be exposed to wildfire smoke.</a:t>
            </a:r>
            <a:endParaRPr/>
          </a:p>
        </p:txBody>
      </p:sp>
      <p:sp>
        <p:nvSpPr>
          <p:cNvPr id="200" name="Google Shape;20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COVID-19 Prevention Emergency Temporary Standards (ETS), which is the 3</a:t>
            </a:r>
            <a:r>
              <a:rPr baseline="30000" lang="en-US"/>
              <a:t>rd</a:t>
            </a:r>
            <a:r>
              <a:rPr lang="en-US"/>
              <a:t> readoption are still in place. This ETS became effective on May 6. 2022 and will remain in place for a few more weeks. Cal/OSHA has submitted its final rulemaking package to the Occupational Safety &amp; Health Standards board to vote on Non-Emergency COVID-19 Prevention standards that have a two-year expiration date. The OSHSB is expected to vote on this package on December 15 and if they are approved, they will take affect in the early part of January 2023. </a:t>
            </a:r>
            <a:endParaRPr/>
          </a:p>
        </p:txBody>
      </p:sp>
      <p:sp>
        <p:nvSpPr>
          <p:cNvPr id="218" name="Google Shape;21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I would like to pivot and share some exciting information about opportunities to become a Cal/OSHA Alliance Program Participant. </a:t>
            </a:r>
            <a:endParaRPr/>
          </a:p>
          <a:p>
            <a:pPr indent="0" lvl="0" marL="0" rtl="0" algn="l">
              <a:spcBef>
                <a:spcPts val="0"/>
              </a:spcBef>
              <a:spcAft>
                <a:spcPts val="0"/>
              </a:spcAft>
              <a:buNone/>
            </a:pPr>
            <a:r>
              <a:rPr lang="en-US"/>
              <a:t>Through the Alliance Program, Cal/OSHA and the participants develop agreements and establish workplans to raise awareness by collaborating sharing resources to provide outreach, training, and education.</a:t>
            </a:r>
            <a:endParaRPr/>
          </a:p>
        </p:txBody>
      </p:sp>
      <p:sp>
        <p:nvSpPr>
          <p:cNvPr id="227" name="Google Shape;22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https://www.osha.gov/stateplans </a:t>
            </a:r>
            <a:endParaRPr/>
          </a:p>
        </p:txBody>
      </p:sp>
      <p:sp>
        <p:nvSpPr>
          <p:cNvPr id="237" name="Google Shape;23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you are interested in learning more about how to participate in our Alliance Program, contact Charlene Gloriani, who is a our Division’s Alliance Program Coordinator. She can be contacted by email at DOSHAlliance@dir.ca.gov </a:t>
            </a:r>
            <a:endParaRPr/>
          </a:p>
        </p:txBody>
      </p:sp>
      <p:sp>
        <p:nvSpPr>
          <p:cNvPr id="247" name="Google Shape;24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Users can click on English or Spanish to see the pages, publications, and videos in the appropriate language. Several topics have their own pages here as well, such as COVID-19 (state guidance – current and archived, videos, model programs in English and Spanish), wildfire smoke, and tree work.</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Includes wildfire smoke training video to inform employees. Employers can use it in their training program to help, but it doesn’t replace training they need to provide. Available in English and Spanish on Publications page and Training Academy: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Includes a video on Voluntary Use of N95 Filtering Face Piece Respirators – how to don and doff an FFR, how to care for and use. Only available in </a:t>
            </a:r>
            <a:r>
              <a:rPr lang="en-US" sz="1200" u="sng">
                <a:solidFill>
                  <a:schemeClr val="hlink"/>
                </a:solidFill>
                <a:latin typeface="Calibri"/>
                <a:ea typeface="Calibri"/>
                <a:cs typeface="Calibri"/>
                <a:sym typeface="Calibri"/>
                <a:hlinkClick r:id="rId2"/>
              </a:rPr>
              <a:t>English</a:t>
            </a:r>
            <a:r>
              <a:rPr lang="en-US" sz="1200">
                <a:solidFill>
                  <a:schemeClr val="dk1"/>
                </a:solidFill>
                <a:latin typeface="Calibri"/>
                <a:ea typeface="Calibri"/>
                <a:cs typeface="Calibri"/>
                <a:sym typeface="Calibri"/>
              </a:rPr>
              <a:t> right now but there will be a Spanish version soon. Spanish will be posted here on the Training Academy, but will also be posted on the </a:t>
            </a:r>
            <a:r>
              <a:rPr lang="en-US" sz="1200" u="sng">
                <a:solidFill>
                  <a:schemeClr val="hlink"/>
                </a:solidFill>
                <a:latin typeface="Calibri"/>
                <a:ea typeface="Calibri"/>
                <a:cs typeface="Calibri"/>
                <a:sym typeface="Calibri"/>
                <a:hlinkClick r:id="rId3"/>
              </a:rPr>
              <a:t>Publications</a:t>
            </a:r>
            <a:r>
              <a:rPr lang="en-US" sz="1200">
                <a:solidFill>
                  <a:schemeClr val="dk1"/>
                </a:solidFill>
                <a:latin typeface="Calibri"/>
                <a:ea typeface="Calibri"/>
                <a:cs typeface="Calibri"/>
                <a:sym typeface="Calibri"/>
              </a:rPr>
              <a:t> page: </a:t>
            </a:r>
            <a:r>
              <a:rPr lang="en-US" sz="1200" u="sng">
                <a:solidFill>
                  <a:schemeClr val="hlink"/>
                </a:solidFill>
                <a:latin typeface="Calibri"/>
                <a:ea typeface="Calibri"/>
                <a:cs typeface="Calibri"/>
                <a:sym typeface="Calibri"/>
                <a:hlinkClick r:id="rId4"/>
              </a:rPr>
              <a:t>https://trainingacademy.dir.ca.gov/page/respiratory-protection</a:t>
            </a:r>
            <a:r>
              <a:rPr lang="en-US" sz="1200">
                <a:solidFill>
                  <a:schemeClr val="dk1"/>
                </a:solidFill>
                <a:latin typeface="Calibri"/>
                <a:ea typeface="Calibri"/>
                <a:cs typeface="Calibri"/>
                <a:sym typeface="Calibri"/>
              </a:rPr>
              <a:t> </a:t>
            </a:r>
            <a:endParaRPr/>
          </a:p>
        </p:txBody>
      </p:sp>
      <p:sp>
        <p:nvSpPr>
          <p:cNvPr id="266" name="Google Shape;26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Silica Special Emphasis Program, known as an SEP, focuses on protecting workers involved in manufacturing, finishing, and installing natural and manufactured stone countertops. Respirable crystalline silica is a known carcinogen and Cal/OSHA is again ramping up its efforts to ensure employers are fulfilling their obligations and workers are provided protections against this deadly hazard. </a:t>
            </a:r>
            <a:endParaRPr/>
          </a:p>
        </p:txBody>
      </p:sp>
      <p:sp>
        <p:nvSpPr>
          <p:cNvPr id="138" name="Google Shape;1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many of you are aware, it occurs in nature and is found in granite, sandstone, and in other various rocks and sand. Engineered stone has the highest levels of silica and due to is increased popularity, we are seeing more workers exposed to this hazard. </a:t>
            </a:r>
            <a:endParaRPr/>
          </a:p>
          <a:p>
            <a:pPr indent="0" lvl="0" marL="0" marR="0" rtl="0" algn="l">
              <a:lnSpc>
                <a:spcPct val="100000"/>
              </a:lnSpc>
              <a:spcBef>
                <a:spcPts val="0"/>
              </a:spcBef>
              <a:spcAft>
                <a:spcPts val="0"/>
              </a:spcAft>
              <a:buClr>
                <a:schemeClr val="dk1"/>
              </a:buClr>
              <a:buSzPts val="1200"/>
              <a:buFont typeface="Calibri"/>
              <a:buNone/>
            </a:pPr>
            <a:r>
              <a:rPr lang="en-US"/>
              <a:t>While the stone industry in the United States has worked to implement dust controls to protect workers against the dangers of silica exposure, studies and OSHA inspections indicate that exposure levels may not be adequately controlled in some stone countertop fabrication worksites in the U.S.</a:t>
            </a:r>
            <a:endParaRPr/>
          </a:p>
          <a:p>
            <a:pPr indent="0" lvl="0" marL="0" rtl="0" algn="l">
              <a:spcBef>
                <a:spcPts val="0"/>
              </a:spcBef>
              <a:spcAft>
                <a:spcPts val="0"/>
              </a:spcAft>
              <a:buNone/>
            </a:pPr>
            <a:r>
              <a:t/>
            </a:r>
            <a:endParaRPr/>
          </a:p>
        </p:txBody>
      </p:sp>
      <p:sp>
        <p:nvSpPr>
          <p:cNvPr id="147" name="Google Shape;1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Silica Enforcement Initiative was initially launched in the Winter of 2019, with the Special Emphasis Program officially posted in November 2020. </a:t>
            </a:r>
            <a:endParaRPr/>
          </a:p>
          <a:p>
            <a:pPr indent="0" lvl="0" marL="0" rtl="0" algn="l">
              <a:spcBef>
                <a:spcPts val="0"/>
              </a:spcBef>
              <a:spcAft>
                <a:spcPts val="0"/>
              </a:spcAft>
              <a:buNone/>
            </a:pPr>
            <a:r>
              <a:rPr lang="en-US"/>
              <a:t>Cal/OSHA is working closely with the Department of Public Health, Occupational Health Branch to ramp up the efforts of our Silica SEP in early 2023, that will not only include enforcement but also education and outreach to workers.  </a:t>
            </a:r>
            <a:endParaRPr/>
          </a:p>
        </p:txBody>
      </p:sp>
      <p:sp>
        <p:nvSpPr>
          <p:cNvPr id="155" name="Google Shape;15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addition, the strategic initiative will involve our Cal/OSHA’s Consultation Services Branch who will provide technical assistance to employers through onsite visits, offsite consultation, educational outreach and partnership programs. </a:t>
            </a:r>
            <a:endParaRPr/>
          </a:p>
          <a:p>
            <a:pPr indent="0" lvl="0" marL="0" rtl="0" algn="l">
              <a:spcBef>
                <a:spcPts val="0"/>
              </a:spcBef>
              <a:spcAft>
                <a:spcPts val="0"/>
              </a:spcAft>
              <a:buNone/>
            </a:pPr>
            <a:r>
              <a:t/>
            </a:r>
            <a:endParaRPr/>
          </a:p>
        </p:txBody>
      </p:sp>
      <p:sp>
        <p:nvSpPr>
          <p:cNvPr id="164" name="Google Shape;16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These various units of the Division work together to go beyond statutorily required obligations, where reasonably possible, to address the hazards of heat exposure to employees.</a:t>
            </a:r>
            <a:endParaRPr/>
          </a:p>
          <a:p>
            <a:pPr indent="0" lvl="0" marL="0" rtl="0" algn="l">
              <a:spcBef>
                <a:spcPts val="0"/>
              </a:spcBef>
              <a:spcAft>
                <a:spcPts val="0"/>
              </a:spcAft>
              <a:buNone/>
            </a:pPr>
            <a:r>
              <a:t/>
            </a:r>
            <a:endParaRPr/>
          </a:p>
        </p:txBody>
      </p:sp>
      <p:sp>
        <p:nvSpPr>
          <p:cNvPr id="173" name="Google Shape;17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23" name="Shape 23"/>
        <p:cNvGrpSpPr/>
        <p:nvPr/>
      </p:nvGrpSpPr>
      <p:grpSpPr>
        <a:xfrm>
          <a:off x="0" y="0"/>
          <a:ext cx="0" cy="0"/>
          <a:chOff x="0" y="0"/>
          <a:chExt cx="0" cy="0"/>
        </a:xfrm>
      </p:grpSpPr>
      <p:grpSp>
        <p:nvGrpSpPr>
          <p:cNvPr id="24" name="Google Shape;24;p2"/>
          <p:cNvGrpSpPr/>
          <p:nvPr/>
        </p:nvGrpSpPr>
        <p:grpSpPr>
          <a:xfrm>
            <a:off x="0" y="6208894"/>
            <a:ext cx="12192000" cy="649106"/>
            <a:chOff x="0" y="6208894"/>
            <a:chExt cx="12192000" cy="649106"/>
          </a:xfrm>
        </p:grpSpPr>
        <p:sp>
          <p:nvSpPr>
            <p:cNvPr id="25" name="Google Shape;25;p2"/>
            <p:cNvSpPr/>
            <p:nvPr/>
          </p:nvSpPr>
          <p:spPr>
            <a:xfrm>
              <a:off x="3048" y="6220178"/>
              <a:ext cx="12188952" cy="637822"/>
            </a:xfrm>
            <a:prstGeom prst="rect">
              <a:avLst/>
            </a:prstGeom>
            <a:gradFill>
              <a:gsLst>
                <a:gs pos="0">
                  <a:srgbClr val="9FBBE8"/>
                </a:gs>
                <a:gs pos="50000">
                  <a:srgbClr val="91B0E4"/>
                </a:gs>
                <a:gs pos="100000">
                  <a:srgbClr val="7CA5E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6" name="Google Shape;26;p2"/>
            <p:cNvCxnSpPr/>
            <p:nvPr/>
          </p:nvCxnSpPr>
          <p:spPr>
            <a:xfrm>
              <a:off x="0" y="6208894"/>
              <a:ext cx="12192000" cy="0"/>
            </a:xfrm>
            <a:prstGeom prst="straightConnector1">
              <a:avLst/>
            </a:prstGeom>
            <a:noFill/>
            <a:ln cap="flat" cmpd="sng" w="12700">
              <a:solidFill>
                <a:schemeClr val="dk2"/>
              </a:solidFill>
              <a:prstDash val="solid"/>
              <a:miter lim="800000"/>
              <a:headEnd len="sm" w="sm" type="none"/>
              <a:tailEnd len="sm" w="sm" type="none"/>
            </a:ln>
          </p:spPr>
        </p:cxnSp>
      </p:grpSp>
      <p:cxnSp>
        <p:nvCxnSpPr>
          <p:cNvPr id="27" name="Google Shape;27;p2"/>
          <p:cNvCxnSpPr/>
          <p:nvPr/>
        </p:nvCxnSpPr>
        <p:spPr>
          <a:xfrm flipH="1" rot="10800000">
            <a:off x="3048" y="5937956"/>
            <a:ext cx="8241" cy="5644"/>
          </a:xfrm>
          <a:prstGeom prst="straightConnector1">
            <a:avLst/>
          </a:prstGeom>
          <a:noFill/>
          <a:ln cap="flat" cmpd="sng" w="9525">
            <a:solidFill>
              <a:schemeClr val="accent1"/>
            </a:solidFill>
            <a:prstDash val="solid"/>
            <a:miter lim="800000"/>
            <a:headEnd len="sm" w="sm" type="none"/>
            <a:tailEnd len="sm" w="sm" type="none"/>
          </a:ln>
        </p:spPr>
      </p:cxnSp>
      <p:cxnSp>
        <p:nvCxnSpPr>
          <p:cNvPr id="28" name="Google Shape;28;p2"/>
          <p:cNvCxnSpPr/>
          <p:nvPr/>
        </p:nvCxnSpPr>
        <p:spPr>
          <a:xfrm flipH="1" rot="10800000">
            <a:off x="3048" y="5937956"/>
            <a:ext cx="8241" cy="5644"/>
          </a:xfrm>
          <a:prstGeom prst="straightConnector1">
            <a:avLst/>
          </a:prstGeom>
          <a:noFill/>
          <a:ln cap="flat" cmpd="sng" w="9525">
            <a:solidFill>
              <a:schemeClr val="accent1"/>
            </a:solidFill>
            <a:prstDash val="solid"/>
            <a:miter lim="800000"/>
            <a:headEnd len="sm" w="sm" type="none"/>
            <a:tailEnd len="sm" w="sm" type="none"/>
          </a:ln>
        </p:spPr>
      </p:cxnSp>
      <p:sp>
        <p:nvSpPr>
          <p:cNvPr id="29" name="Google Shape;29;p2"/>
          <p:cNvSpPr txBox="1"/>
          <p:nvPr>
            <p:ph type="ctrTitle"/>
          </p:nvPr>
        </p:nvSpPr>
        <p:spPr>
          <a:xfrm>
            <a:off x="711200" y="1371600"/>
            <a:ext cx="10468864" cy="1828800"/>
          </a:xfrm>
          <a:prstGeom prst="rect">
            <a:avLst/>
          </a:prstGeom>
          <a:noFill/>
          <a:ln>
            <a:noFill/>
          </a:ln>
        </p:spPr>
        <p:txBody>
          <a:bodyPr anchorCtr="0" anchor="b" bIns="0" lIns="0" spcFirstLastPara="1" rIns="18275" wrap="square" tIns="0">
            <a:normAutofit/>
          </a:bodyPr>
          <a:lstStyle>
            <a:lvl1pPr lvl="0" algn="ctr">
              <a:spcBef>
                <a:spcPts val="0"/>
              </a:spcBef>
              <a:spcAft>
                <a:spcPts val="0"/>
              </a:spcAft>
              <a:buClr>
                <a:schemeClr val="dk2"/>
              </a:buClr>
              <a:buSzPts val="5600"/>
              <a:buFont typeface="Verdana"/>
              <a:buNone/>
              <a:defRPr b="1" sz="5600">
                <a:solidFill>
                  <a:schemeClr val="dk2"/>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
          <p:cNvSpPr txBox="1"/>
          <p:nvPr>
            <p:ph idx="1" type="subTitle"/>
          </p:nvPr>
        </p:nvSpPr>
        <p:spPr>
          <a:xfrm>
            <a:off x="711200" y="3228536"/>
            <a:ext cx="10472928" cy="1752600"/>
          </a:xfrm>
          <a:prstGeom prst="rect">
            <a:avLst/>
          </a:prstGeom>
          <a:noFill/>
          <a:ln>
            <a:noFill/>
          </a:ln>
        </p:spPr>
        <p:txBody>
          <a:bodyPr anchorCtr="0" anchor="t" bIns="45700" lIns="0" spcFirstLastPara="1" rIns="18275" wrap="square" tIns="45700">
            <a:normAutofit/>
          </a:bodyPr>
          <a:lstStyle>
            <a:lvl1pPr lvl="0" marR="45720" algn="ctr">
              <a:spcBef>
                <a:spcPts val="520"/>
              </a:spcBef>
              <a:spcAft>
                <a:spcPts val="0"/>
              </a:spcAft>
              <a:buSzPts val="2470"/>
              <a:buNone/>
              <a:defRPr>
                <a:solidFill>
                  <a:schemeClr val="dk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31" name="Google Shape;31;p2"/>
          <p:cNvSpPr txBox="1"/>
          <p:nvPr>
            <p:ph idx="10" type="dt"/>
          </p:nvPr>
        </p:nvSpPr>
        <p:spPr>
          <a:xfrm>
            <a:off x="609600" y="6356351"/>
            <a:ext cx="2844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34" name="Google Shape;34;p2"/>
          <p:cNvGrpSpPr/>
          <p:nvPr/>
        </p:nvGrpSpPr>
        <p:grpSpPr>
          <a:xfrm>
            <a:off x="9118072" y="5326389"/>
            <a:ext cx="2582853" cy="766763"/>
            <a:chOff x="9118072" y="5326389"/>
            <a:chExt cx="2582853" cy="766763"/>
          </a:xfrm>
        </p:grpSpPr>
        <p:pic>
          <p:nvPicPr>
            <p:cNvPr id="35" name="Google Shape;35;p2"/>
            <p:cNvPicPr preferRelativeResize="0"/>
            <p:nvPr/>
          </p:nvPicPr>
          <p:blipFill rotWithShape="1">
            <a:blip r:embed="rId2">
              <a:alphaModFix/>
            </a:blip>
            <a:srcRect b="0" l="0" r="0" t="0"/>
            <a:stretch/>
          </p:blipFill>
          <p:spPr>
            <a:xfrm>
              <a:off x="9118072" y="5326389"/>
              <a:ext cx="763355" cy="766763"/>
            </a:xfrm>
            <a:prstGeom prst="rect">
              <a:avLst/>
            </a:prstGeom>
            <a:noFill/>
            <a:ln>
              <a:noFill/>
            </a:ln>
          </p:spPr>
        </p:pic>
        <p:sp>
          <p:nvSpPr>
            <p:cNvPr id="36" name="Google Shape;36;p2"/>
            <p:cNvSpPr/>
            <p:nvPr/>
          </p:nvSpPr>
          <p:spPr>
            <a:xfrm>
              <a:off x="9872125" y="5367899"/>
              <a:ext cx="18288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State of California</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Gavin Newsom</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Governor</a:t>
              </a:r>
              <a:endParaRPr/>
            </a:p>
          </p:txBody>
        </p:sp>
      </p:grpSp>
      <p:pic>
        <p:nvPicPr>
          <p:cNvPr id="37" name="Google Shape;37;p2"/>
          <p:cNvPicPr preferRelativeResize="0"/>
          <p:nvPr/>
        </p:nvPicPr>
        <p:blipFill rotWithShape="1">
          <a:blip r:embed="rId3">
            <a:alphaModFix/>
          </a:blip>
          <a:srcRect b="0" l="0" r="0" t="0"/>
          <a:stretch/>
        </p:blipFill>
        <p:spPr>
          <a:xfrm>
            <a:off x="769072" y="5258494"/>
            <a:ext cx="2946400" cy="873809"/>
          </a:xfrm>
          <a:prstGeom prst="rect">
            <a:avLst/>
          </a:prstGeom>
          <a:noFill/>
          <a:ln>
            <a:noFill/>
          </a:ln>
        </p:spPr>
      </p:pic>
      <p:cxnSp>
        <p:nvCxnSpPr>
          <p:cNvPr id="38" name="Google Shape;38;p2"/>
          <p:cNvCxnSpPr/>
          <p:nvPr/>
        </p:nvCxnSpPr>
        <p:spPr>
          <a:xfrm flipH="1" rot="10800000">
            <a:off x="3048" y="5937956"/>
            <a:ext cx="8241" cy="5644"/>
          </a:xfrm>
          <a:prstGeom prst="straightConnector1">
            <a:avLst/>
          </a:prstGeom>
          <a:noFill/>
          <a:ln cap="flat" cmpd="sng" w="9525">
            <a:solidFill>
              <a:schemeClr val="accent1"/>
            </a:solidFill>
            <a:prstDash val="solid"/>
            <a:miter lim="800000"/>
            <a:headEnd len="sm" w="sm" type="none"/>
            <a:tailEnd len="sm" w="sm" type="none"/>
          </a:ln>
        </p:spPr>
      </p:cxnSp>
      <p:cxnSp>
        <p:nvCxnSpPr>
          <p:cNvPr id="39" name="Google Shape;39;p2"/>
          <p:cNvCxnSpPr/>
          <p:nvPr/>
        </p:nvCxnSpPr>
        <p:spPr>
          <a:xfrm flipH="1" rot="10800000">
            <a:off x="3048" y="5937956"/>
            <a:ext cx="8241" cy="5644"/>
          </a:xfrm>
          <a:prstGeom prst="straightConnector1">
            <a:avLst/>
          </a:prstGeom>
          <a:noFill/>
          <a:ln cap="flat" cmpd="sng" w="9525">
            <a:solidFill>
              <a:schemeClr val="accent1"/>
            </a:solidFill>
            <a:prstDash val="solid"/>
            <a:miter lim="800000"/>
            <a:headEnd len="sm" w="sm" type="none"/>
            <a:tailEnd len="sm" w="sm" type="none"/>
          </a:ln>
        </p:spPr>
      </p:cxnSp>
      <p:grpSp>
        <p:nvGrpSpPr>
          <p:cNvPr id="40" name="Google Shape;40;p2"/>
          <p:cNvGrpSpPr/>
          <p:nvPr/>
        </p:nvGrpSpPr>
        <p:grpSpPr>
          <a:xfrm>
            <a:off x="9118072" y="5326389"/>
            <a:ext cx="2582853" cy="766763"/>
            <a:chOff x="9118072" y="5326389"/>
            <a:chExt cx="2582853" cy="766763"/>
          </a:xfrm>
        </p:grpSpPr>
        <p:pic>
          <p:nvPicPr>
            <p:cNvPr id="41" name="Google Shape;41;p2"/>
            <p:cNvPicPr preferRelativeResize="0"/>
            <p:nvPr/>
          </p:nvPicPr>
          <p:blipFill rotWithShape="1">
            <a:blip r:embed="rId2">
              <a:alphaModFix/>
            </a:blip>
            <a:srcRect b="0" l="0" r="0" t="0"/>
            <a:stretch/>
          </p:blipFill>
          <p:spPr>
            <a:xfrm>
              <a:off x="9118072" y="5326389"/>
              <a:ext cx="763355" cy="766763"/>
            </a:xfrm>
            <a:prstGeom prst="rect">
              <a:avLst/>
            </a:prstGeom>
            <a:noFill/>
            <a:ln>
              <a:noFill/>
            </a:ln>
          </p:spPr>
        </p:pic>
        <p:sp>
          <p:nvSpPr>
            <p:cNvPr id="42" name="Google Shape;42;p2"/>
            <p:cNvSpPr/>
            <p:nvPr/>
          </p:nvSpPr>
          <p:spPr>
            <a:xfrm>
              <a:off x="9872125" y="5367899"/>
              <a:ext cx="18288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State of California</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Gavin Newsom</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Governor</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5" name="Shape 105"/>
        <p:cNvGrpSpPr/>
        <p:nvPr/>
      </p:nvGrpSpPr>
      <p:grpSpPr>
        <a:xfrm>
          <a:off x="0" y="0"/>
          <a:ext cx="0" cy="0"/>
          <a:chOff x="0" y="0"/>
          <a:chExt cx="0" cy="0"/>
        </a:xfrm>
      </p:grpSpPr>
      <p:sp>
        <p:nvSpPr>
          <p:cNvPr id="106" name="Google Shape;106;p11"/>
          <p:cNvSpPr txBox="1"/>
          <p:nvPr>
            <p:ph type="title"/>
          </p:nvPr>
        </p:nvSpPr>
        <p:spPr>
          <a:xfrm>
            <a:off x="609600" y="704088"/>
            <a:ext cx="109728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4000"/>
              <a:buFont typeface="Verdana"/>
              <a:buNone/>
              <a:defRPr b="1"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1"/>
          <p:cNvSpPr txBox="1"/>
          <p:nvPr>
            <p:ph idx="1" type="body"/>
          </p:nvPr>
        </p:nvSpPr>
        <p:spPr>
          <a:xfrm rot="5400000">
            <a:off x="3901440" y="-1356360"/>
            <a:ext cx="4389120" cy="109728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108" name="Google Shape;108;p11"/>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1"/>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10" name="Google Shape;110;p11"/>
          <p:cNvPicPr preferRelativeResize="0"/>
          <p:nvPr/>
        </p:nvPicPr>
        <p:blipFill rotWithShape="1">
          <a:blip r:embed="rId2">
            <a:alphaModFix/>
          </a:blip>
          <a:srcRect b="0" l="0" r="0" t="0"/>
          <a:stretch/>
        </p:blipFill>
        <p:spPr>
          <a:xfrm>
            <a:off x="609600" y="6250313"/>
            <a:ext cx="1828800" cy="542364"/>
          </a:xfrm>
          <a:prstGeom prst="rect">
            <a:avLst/>
          </a:prstGeom>
          <a:noFill/>
          <a:ln>
            <a:noFill/>
          </a:ln>
        </p:spPr>
      </p:pic>
      <p:pic>
        <p:nvPicPr>
          <p:cNvPr id="111" name="Google Shape;111;p11"/>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2" name="Shape 112"/>
        <p:cNvGrpSpPr/>
        <p:nvPr/>
      </p:nvGrpSpPr>
      <p:grpSpPr>
        <a:xfrm>
          <a:off x="0" y="0"/>
          <a:ext cx="0" cy="0"/>
          <a:chOff x="0" y="0"/>
          <a:chExt cx="0" cy="0"/>
        </a:xfrm>
      </p:grpSpPr>
      <p:sp>
        <p:nvSpPr>
          <p:cNvPr id="113" name="Google Shape;113;p12"/>
          <p:cNvSpPr txBox="1"/>
          <p:nvPr>
            <p:ph type="title"/>
          </p:nvPr>
        </p:nvSpPr>
        <p:spPr>
          <a:xfrm rot="5400000">
            <a:off x="7604919" y="2148684"/>
            <a:ext cx="5211763" cy="27432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4000"/>
              <a:buFont typeface="Verdana"/>
              <a:buNone/>
              <a:defRPr b="1"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2"/>
          <p:cNvSpPr txBox="1"/>
          <p:nvPr>
            <p:ph idx="1" type="body"/>
          </p:nvPr>
        </p:nvSpPr>
        <p:spPr>
          <a:xfrm rot="5400000">
            <a:off x="2016919" y="-492917"/>
            <a:ext cx="5211763" cy="80264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115" name="Google Shape;115;p12"/>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2"/>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17" name="Google Shape;117;p12"/>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118" name="Google Shape;118;p12"/>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3"/>
          <p:cNvSpPr txBox="1"/>
          <p:nvPr>
            <p:ph type="title"/>
          </p:nvPr>
        </p:nvSpPr>
        <p:spPr>
          <a:xfrm>
            <a:off x="609600" y="704088"/>
            <a:ext cx="109728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4000"/>
              <a:buFont typeface="Verdana"/>
              <a:buNone/>
              <a:defRPr b="1"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
          <p:cNvSpPr txBox="1"/>
          <p:nvPr>
            <p:ph idx="1" type="body"/>
          </p:nvPr>
        </p:nvSpPr>
        <p:spPr>
          <a:xfrm>
            <a:off x="609600" y="1935480"/>
            <a:ext cx="10972800" cy="42917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46" name="Google Shape;46;p3"/>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48" name="Google Shape;48;p3"/>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4"/>
          <p:cNvSpPr txBox="1"/>
          <p:nvPr>
            <p:ph type="title"/>
          </p:nvPr>
        </p:nvSpPr>
        <p:spPr>
          <a:xfrm>
            <a:off x="609600" y="704088"/>
            <a:ext cx="109728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4000"/>
              <a:buFont typeface="Verdana"/>
              <a:buNone/>
              <a:defRPr b="1"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
          <p:cNvSpPr txBox="1"/>
          <p:nvPr>
            <p:ph idx="1" type="body"/>
          </p:nvPr>
        </p:nvSpPr>
        <p:spPr>
          <a:xfrm>
            <a:off x="609600" y="1920085"/>
            <a:ext cx="5384800" cy="4434840"/>
          </a:xfrm>
          <a:prstGeom prst="rect">
            <a:avLst/>
          </a:prstGeom>
          <a:noFill/>
          <a:ln>
            <a:noFill/>
          </a:ln>
        </p:spPr>
        <p:txBody>
          <a:bodyPr anchorCtr="0" anchor="t" bIns="45700" lIns="91425" spcFirstLastPara="1" rIns="91425" wrap="square" tIns="45700">
            <a:normAutofit/>
          </a:bodyPr>
          <a:lstStyle>
            <a:lvl1pPr indent="-385445" lvl="0" marL="457200" algn="l">
              <a:spcBef>
                <a:spcPts val="520"/>
              </a:spcBef>
              <a:spcAft>
                <a:spcPts val="0"/>
              </a:spcAft>
              <a:buSzPts val="2470"/>
              <a:buChar char="⚫"/>
              <a:defRPr sz="2600"/>
            </a:lvl1pPr>
            <a:lvl2pPr indent="-358140" lvl="1" marL="914400" algn="l">
              <a:spcBef>
                <a:spcPts val="480"/>
              </a:spcBef>
              <a:spcAft>
                <a:spcPts val="0"/>
              </a:spcAft>
              <a:buSzPts val="2040"/>
              <a:buChar char="⚫"/>
              <a:defRPr sz="24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52" name="Google Shape;52;p4"/>
          <p:cNvSpPr txBox="1"/>
          <p:nvPr>
            <p:ph idx="2" type="body"/>
          </p:nvPr>
        </p:nvSpPr>
        <p:spPr>
          <a:xfrm>
            <a:off x="6197600" y="1920085"/>
            <a:ext cx="5384800" cy="4434840"/>
          </a:xfrm>
          <a:prstGeom prst="rect">
            <a:avLst/>
          </a:prstGeom>
          <a:noFill/>
          <a:ln>
            <a:noFill/>
          </a:ln>
        </p:spPr>
        <p:txBody>
          <a:bodyPr anchorCtr="0" anchor="t" bIns="45700" lIns="91425" spcFirstLastPara="1" rIns="91425" wrap="square" tIns="45700">
            <a:normAutofit/>
          </a:bodyPr>
          <a:lstStyle>
            <a:lvl1pPr indent="-385445" lvl="0" marL="457200" algn="l">
              <a:spcBef>
                <a:spcPts val="520"/>
              </a:spcBef>
              <a:spcAft>
                <a:spcPts val="0"/>
              </a:spcAft>
              <a:buSzPts val="2470"/>
              <a:buChar char="⚫"/>
              <a:defRPr sz="2600"/>
            </a:lvl1pPr>
            <a:lvl2pPr indent="-358140" lvl="1" marL="914400" algn="l">
              <a:spcBef>
                <a:spcPts val="480"/>
              </a:spcBef>
              <a:spcAft>
                <a:spcPts val="0"/>
              </a:spcAft>
              <a:buSzPts val="2040"/>
              <a:buChar char="⚫"/>
              <a:defRPr sz="24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53" name="Google Shape;53;p4"/>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55" name="Google Shape;55;p4"/>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56" name="Google Shape;56;p4"/>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5"/>
          <p:cNvSpPr txBox="1"/>
          <p:nvPr>
            <p:ph type="title"/>
          </p:nvPr>
        </p:nvSpPr>
        <p:spPr>
          <a:xfrm>
            <a:off x="707136" y="1316736"/>
            <a:ext cx="10363200" cy="1362456"/>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dk2"/>
              </a:buClr>
              <a:buSzPts val="5600"/>
              <a:buFont typeface="Verdana"/>
              <a:buNone/>
              <a:defRPr b="1" sz="5600" cap="none">
                <a:solidFill>
                  <a:schemeClr val="dk2"/>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5"/>
          <p:cNvSpPr txBox="1"/>
          <p:nvPr>
            <p:ph idx="1" type="body"/>
          </p:nvPr>
        </p:nvSpPr>
        <p:spPr>
          <a:xfrm>
            <a:off x="707136" y="2704664"/>
            <a:ext cx="10363200" cy="1509712"/>
          </a:xfrm>
          <a:prstGeom prst="rect">
            <a:avLst/>
          </a:prstGeom>
          <a:noFill/>
          <a:ln>
            <a:noFill/>
          </a:ln>
        </p:spPr>
        <p:txBody>
          <a:bodyPr anchorCtr="0" anchor="t" bIns="45700" lIns="45700" spcFirstLastPara="1" rIns="45700" wrap="square" tIns="45700">
            <a:normAutofit/>
          </a:bodyPr>
          <a:lstStyle>
            <a:lvl1pPr indent="-228600" lvl="0" marL="457200" algn="l">
              <a:spcBef>
                <a:spcPts val="440"/>
              </a:spcBef>
              <a:spcAft>
                <a:spcPts val="0"/>
              </a:spcAft>
              <a:buSzPts val="2090"/>
              <a:buNone/>
              <a:defRPr sz="2200">
                <a:solidFill>
                  <a:schemeClr val="dk1"/>
                </a:solidFill>
              </a:defRPr>
            </a:lvl1pPr>
            <a:lvl2pPr indent="-228600" lvl="1" marL="914400" algn="l">
              <a:spcBef>
                <a:spcPts val="360"/>
              </a:spcBef>
              <a:spcAft>
                <a:spcPts val="0"/>
              </a:spcAft>
              <a:buSzPts val="1530"/>
              <a:buNone/>
              <a:defRPr sz="1800">
                <a:solidFill>
                  <a:srgbClr val="888888"/>
                </a:solidFill>
              </a:defRPr>
            </a:lvl2pPr>
            <a:lvl3pPr indent="-228600" lvl="2" marL="1371600" algn="l">
              <a:spcBef>
                <a:spcPts val="320"/>
              </a:spcBef>
              <a:spcAft>
                <a:spcPts val="0"/>
              </a:spcAft>
              <a:buSzPts val="1120"/>
              <a:buNone/>
              <a:defRPr sz="1600">
                <a:solidFill>
                  <a:srgbClr val="888888"/>
                </a:solidFill>
              </a:defRPr>
            </a:lvl3pPr>
            <a:lvl4pPr indent="-228600" lvl="3" marL="1828800" algn="l">
              <a:spcBef>
                <a:spcPts val="280"/>
              </a:spcBef>
              <a:spcAft>
                <a:spcPts val="0"/>
              </a:spcAft>
              <a:buSzPts val="910"/>
              <a:buNone/>
              <a:defRPr sz="1400">
                <a:solidFill>
                  <a:srgbClr val="888888"/>
                </a:solidFill>
              </a:defRPr>
            </a:lvl4pPr>
            <a:lvl5pPr indent="-228600" lvl="4" marL="2286000" algn="l">
              <a:spcBef>
                <a:spcPts val="280"/>
              </a:spcBef>
              <a:spcAft>
                <a:spcPts val="0"/>
              </a:spcAft>
              <a:buSzPts val="910"/>
              <a:buNone/>
              <a:defRPr sz="1400">
                <a:solidFill>
                  <a:srgbClr val="888888"/>
                </a:solidFill>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60" name="Google Shape;60;p5"/>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62" name="Google Shape;62;p5"/>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63" name="Google Shape;63;p5"/>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6"/>
          <p:cNvSpPr txBox="1"/>
          <p:nvPr>
            <p:ph type="title"/>
          </p:nvPr>
        </p:nvSpPr>
        <p:spPr>
          <a:xfrm>
            <a:off x="609600" y="704088"/>
            <a:ext cx="109728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4000"/>
              <a:buFont typeface="Verdana"/>
              <a:buNone/>
              <a:defRPr b="1"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
          <p:cNvSpPr txBox="1"/>
          <p:nvPr>
            <p:ph idx="1" type="body"/>
          </p:nvPr>
        </p:nvSpPr>
        <p:spPr>
          <a:xfrm>
            <a:off x="609600" y="1855248"/>
            <a:ext cx="5386917" cy="659352"/>
          </a:xfrm>
          <a:prstGeom prst="rect">
            <a:avLst/>
          </a:prstGeom>
          <a:noFill/>
          <a:ln>
            <a:noFill/>
          </a:ln>
        </p:spPr>
        <p:txBody>
          <a:bodyPr anchorCtr="0" anchor="ctr" bIns="0" lIns="45700" spcFirstLastPara="1" rIns="45700" wrap="square" tIns="0">
            <a:noAutofit/>
          </a:bodyPr>
          <a:lstStyle>
            <a:lvl1pPr indent="-228600" lvl="0" marL="457200" algn="l">
              <a:spcBef>
                <a:spcPts val="480"/>
              </a:spcBef>
              <a:spcAft>
                <a:spcPts val="0"/>
              </a:spcAft>
              <a:buSzPts val="2280"/>
              <a:buNone/>
              <a:defRPr b="1" sz="2400" cap="none">
                <a:solidFill>
                  <a:schemeClr val="dk1"/>
                </a:solidFill>
              </a:defRPr>
            </a:lvl1pPr>
            <a:lvl2pPr indent="-228600" lvl="1" marL="914400" algn="l">
              <a:spcBef>
                <a:spcPts val="400"/>
              </a:spcBef>
              <a:spcAft>
                <a:spcPts val="0"/>
              </a:spcAft>
              <a:buSzPts val="1700"/>
              <a:buNone/>
              <a:defRPr b="1" sz="2000"/>
            </a:lvl2pPr>
            <a:lvl3pPr indent="-228600" lvl="2" marL="1371600" algn="l">
              <a:spcBef>
                <a:spcPts val="360"/>
              </a:spcBef>
              <a:spcAft>
                <a:spcPts val="0"/>
              </a:spcAft>
              <a:buSzPts val="1260"/>
              <a:buNone/>
              <a:defRPr b="1" sz="1800"/>
            </a:lvl3pPr>
            <a:lvl4pPr indent="-228600" lvl="3" marL="1828800" algn="l">
              <a:spcBef>
                <a:spcPts val="320"/>
              </a:spcBef>
              <a:spcAft>
                <a:spcPts val="0"/>
              </a:spcAft>
              <a:buSzPts val="1040"/>
              <a:buNone/>
              <a:defRPr b="1" sz="1600"/>
            </a:lvl4pPr>
            <a:lvl5pPr indent="-228600" lvl="4" marL="2286000" algn="l">
              <a:spcBef>
                <a:spcPts val="320"/>
              </a:spcBef>
              <a:spcAft>
                <a:spcPts val="0"/>
              </a:spcAft>
              <a:buSzPts val="1040"/>
              <a:buNone/>
              <a:defRPr b="1"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67" name="Google Shape;67;p6"/>
          <p:cNvSpPr txBox="1"/>
          <p:nvPr>
            <p:ph idx="2" type="body"/>
          </p:nvPr>
        </p:nvSpPr>
        <p:spPr>
          <a:xfrm>
            <a:off x="609600" y="2514600"/>
            <a:ext cx="5386917" cy="3845720"/>
          </a:xfrm>
          <a:prstGeom prst="rect">
            <a:avLst/>
          </a:prstGeom>
          <a:noFill/>
          <a:ln>
            <a:noFill/>
          </a:ln>
        </p:spPr>
        <p:txBody>
          <a:bodyPr anchorCtr="0" anchor="t" bIns="45700" lIns="91425" spcFirstLastPara="1" rIns="91425" wrap="square" tIns="0">
            <a:normAutofit/>
          </a:bodyPr>
          <a:lstStyle>
            <a:lvl1pPr indent="-361315" lvl="0" marL="457200" algn="l">
              <a:spcBef>
                <a:spcPts val="440"/>
              </a:spcBef>
              <a:spcAft>
                <a:spcPts val="0"/>
              </a:spcAft>
              <a:buSzPts val="2090"/>
              <a:buChar char="⚫"/>
              <a:defRPr sz="2200"/>
            </a:lvl1pPr>
            <a:lvl2pPr indent="-336550" lvl="1" marL="914400" algn="l">
              <a:spcBef>
                <a:spcPts val="400"/>
              </a:spcBef>
              <a:spcAft>
                <a:spcPts val="0"/>
              </a:spcAft>
              <a:buSzPts val="1700"/>
              <a:buChar char="⚫"/>
              <a:defRPr sz="2000"/>
            </a:lvl2pPr>
            <a:lvl3pPr indent="-308610" lvl="2" marL="1371600" algn="l">
              <a:spcBef>
                <a:spcPts val="360"/>
              </a:spcBef>
              <a:spcAft>
                <a:spcPts val="0"/>
              </a:spcAft>
              <a:buSzPts val="1260"/>
              <a:buChar char="⚫"/>
              <a:defRPr sz="1800"/>
            </a:lvl3pPr>
            <a:lvl4pPr indent="-294639" lvl="3" marL="1828800" algn="l">
              <a:spcBef>
                <a:spcPts val="320"/>
              </a:spcBef>
              <a:spcAft>
                <a:spcPts val="0"/>
              </a:spcAft>
              <a:buSzPts val="1040"/>
              <a:buChar char="⚫"/>
              <a:defRPr sz="16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68" name="Google Shape;68;p6"/>
          <p:cNvSpPr txBox="1"/>
          <p:nvPr>
            <p:ph idx="3" type="body"/>
          </p:nvPr>
        </p:nvSpPr>
        <p:spPr>
          <a:xfrm>
            <a:off x="6193368" y="1859758"/>
            <a:ext cx="5389033" cy="654843"/>
          </a:xfrm>
          <a:prstGeom prst="rect">
            <a:avLst/>
          </a:prstGeom>
          <a:noFill/>
          <a:ln>
            <a:noFill/>
          </a:ln>
        </p:spPr>
        <p:txBody>
          <a:bodyPr anchorCtr="0" anchor="ctr" bIns="0" lIns="45700" spcFirstLastPara="1" rIns="45700" wrap="square" tIns="0">
            <a:normAutofit/>
          </a:bodyPr>
          <a:lstStyle>
            <a:lvl1pPr indent="-228600" lvl="0" marL="457200" algn="l">
              <a:spcBef>
                <a:spcPts val="480"/>
              </a:spcBef>
              <a:spcAft>
                <a:spcPts val="0"/>
              </a:spcAft>
              <a:buSzPts val="2280"/>
              <a:buNone/>
              <a:defRPr b="1" sz="2400" cap="none">
                <a:solidFill>
                  <a:schemeClr val="dk1"/>
                </a:solidFill>
              </a:defRPr>
            </a:lvl1pPr>
            <a:lvl2pPr indent="-228600" lvl="1" marL="914400" algn="l">
              <a:spcBef>
                <a:spcPts val="400"/>
              </a:spcBef>
              <a:spcAft>
                <a:spcPts val="0"/>
              </a:spcAft>
              <a:buSzPts val="1700"/>
              <a:buNone/>
              <a:defRPr b="1" sz="2000"/>
            </a:lvl2pPr>
            <a:lvl3pPr indent="-228600" lvl="2" marL="1371600" algn="l">
              <a:spcBef>
                <a:spcPts val="360"/>
              </a:spcBef>
              <a:spcAft>
                <a:spcPts val="0"/>
              </a:spcAft>
              <a:buSzPts val="1260"/>
              <a:buNone/>
              <a:defRPr b="1" sz="1800"/>
            </a:lvl3pPr>
            <a:lvl4pPr indent="-228600" lvl="3" marL="1828800" algn="l">
              <a:spcBef>
                <a:spcPts val="320"/>
              </a:spcBef>
              <a:spcAft>
                <a:spcPts val="0"/>
              </a:spcAft>
              <a:buSzPts val="1040"/>
              <a:buNone/>
              <a:defRPr b="1" sz="1600"/>
            </a:lvl4pPr>
            <a:lvl5pPr indent="-228600" lvl="4" marL="2286000" algn="l">
              <a:spcBef>
                <a:spcPts val="320"/>
              </a:spcBef>
              <a:spcAft>
                <a:spcPts val="0"/>
              </a:spcAft>
              <a:buSzPts val="1040"/>
              <a:buNone/>
              <a:defRPr b="1"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69" name="Google Shape;69;p6"/>
          <p:cNvSpPr txBox="1"/>
          <p:nvPr>
            <p:ph idx="4" type="body"/>
          </p:nvPr>
        </p:nvSpPr>
        <p:spPr>
          <a:xfrm>
            <a:off x="6193368" y="2514600"/>
            <a:ext cx="5389033" cy="3845720"/>
          </a:xfrm>
          <a:prstGeom prst="rect">
            <a:avLst/>
          </a:prstGeom>
          <a:noFill/>
          <a:ln>
            <a:noFill/>
          </a:ln>
        </p:spPr>
        <p:txBody>
          <a:bodyPr anchorCtr="0" anchor="t" bIns="45700" lIns="91425" spcFirstLastPara="1" rIns="91425" wrap="square" tIns="0">
            <a:normAutofit/>
          </a:bodyPr>
          <a:lstStyle>
            <a:lvl1pPr indent="-361315" lvl="0" marL="457200" algn="l">
              <a:spcBef>
                <a:spcPts val="440"/>
              </a:spcBef>
              <a:spcAft>
                <a:spcPts val="0"/>
              </a:spcAft>
              <a:buSzPts val="2090"/>
              <a:buChar char="⚫"/>
              <a:defRPr sz="2200"/>
            </a:lvl1pPr>
            <a:lvl2pPr indent="-336550" lvl="1" marL="914400" algn="l">
              <a:spcBef>
                <a:spcPts val="400"/>
              </a:spcBef>
              <a:spcAft>
                <a:spcPts val="0"/>
              </a:spcAft>
              <a:buSzPts val="1700"/>
              <a:buChar char="⚫"/>
              <a:defRPr sz="2000"/>
            </a:lvl2pPr>
            <a:lvl3pPr indent="-308610" lvl="2" marL="1371600" algn="l">
              <a:spcBef>
                <a:spcPts val="360"/>
              </a:spcBef>
              <a:spcAft>
                <a:spcPts val="0"/>
              </a:spcAft>
              <a:buSzPts val="1260"/>
              <a:buChar char="⚫"/>
              <a:defRPr sz="1800"/>
            </a:lvl3pPr>
            <a:lvl4pPr indent="-294639" lvl="3" marL="1828800" algn="l">
              <a:spcBef>
                <a:spcPts val="320"/>
              </a:spcBef>
              <a:spcAft>
                <a:spcPts val="0"/>
              </a:spcAft>
              <a:buSzPts val="1040"/>
              <a:buChar char="⚫"/>
              <a:defRPr sz="16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70" name="Google Shape;70;p6"/>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72" name="Google Shape;72;p6"/>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73" name="Google Shape;73;p6"/>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7"/>
          <p:cNvSpPr txBox="1"/>
          <p:nvPr>
            <p:ph type="title"/>
          </p:nvPr>
        </p:nvSpPr>
        <p:spPr>
          <a:xfrm>
            <a:off x="609600" y="704088"/>
            <a:ext cx="110744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4000"/>
              <a:buFont typeface="Verdana"/>
              <a:buNone/>
              <a:defRPr b="1" sz="4000">
                <a:solidFill>
                  <a:schemeClr val="dk2"/>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7"/>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78" name="Google Shape;78;p7"/>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79" name="Google Shape;79;p7"/>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8"/>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83" name="Google Shape;83;p8"/>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84" name="Google Shape;84;p8"/>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5" name="Shape 85"/>
        <p:cNvGrpSpPr/>
        <p:nvPr/>
      </p:nvGrpSpPr>
      <p:grpSpPr>
        <a:xfrm>
          <a:off x="0" y="0"/>
          <a:ext cx="0" cy="0"/>
          <a:chOff x="0" y="0"/>
          <a:chExt cx="0" cy="0"/>
        </a:xfrm>
      </p:grpSpPr>
      <p:sp>
        <p:nvSpPr>
          <p:cNvPr id="86" name="Google Shape;86;p9"/>
          <p:cNvSpPr txBox="1"/>
          <p:nvPr>
            <p:ph type="title"/>
          </p:nvPr>
        </p:nvSpPr>
        <p:spPr>
          <a:xfrm>
            <a:off x="914400" y="514352"/>
            <a:ext cx="3657600" cy="1162050"/>
          </a:xfrm>
          <a:prstGeom prst="rect">
            <a:avLst/>
          </a:prstGeom>
          <a:noFill/>
          <a:ln>
            <a:noFill/>
          </a:ln>
        </p:spPr>
        <p:txBody>
          <a:bodyPr anchorCtr="0" anchor="b" bIns="0" lIns="0" spcFirstLastPara="1" rIns="0" wrap="square" tIns="45700">
            <a:noAutofit/>
          </a:bodyPr>
          <a:lstStyle>
            <a:lvl1pPr lvl="0" algn="l">
              <a:spcBef>
                <a:spcPts val="0"/>
              </a:spcBef>
              <a:spcAft>
                <a:spcPts val="0"/>
              </a:spcAft>
              <a:buClr>
                <a:schemeClr val="dk2"/>
              </a:buClr>
              <a:buSzPts val="2400"/>
              <a:buFont typeface="Verdana"/>
              <a:buNone/>
              <a:defRPr b="1" sz="2400">
                <a:solidFill>
                  <a:schemeClr val="dk2"/>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9"/>
          <p:cNvSpPr txBox="1"/>
          <p:nvPr>
            <p:ph idx="1" type="body"/>
          </p:nvPr>
        </p:nvSpPr>
        <p:spPr>
          <a:xfrm>
            <a:off x="4766733" y="1676400"/>
            <a:ext cx="6815667" cy="4572000"/>
          </a:xfrm>
          <a:prstGeom prst="rect">
            <a:avLst/>
          </a:prstGeom>
          <a:noFill/>
          <a:ln>
            <a:noFill/>
          </a:ln>
        </p:spPr>
        <p:txBody>
          <a:bodyPr anchorCtr="0" anchor="t" bIns="45700" lIns="91425" spcFirstLastPara="1" rIns="91425" wrap="square" tIns="0">
            <a:normAutofit/>
          </a:bodyPr>
          <a:lstStyle>
            <a:lvl1pPr indent="-373380" lvl="0" marL="457200" algn="l">
              <a:spcBef>
                <a:spcPts val="480"/>
              </a:spcBef>
              <a:spcAft>
                <a:spcPts val="0"/>
              </a:spcAft>
              <a:buSzPts val="2280"/>
              <a:buChar char="⚫"/>
              <a:defRPr sz="2400"/>
            </a:lvl1pPr>
            <a:lvl2pPr indent="-347344" lvl="1" marL="914400" algn="l">
              <a:spcBef>
                <a:spcPts val="440"/>
              </a:spcBef>
              <a:spcAft>
                <a:spcPts val="0"/>
              </a:spcAft>
              <a:buSzPts val="1870"/>
              <a:buChar char="⚫"/>
              <a:defRPr sz="22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88" name="Google Shape;88;p9"/>
          <p:cNvSpPr txBox="1"/>
          <p:nvPr>
            <p:ph idx="2" type="body"/>
          </p:nvPr>
        </p:nvSpPr>
        <p:spPr>
          <a:xfrm>
            <a:off x="914400" y="1676400"/>
            <a:ext cx="3657600" cy="4572000"/>
          </a:xfrm>
          <a:prstGeom prst="rect">
            <a:avLst/>
          </a:prstGeom>
          <a:noFill/>
          <a:ln>
            <a:noFill/>
          </a:ln>
        </p:spPr>
        <p:txBody>
          <a:bodyPr anchorCtr="0" anchor="t" bIns="45700" lIns="18275" spcFirstLastPara="1" rIns="18275" wrap="square" tIns="45700">
            <a:normAutofit/>
          </a:bodyPr>
          <a:lstStyle>
            <a:lvl1pPr indent="-228600" lvl="0" marL="457200" algn="l">
              <a:spcBef>
                <a:spcPts val="280"/>
              </a:spcBef>
              <a:spcAft>
                <a:spcPts val="0"/>
              </a:spcAft>
              <a:buSzPts val="1330"/>
              <a:buNone/>
              <a:defRPr sz="1400"/>
            </a:lvl1pPr>
            <a:lvl2pPr indent="-228600" lvl="1" marL="914400" algn="l">
              <a:spcBef>
                <a:spcPts val="240"/>
              </a:spcBef>
              <a:spcAft>
                <a:spcPts val="0"/>
              </a:spcAft>
              <a:buSzPts val="1020"/>
              <a:buNone/>
              <a:defRPr sz="1200"/>
            </a:lvl2pPr>
            <a:lvl3pPr indent="-228600" lvl="2" marL="1371600" algn="l">
              <a:spcBef>
                <a:spcPts val="200"/>
              </a:spcBef>
              <a:spcAft>
                <a:spcPts val="0"/>
              </a:spcAft>
              <a:buSzPts val="700"/>
              <a:buNone/>
              <a:defRPr sz="1000"/>
            </a:lvl3pPr>
            <a:lvl4pPr indent="-228600" lvl="3" marL="1828800" algn="l">
              <a:spcBef>
                <a:spcPts val="180"/>
              </a:spcBef>
              <a:spcAft>
                <a:spcPts val="0"/>
              </a:spcAft>
              <a:buSzPts val="585"/>
              <a:buNone/>
              <a:defRPr sz="900"/>
            </a:lvl4pPr>
            <a:lvl5pPr indent="-228600" lvl="4" marL="2286000" algn="l">
              <a:spcBef>
                <a:spcPts val="180"/>
              </a:spcBef>
              <a:spcAft>
                <a:spcPts val="0"/>
              </a:spcAft>
              <a:buSzPts val="585"/>
              <a:buNone/>
              <a:defRPr sz="9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89" name="Google Shape;89;p9"/>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9"/>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91" name="Google Shape;91;p9"/>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92" name="Google Shape;92;p9"/>
          <p:cNvPicPr preferRelativeResize="0"/>
          <p:nvPr/>
        </p:nvPicPr>
        <p:blipFill rotWithShape="1">
          <a:blip r:embed="rId3">
            <a:alphaModFix/>
          </a:blip>
          <a:srcRect b="0" l="0" r="0" t="0"/>
          <a:stretch/>
        </p:blipFill>
        <p:spPr>
          <a:xfrm>
            <a:off x="826306" y="6312661"/>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93" name="Shape 93"/>
        <p:cNvGrpSpPr/>
        <p:nvPr/>
      </p:nvGrpSpPr>
      <p:grpSpPr>
        <a:xfrm>
          <a:off x="0" y="0"/>
          <a:ext cx="0" cy="0"/>
          <a:chOff x="0" y="0"/>
          <a:chExt cx="0" cy="0"/>
        </a:xfrm>
      </p:grpSpPr>
      <p:sp>
        <p:nvSpPr>
          <p:cNvPr id="94" name="Google Shape;94;p10"/>
          <p:cNvSpPr/>
          <p:nvPr/>
        </p:nvSpPr>
        <p:spPr>
          <a:xfrm flipH="1" rot="-10380000">
            <a:off x="4221004" y="1108077"/>
            <a:ext cx="7010400" cy="4114800"/>
          </a:xfrm>
          <a:prstGeom prst="snipRoundRect">
            <a:avLst>
              <a:gd fmla="val 0" name="adj1"/>
              <a:gd fmla="val 3646" name="adj2"/>
            </a:avLst>
          </a:prstGeom>
          <a:solidFill>
            <a:srgbClr val="FFFFFF"/>
          </a:solidFill>
          <a:ln cap="rnd" cmpd="sng" w="9525">
            <a:solidFill>
              <a:srgbClr val="C0C0C0"/>
            </a:solidFill>
            <a:prstDash val="solid"/>
            <a:miter lim="800000"/>
            <a:headEnd len="sm" w="sm" type="none"/>
            <a:tailEnd len="sm" w="sm" type="none"/>
          </a:ln>
          <a:effectLst>
            <a:outerShdw blurRad="63500" sx="98500" kx="100000" rotWithShape="0" algn="tl" dir="7500000" dist="38500" sy="100080">
              <a:srgbClr val="000000">
                <a:alpha val="2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 name="Google Shape;95;p10"/>
          <p:cNvSpPr/>
          <p:nvPr/>
        </p:nvSpPr>
        <p:spPr>
          <a:xfrm flipH="1" rot="-10380000">
            <a:off x="10672179" y="5359769"/>
            <a:ext cx="207264" cy="155448"/>
          </a:xfrm>
          <a:prstGeom prst="rtTriangle">
            <a:avLst/>
          </a:prstGeom>
          <a:solidFill>
            <a:srgbClr val="FFFFFF"/>
          </a:solidFill>
          <a:ln cap="flat" cmpd="sng" w="12700">
            <a:solidFill>
              <a:srgbClr val="FFFFFF"/>
            </a:solidFill>
            <a:prstDash val="solid"/>
            <a:bevel/>
            <a:headEnd len="sm" w="sm" type="none"/>
            <a:tailEnd len="sm" w="sm" type="none"/>
          </a:ln>
          <a:effectLst>
            <a:outerShdw blurRad="19685" rotWithShape="0" algn="tl" dir="12900000" dist="6350">
              <a:srgbClr val="000000">
                <a:alpha val="4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 name="Google Shape;96;p10"/>
          <p:cNvSpPr txBox="1"/>
          <p:nvPr>
            <p:ph type="title"/>
          </p:nvPr>
        </p:nvSpPr>
        <p:spPr>
          <a:xfrm>
            <a:off x="812800" y="1176997"/>
            <a:ext cx="2950464" cy="1582621"/>
          </a:xfrm>
          <a:prstGeom prst="rect">
            <a:avLst/>
          </a:prstGeom>
          <a:noFill/>
          <a:ln>
            <a:noFill/>
          </a:ln>
        </p:spPr>
        <p:txBody>
          <a:bodyPr anchorCtr="0" anchor="b" bIns="45700" lIns="45700" spcFirstLastPara="1" rIns="45700" wrap="square" tIns="45700">
            <a:normAutofit/>
          </a:bodyPr>
          <a:lstStyle>
            <a:lvl1pPr lvl="0" algn="l">
              <a:spcBef>
                <a:spcPts val="0"/>
              </a:spcBef>
              <a:spcAft>
                <a:spcPts val="0"/>
              </a:spcAft>
              <a:buClr>
                <a:schemeClr val="dk2"/>
              </a:buClr>
              <a:buSzPts val="2000"/>
              <a:buFont typeface="Verdana"/>
              <a:buNone/>
              <a:defRPr b="1" sz="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97" name="Google Shape;97;p10"/>
          <p:cNvSpPr/>
          <p:nvPr>
            <p:ph idx="2" type="pic"/>
          </p:nvPr>
        </p:nvSpPr>
        <p:spPr>
          <a:xfrm rot="420000">
            <a:off x="4647724" y="1199517"/>
            <a:ext cx="6156960" cy="3931920"/>
          </a:xfrm>
          <a:prstGeom prst="rect">
            <a:avLst/>
          </a:prstGeom>
          <a:solidFill>
            <a:schemeClr val="lt2"/>
          </a:solidFill>
          <a:ln cap="rnd" cmpd="sng" w="9525">
            <a:solidFill>
              <a:srgbClr val="C0C0C0"/>
            </a:solidFill>
            <a:prstDash val="solid"/>
            <a:round/>
            <a:headEnd len="sm" w="sm" type="none"/>
            <a:tailEnd len="sm" w="sm" type="none"/>
          </a:ln>
        </p:spPr>
      </p:sp>
      <p:sp>
        <p:nvSpPr>
          <p:cNvPr id="98" name="Google Shape;98;p10"/>
          <p:cNvSpPr txBox="1"/>
          <p:nvPr>
            <p:ph idx="1" type="body"/>
          </p:nvPr>
        </p:nvSpPr>
        <p:spPr>
          <a:xfrm>
            <a:off x="812800" y="2828785"/>
            <a:ext cx="2946400" cy="2179320"/>
          </a:xfrm>
          <a:prstGeom prst="rect">
            <a:avLst/>
          </a:prstGeom>
          <a:noFill/>
          <a:ln>
            <a:noFill/>
          </a:ln>
        </p:spPr>
        <p:txBody>
          <a:bodyPr anchorCtr="0" anchor="t" bIns="45700" lIns="64000" spcFirstLastPara="1" rIns="45700" wrap="square" tIns="45700">
            <a:normAutofit/>
          </a:bodyPr>
          <a:lstStyle>
            <a:lvl1pPr indent="-228600" lvl="0" marL="457200" algn="l">
              <a:spcBef>
                <a:spcPts val="250"/>
              </a:spcBef>
              <a:spcAft>
                <a:spcPts val="0"/>
              </a:spcAft>
              <a:buSzPts val="1235"/>
              <a:buFont typeface="Arial"/>
              <a:buNone/>
              <a:defRPr sz="1300"/>
            </a:lvl1pPr>
            <a:lvl2pPr indent="-293369" lvl="1" marL="914400" algn="l">
              <a:spcBef>
                <a:spcPts val="240"/>
              </a:spcBef>
              <a:spcAft>
                <a:spcPts val="0"/>
              </a:spcAft>
              <a:buSzPts val="1020"/>
              <a:buChar char="⚫"/>
              <a:defRPr sz="1200"/>
            </a:lvl2pPr>
            <a:lvl3pPr indent="-273050" lvl="2" marL="1371600" algn="l">
              <a:spcBef>
                <a:spcPts val="200"/>
              </a:spcBef>
              <a:spcAft>
                <a:spcPts val="0"/>
              </a:spcAft>
              <a:buSzPts val="700"/>
              <a:buChar char="⚫"/>
              <a:defRPr sz="1000"/>
            </a:lvl3pPr>
            <a:lvl4pPr indent="-265747" lvl="3" marL="1828800" algn="l">
              <a:spcBef>
                <a:spcPts val="180"/>
              </a:spcBef>
              <a:spcAft>
                <a:spcPts val="0"/>
              </a:spcAft>
              <a:buSzPts val="585"/>
              <a:buChar char="⚫"/>
              <a:defRPr sz="900"/>
            </a:lvl4pPr>
            <a:lvl5pPr indent="-265747" lvl="4" marL="2286000" algn="l">
              <a:spcBef>
                <a:spcPts val="180"/>
              </a:spcBef>
              <a:spcAft>
                <a:spcPts val="0"/>
              </a:spcAft>
              <a:buSzPts val="585"/>
              <a:buChar char="⚫"/>
              <a:defRPr sz="9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228600" lvl="8" marL="4114800" algn="l">
              <a:spcBef>
                <a:spcPts val="360"/>
              </a:spcBef>
              <a:spcAft>
                <a:spcPts val="0"/>
              </a:spcAft>
              <a:buSzPts val="1800"/>
              <a:buNone/>
              <a:defRPr/>
            </a:lvl9pPr>
          </a:lstStyle>
          <a:p/>
        </p:txBody>
      </p:sp>
      <p:sp>
        <p:nvSpPr>
          <p:cNvPr id="99" name="Google Shape;99;p10"/>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0"/>
          <p:cNvSpPr txBox="1"/>
          <p:nvPr>
            <p:ph idx="12" type="sldNum"/>
          </p:nvPr>
        </p:nvSpPr>
        <p:spPr>
          <a:xfrm>
            <a:off x="10769600" y="6356351"/>
            <a:ext cx="8128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10"/>
          <p:cNvSpPr/>
          <p:nvPr/>
        </p:nvSpPr>
        <p:spPr>
          <a:xfrm flipH="1" rot="10800000">
            <a:off x="-12700" y="5425440"/>
            <a:ext cx="12217400" cy="143256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3E72A0">
                  <a:alpha val="44705"/>
                </a:srgbClr>
              </a:gs>
              <a:gs pos="100000">
                <a:srgbClr val="0071EA">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 name="Google Shape;102;p10"/>
          <p:cNvSpPr/>
          <p:nvPr/>
        </p:nvSpPr>
        <p:spPr>
          <a:xfrm flipH="1" rot="10800000">
            <a:off x="5842000" y="5944603"/>
            <a:ext cx="6350000" cy="913398"/>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A5CAD">
                  <a:alpha val="29803"/>
                </a:srgbClr>
              </a:gs>
              <a:gs pos="80000">
                <a:srgbClr val="418ACA">
                  <a:alpha val="44705"/>
                </a:srgbClr>
              </a:gs>
              <a:gs pos="100000">
                <a:srgbClr val="418ACA">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03" name="Google Shape;103;p10"/>
          <p:cNvPicPr preferRelativeResize="0"/>
          <p:nvPr/>
        </p:nvPicPr>
        <p:blipFill rotWithShape="1">
          <a:blip r:embed="rId2">
            <a:alphaModFix/>
          </a:blip>
          <a:srcRect b="0" l="0" r="0" t="0"/>
          <a:stretch/>
        </p:blipFill>
        <p:spPr>
          <a:xfrm>
            <a:off x="609600" y="6206768"/>
            <a:ext cx="1828800" cy="542364"/>
          </a:xfrm>
          <a:prstGeom prst="rect">
            <a:avLst/>
          </a:prstGeom>
          <a:noFill/>
          <a:ln>
            <a:noFill/>
          </a:ln>
        </p:spPr>
      </p:pic>
      <p:pic>
        <p:nvPicPr>
          <p:cNvPr id="104" name="Google Shape;104;p10"/>
          <p:cNvPicPr preferRelativeResize="0"/>
          <p:nvPr/>
        </p:nvPicPr>
        <p:blipFill rotWithShape="1">
          <a:blip r:embed="rId3">
            <a:alphaModFix/>
          </a:blip>
          <a:srcRect b="0" l="0" r="0" t="0"/>
          <a:stretch/>
        </p:blipFill>
        <p:spPr>
          <a:xfrm>
            <a:off x="1104098" y="5816599"/>
            <a:ext cx="1459694" cy="4525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65000" ty="0" sy="65000"/>
        </a:blipFill>
      </p:bgPr>
    </p:bg>
    <p:spTree>
      <p:nvGrpSpPr>
        <p:cNvPr id="9" name="Shape 9"/>
        <p:cNvGrpSpPr/>
        <p:nvPr/>
      </p:nvGrpSpPr>
      <p:grpSpPr>
        <a:xfrm>
          <a:off x="0" y="0"/>
          <a:ext cx="0" cy="0"/>
          <a:chOff x="0" y="0"/>
          <a:chExt cx="0" cy="0"/>
        </a:xfrm>
      </p:grpSpPr>
      <p:grpSp>
        <p:nvGrpSpPr>
          <p:cNvPr id="10" name="Google Shape;10;p1"/>
          <p:cNvGrpSpPr/>
          <p:nvPr/>
        </p:nvGrpSpPr>
        <p:grpSpPr>
          <a:xfrm>
            <a:off x="-42731" y="-16113"/>
            <a:ext cx="12264340" cy="6888627"/>
            <a:chOff x="-13703" y="-30627"/>
            <a:chExt cx="12264340" cy="6888627"/>
          </a:xfrm>
        </p:grpSpPr>
        <p:sp>
          <p:nvSpPr>
            <p:cNvPr id="11" name="Google Shape;11;p1"/>
            <p:cNvSpPr/>
            <p:nvPr/>
          </p:nvSpPr>
          <p:spPr>
            <a:xfrm>
              <a:off x="31633"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12" name="Google Shape;12;p1"/>
            <p:cNvGrpSpPr/>
            <p:nvPr/>
          </p:nvGrpSpPr>
          <p:grpSpPr>
            <a:xfrm>
              <a:off x="-13703" y="-30627"/>
              <a:ext cx="12264340" cy="1086266"/>
              <a:chOff x="-39059" y="-16113"/>
              <a:chExt cx="12264340" cy="1086266"/>
            </a:xfrm>
          </p:grpSpPr>
          <p:sp>
            <p:nvSpPr>
              <p:cNvPr id="13" name="Google Shape;13;p1"/>
              <p:cNvSpPr/>
              <p:nvPr/>
            </p:nvSpPr>
            <p:spPr>
              <a:xfrm>
                <a:off x="-12700" y="-7144"/>
                <a:ext cx="1221740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3E72A0">
                      <a:alpha val="44705"/>
                    </a:srgbClr>
                  </a:gs>
                  <a:gs pos="100000">
                    <a:srgbClr val="0071EA">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4" name="Google Shape;14;p1"/>
              <p:cNvSpPr/>
              <p:nvPr/>
            </p:nvSpPr>
            <p:spPr>
              <a:xfrm>
                <a:off x="5842000" y="-7144"/>
                <a:ext cx="63500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A5CAD">
                      <a:alpha val="29803"/>
                    </a:srgbClr>
                  </a:gs>
                  <a:gs pos="80000">
                    <a:srgbClr val="418ACA">
                      <a:alpha val="44705"/>
                    </a:srgbClr>
                  </a:gs>
                  <a:gs pos="100000">
                    <a:srgbClr val="418ACA">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grpSp>
            <p:nvGrpSpPr>
              <p:cNvPr id="15" name="Google Shape;15;p1"/>
              <p:cNvGrpSpPr/>
              <p:nvPr/>
            </p:nvGrpSpPr>
            <p:grpSpPr>
              <a:xfrm>
                <a:off x="-39059" y="-16113"/>
                <a:ext cx="12264340" cy="1086266"/>
                <a:chOff x="-29322" y="-1971"/>
                <a:chExt cx="9198255" cy="1086266"/>
              </a:xfrm>
            </p:grpSpPr>
            <p:sp>
              <p:nvSpPr>
                <p:cNvPr id="16" name="Google Shape;16;p1"/>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236FB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1"/>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sp>
        <p:nvSpPr>
          <p:cNvPr id="18" name="Google Shape;18;p1"/>
          <p:cNvSpPr txBox="1"/>
          <p:nvPr>
            <p:ph type="title"/>
          </p:nvPr>
        </p:nvSpPr>
        <p:spPr>
          <a:xfrm>
            <a:off x="609600" y="704088"/>
            <a:ext cx="10972800" cy="1143000"/>
          </a:xfrm>
          <a:prstGeom prst="rect">
            <a:avLst/>
          </a:prstGeom>
          <a:noFill/>
          <a:ln>
            <a:noFill/>
          </a:ln>
        </p:spPr>
        <p:txBody>
          <a:bodyPr anchorCtr="0" anchor="b" bIns="0" lIns="0" spcFirstLastPara="1" rIns="0" wrap="square" tIns="45700">
            <a:normAutofit/>
          </a:bodyPr>
          <a:lstStyle>
            <a:lvl1pPr lvl="0" marR="0" rtl="0" algn="l">
              <a:spcBef>
                <a:spcPts val="0"/>
              </a:spcBef>
              <a:spcAft>
                <a:spcPts val="0"/>
              </a:spcAft>
              <a:buClr>
                <a:schemeClr val="dk2"/>
              </a:buClr>
              <a:buSzPts val="5000"/>
              <a:buFont typeface="Verdana"/>
              <a:buNone/>
              <a:defRPr b="0" i="0" sz="5000" u="none" cap="none" strike="noStrike">
                <a:solidFill>
                  <a:schemeClr val="dk2"/>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1"/>
          <p:cNvSpPr txBox="1"/>
          <p:nvPr>
            <p:ph idx="1" type="body"/>
          </p:nvPr>
        </p:nvSpPr>
        <p:spPr>
          <a:xfrm>
            <a:off x="609600" y="1935480"/>
            <a:ext cx="10972800" cy="4389120"/>
          </a:xfrm>
          <a:prstGeom prst="rect">
            <a:avLst/>
          </a:prstGeom>
          <a:noFill/>
          <a:ln>
            <a:noFill/>
          </a:ln>
        </p:spPr>
        <p:txBody>
          <a:bodyPr anchorCtr="0" anchor="t" bIns="45700" lIns="91425" spcFirstLastPara="1" rIns="91425" wrap="square" tIns="45700">
            <a:normAutofit/>
          </a:bodyPr>
          <a:lstStyle>
            <a:lvl1pPr indent="-385445" lvl="0" marL="457200" marR="0" rtl="0" algn="l">
              <a:spcBef>
                <a:spcPts val="520"/>
              </a:spcBef>
              <a:spcAft>
                <a:spcPts val="0"/>
              </a:spcAft>
              <a:buClr>
                <a:srgbClr val="143F6A"/>
              </a:buClr>
              <a:buSzPts val="2470"/>
              <a:buFont typeface="Noto Sans Symbols"/>
              <a:buChar char="⚫"/>
              <a:defRPr b="0" i="0" sz="26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rgbClr val="253356"/>
              </a:buClr>
              <a:buSzPts val="2040"/>
              <a:buFont typeface="Noto Sans Symbols"/>
              <a:buChar char="⚫"/>
              <a:defRPr b="0" i="0" sz="2400" u="none" cap="none" strike="noStrike">
                <a:solidFill>
                  <a:schemeClr val="dk1"/>
                </a:solidFill>
                <a:latin typeface="Arial"/>
                <a:ea typeface="Arial"/>
                <a:cs typeface="Arial"/>
                <a:sym typeface="Arial"/>
              </a:defRPr>
            </a:lvl2pPr>
            <a:lvl3pPr indent="-321944" lvl="2" marL="1371600" marR="0" rtl="0" algn="l">
              <a:spcBef>
                <a:spcPts val="420"/>
              </a:spcBef>
              <a:spcAft>
                <a:spcPts val="0"/>
              </a:spcAft>
              <a:buClr>
                <a:srgbClr val="224F76"/>
              </a:buClr>
              <a:buSzPts val="1470"/>
              <a:buFont typeface="Noto Sans Symbols"/>
              <a:buChar char="⚫"/>
              <a:defRPr b="0" i="0" sz="2100" u="none" cap="none" strike="noStrike">
                <a:solidFill>
                  <a:schemeClr val="dk1"/>
                </a:solidFill>
                <a:latin typeface="Arial"/>
                <a:ea typeface="Arial"/>
                <a:cs typeface="Arial"/>
                <a:sym typeface="Arial"/>
              </a:defRPr>
            </a:lvl3pPr>
            <a:lvl4pPr indent="-311150" lvl="3" marL="1828800" marR="0" rtl="0" algn="l">
              <a:spcBef>
                <a:spcPts val="400"/>
              </a:spcBef>
              <a:spcAft>
                <a:spcPts val="0"/>
              </a:spcAft>
              <a:buClr>
                <a:srgbClr val="143F6A"/>
              </a:buClr>
              <a:buSzPts val="1300"/>
              <a:buFont typeface="Noto Sans Symbols"/>
              <a:buChar char="⚫"/>
              <a:defRPr b="0" i="0" sz="2000" u="none" cap="none" strike="noStrike">
                <a:solidFill>
                  <a:schemeClr val="dk1"/>
                </a:solidFill>
                <a:latin typeface="Arial"/>
                <a:ea typeface="Arial"/>
                <a:cs typeface="Arial"/>
                <a:sym typeface="Arial"/>
              </a:defRPr>
            </a:lvl4pPr>
            <a:lvl5pPr indent="-311150" lvl="4" marL="2286000" marR="0" rtl="0" algn="l">
              <a:spcBef>
                <a:spcPts val="400"/>
              </a:spcBef>
              <a:spcAft>
                <a:spcPts val="0"/>
              </a:spcAft>
              <a:buClr>
                <a:srgbClr val="596984"/>
              </a:buClr>
              <a:buSzPts val="1300"/>
              <a:buFont typeface="Noto Sans Symbols"/>
              <a:buChar char="⚫"/>
              <a:defRPr b="0" i="0" sz="2000" u="none" cap="none" strike="noStrike">
                <a:solidFill>
                  <a:schemeClr val="dk1"/>
                </a:solidFill>
                <a:latin typeface="Arial"/>
                <a:ea typeface="Arial"/>
                <a:cs typeface="Arial"/>
                <a:sym typeface="Arial"/>
              </a:defRPr>
            </a:lvl5pPr>
            <a:lvl6pPr indent="-320039" lvl="5" marL="2743200" marR="0" rtl="0" algn="l">
              <a:spcBef>
                <a:spcPts val="360"/>
              </a:spcBef>
              <a:spcAft>
                <a:spcPts val="0"/>
              </a:spcAft>
              <a:buClr>
                <a:srgbClr val="2B5258"/>
              </a:buClr>
              <a:buSzPts val="1440"/>
              <a:buFont typeface="Noto Sans Symbols"/>
              <a:buChar char="⚫"/>
              <a:defRPr b="0" i="0" sz="1800" u="none" cap="none" strike="noStrike">
                <a:solidFill>
                  <a:schemeClr val="dk1"/>
                </a:solidFill>
                <a:latin typeface="Arial"/>
                <a:ea typeface="Arial"/>
                <a:cs typeface="Arial"/>
                <a:sym typeface="Arial"/>
              </a:defRPr>
            </a:lvl6pPr>
            <a:lvl7pPr indent="-309879" lvl="6" marL="3200400" marR="0" rtl="0" algn="l">
              <a:spcBef>
                <a:spcPts val="320"/>
              </a:spcBef>
              <a:spcAft>
                <a:spcPts val="0"/>
              </a:spcAft>
              <a:buClr>
                <a:srgbClr val="77697A"/>
              </a:buClr>
              <a:buSzPts val="1280"/>
              <a:buFont typeface="Noto Sans Symbols"/>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2"/>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0" name="Google Shape;20;p1"/>
          <p:cNvSpPr txBox="1"/>
          <p:nvPr>
            <p:ph idx="10" type="dt"/>
          </p:nvPr>
        </p:nvSpPr>
        <p:spPr>
          <a:xfrm>
            <a:off x="609600" y="6356351"/>
            <a:ext cx="28448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1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 name="Google Shape;21;p1"/>
          <p:cNvSpPr txBox="1"/>
          <p:nvPr>
            <p:ph idx="11" type="ftr"/>
          </p:nvPr>
        </p:nvSpPr>
        <p:spPr>
          <a:xfrm>
            <a:off x="3556000" y="6356351"/>
            <a:ext cx="44704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1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 name="Google Shape;22;p1"/>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sz="1100" u="none">
                <a:solidFill>
                  <a:schemeClr val="dk1"/>
                </a:solidFill>
                <a:latin typeface="Arial"/>
                <a:ea typeface="Arial"/>
                <a:cs typeface="Arial"/>
                <a:sym typeface="Arial"/>
              </a:defRPr>
            </a:lvl1pPr>
            <a:lvl2pPr indent="0" lvl="1" marL="0" marR="0" rtl="0" algn="r">
              <a:spcBef>
                <a:spcPts val="0"/>
              </a:spcBef>
              <a:buNone/>
              <a:defRPr b="0" sz="1100" u="none">
                <a:solidFill>
                  <a:schemeClr val="dk1"/>
                </a:solidFill>
                <a:latin typeface="Arial"/>
                <a:ea typeface="Arial"/>
                <a:cs typeface="Arial"/>
                <a:sym typeface="Arial"/>
              </a:defRPr>
            </a:lvl2pPr>
            <a:lvl3pPr indent="0" lvl="2" marL="0" marR="0" rtl="0" algn="r">
              <a:spcBef>
                <a:spcPts val="0"/>
              </a:spcBef>
              <a:buNone/>
              <a:defRPr b="0" sz="1100" u="none">
                <a:solidFill>
                  <a:schemeClr val="dk1"/>
                </a:solidFill>
                <a:latin typeface="Arial"/>
                <a:ea typeface="Arial"/>
                <a:cs typeface="Arial"/>
                <a:sym typeface="Arial"/>
              </a:defRPr>
            </a:lvl3pPr>
            <a:lvl4pPr indent="0" lvl="3" marL="0" marR="0" rtl="0" algn="r">
              <a:spcBef>
                <a:spcPts val="0"/>
              </a:spcBef>
              <a:buNone/>
              <a:defRPr b="0" sz="1100" u="none">
                <a:solidFill>
                  <a:schemeClr val="dk1"/>
                </a:solidFill>
                <a:latin typeface="Arial"/>
                <a:ea typeface="Arial"/>
                <a:cs typeface="Arial"/>
                <a:sym typeface="Arial"/>
              </a:defRPr>
            </a:lvl4pPr>
            <a:lvl5pPr indent="0" lvl="4" marL="0" marR="0" rtl="0" algn="r">
              <a:spcBef>
                <a:spcPts val="0"/>
              </a:spcBef>
              <a:buNone/>
              <a:defRPr b="0" sz="1100" u="none">
                <a:solidFill>
                  <a:schemeClr val="dk1"/>
                </a:solidFill>
                <a:latin typeface="Arial"/>
                <a:ea typeface="Arial"/>
                <a:cs typeface="Arial"/>
                <a:sym typeface="Arial"/>
              </a:defRPr>
            </a:lvl5pPr>
            <a:lvl6pPr indent="0" lvl="5" marL="0" marR="0" rtl="0" algn="r">
              <a:spcBef>
                <a:spcPts val="0"/>
              </a:spcBef>
              <a:buNone/>
              <a:defRPr b="0" sz="1100" u="none">
                <a:solidFill>
                  <a:schemeClr val="dk1"/>
                </a:solidFill>
                <a:latin typeface="Arial"/>
                <a:ea typeface="Arial"/>
                <a:cs typeface="Arial"/>
                <a:sym typeface="Arial"/>
              </a:defRPr>
            </a:lvl6pPr>
            <a:lvl7pPr indent="0" lvl="6" marL="0" marR="0" rtl="0" algn="r">
              <a:spcBef>
                <a:spcPts val="0"/>
              </a:spcBef>
              <a:buNone/>
              <a:defRPr b="0" sz="1100" u="none">
                <a:solidFill>
                  <a:schemeClr val="dk1"/>
                </a:solidFill>
                <a:latin typeface="Arial"/>
                <a:ea typeface="Arial"/>
                <a:cs typeface="Arial"/>
                <a:sym typeface="Arial"/>
              </a:defRPr>
            </a:lvl7pPr>
            <a:lvl8pPr indent="0" lvl="7" marL="0" marR="0" rtl="0" algn="r">
              <a:spcBef>
                <a:spcPts val="0"/>
              </a:spcBef>
              <a:buNone/>
              <a:defRPr b="0" sz="1100" u="none">
                <a:solidFill>
                  <a:schemeClr val="dk1"/>
                </a:solidFill>
                <a:latin typeface="Arial"/>
                <a:ea typeface="Arial"/>
                <a:cs typeface="Arial"/>
                <a:sym typeface="Arial"/>
              </a:defRPr>
            </a:lvl8pPr>
            <a:lvl9pPr indent="0" lvl="8" marL="0" marR="0" rtl="0" algn="r">
              <a:spcBef>
                <a:spcPts val="0"/>
              </a:spcBef>
              <a:buNone/>
              <a:defRPr b="0" sz="11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DOSHAlliance@dir.ca.gov" TargetMode="External"/><Relationship Id="rId4" Type="http://schemas.openxmlformats.org/officeDocument/2006/relationships/image" Target="../media/image27.jp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trainingacademy.dir.ca.gov/" TargetMode="External"/><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30.png"/><Relationship Id="rId5" Type="http://schemas.openxmlformats.org/officeDocument/2006/relationships/image" Target="../media/image25.jpg"/><Relationship Id="rId6"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dir.ca.gov/dosh/DOSH-Recruitment-Hiring.html"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youtu.be/Wrqo-WbdLi8" TargetMode="External"/><Relationship Id="rId4" Type="http://schemas.openxmlformats.org/officeDocument/2006/relationships/image" Target="../media/image9.pn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35.png"/><Relationship Id="rId5"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39.png"/><Relationship Id="rId5" Type="http://schemas.openxmlformats.org/officeDocument/2006/relationships/hyperlink" Target="mailto:bhart@dir.ca.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3"/>
          <p:cNvSpPr txBox="1"/>
          <p:nvPr>
            <p:ph type="ctrTitle"/>
          </p:nvPr>
        </p:nvSpPr>
        <p:spPr>
          <a:xfrm>
            <a:off x="711200" y="1371600"/>
            <a:ext cx="10468864" cy="1828800"/>
          </a:xfrm>
          <a:prstGeom prst="rect">
            <a:avLst/>
          </a:prstGeom>
          <a:noFill/>
          <a:ln>
            <a:noFill/>
          </a:ln>
        </p:spPr>
        <p:txBody>
          <a:bodyPr anchorCtr="0" anchor="b" bIns="0" lIns="0" spcFirstLastPara="1" rIns="18275" wrap="square" tIns="0">
            <a:normAutofit fontScale="90000"/>
          </a:bodyPr>
          <a:lstStyle/>
          <a:p>
            <a:pPr indent="0" lvl="0" marL="0" rtl="0" algn="ctr">
              <a:spcBef>
                <a:spcPts val="0"/>
              </a:spcBef>
              <a:spcAft>
                <a:spcPts val="0"/>
              </a:spcAft>
              <a:buClr>
                <a:schemeClr val="dk2"/>
              </a:buClr>
              <a:buSzPct val="100000"/>
              <a:buFont typeface="Verdana"/>
              <a:buNone/>
            </a:pPr>
            <a:br>
              <a:rPr lang="en-US" sz="3600">
                <a:latin typeface="Verdana"/>
                <a:ea typeface="Verdana"/>
                <a:cs typeface="Verdana"/>
                <a:sym typeface="Verdana"/>
              </a:rPr>
            </a:br>
            <a:r>
              <a:rPr lang="en-US" sz="3600">
                <a:latin typeface="Verdana"/>
                <a:ea typeface="Verdana"/>
                <a:cs typeface="Verdana"/>
                <a:sym typeface="Verdana"/>
              </a:rPr>
              <a:t>Cal/OSHA Updates</a:t>
            </a:r>
            <a:br>
              <a:rPr lang="en-US" sz="3600">
                <a:latin typeface="Verdana"/>
                <a:ea typeface="Verdana"/>
                <a:cs typeface="Verdana"/>
                <a:sym typeface="Verdana"/>
              </a:rPr>
            </a:br>
            <a:r>
              <a:rPr lang="en-US" sz="3600">
                <a:latin typeface="Verdana"/>
                <a:ea typeface="Verdana"/>
                <a:cs typeface="Verdana"/>
                <a:sym typeface="Verdana"/>
              </a:rPr>
              <a:t>31</a:t>
            </a:r>
            <a:r>
              <a:rPr baseline="30000" lang="en-US" sz="3600">
                <a:latin typeface="Verdana"/>
                <a:ea typeface="Verdana"/>
                <a:cs typeface="Verdana"/>
                <a:sym typeface="Verdana"/>
              </a:rPr>
              <a:t>st</a:t>
            </a:r>
            <a:r>
              <a:rPr lang="en-US" sz="3600">
                <a:latin typeface="Verdana"/>
                <a:ea typeface="Verdana"/>
                <a:cs typeface="Verdana"/>
                <a:sym typeface="Verdana"/>
              </a:rPr>
              <a:t> CIHC Professional Development Seminar </a:t>
            </a:r>
            <a:br>
              <a:rPr lang="en-US" sz="3600">
                <a:latin typeface="Verdana"/>
                <a:ea typeface="Verdana"/>
                <a:cs typeface="Verdana"/>
                <a:sym typeface="Verdana"/>
              </a:rPr>
            </a:br>
            <a:r>
              <a:rPr lang="en-US" sz="2400">
                <a:latin typeface="Verdana"/>
                <a:ea typeface="Verdana"/>
                <a:cs typeface="Verdana"/>
                <a:sym typeface="Verdana"/>
              </a:rPr>
              <a:t>December 4-7, 2022</a:t>
            </a:r>
            <a:endParaRPr sz="3600">
              <a:latin typeface="Verdana"/>
              <a:ea typeface="Verdana"/>
              <a:cs typeface="Verdana"/>
              <a:sym typeface="Verdana"/>
            </a:endParaRPr>
          </a:p>
        </p:txBody>
      </p:sp>
      <p:sp>
        <p:nvSpPr>
          <p:cNvPr id="125" name="Google Shape;125;p13"/>
          <p:cNvSpPr txBox="1"/>
          <p:nvPr>
            <p:ph idx="1" type="subTitle"/>
          </p:nvPr>
        </p:nvSpPr>
        <p:spPr>
          <a:xfrm>
            <a:off x="707136" y="3891296"/>
            <a:ext cx="10472928" cy="1752600"/>
          </a:xfrm>
          <a:prstGeom prst="rect">
            <a:avLst/>
          </a:prstGeom>
          <a:noFill/>
          <a:ln>
            <a:noFill/>
          </a:ln>
        </p:spPr>
        <p:txBody>
          <a:bodyPr anchorCtr="0" anchor="t" bIns="45700" lIns="0" spcFirstLastPara="1" rIns="18275" wrap="square" tIns="45700">
            <a:normAutofit/>
          </a:bodyPr>
          <a:lstStyle/>
          <a:p>
            <a:pPr indent="0" lvl="0" marL="0" rtl="0" algn="ctr">
              <a:spcBef>
                <a:spcPts val="0"/>
              </a:spcBef>
              <a:spcAft>
                <a:spcPts val="0"/>
              </a:spcAft>
              <a:buSzPts val="2470"/>
              <a:buNone/>
            </a:pPr>
            <a:r>
              <a:rPr b="1" lang="en-US">
                <a:latin typeface="Verdana"/>
                <a:ea typeface="Verdana"/>
                <a:cs typeface="Verdana"/>
                <a:sym typeface="Verdana"/>
              </a:rPr>
              <a:t>Jeff Killip, JD MPH</a:t>
            </a:r>
            <a:endParaRPr b="1">
              <a:latin typeface="Verdana"/>
              <a:ea typeface="Verdana"/>
              <a:cs typeface="Verdana"/>
              <a:sym typeface="Verdana"/>
            </a:endParaRPr>
          </a:p>
          <a:p>
            <a:pPr indent="0" lvl="0" marL="0" rtl="0" algn="ctr">
              <a:spcBef>
                <a:spcPts val="0"/>
              </a:spcBef>
              <a:spcAft>
                <a:spcPts val="0"/>
              </a:spcAft>
              <a:buSzPts val="1900"/>
              <a:buNone/>
            </a:pPr>
            <a:r>
              <a:rPr lang="en-US" sz="2000">
                <a:latin typeface="Verdana"/>
                <a:ea typeface="Verdana"/>
                <a:cs typeface="Verdana"/>
                <a:sym typeface="Verdana"/>
              </a:rPr>
              <a:t>Cal/OSHA Chief</a:t>
            </a:r>
            <a:endParaRPr/>
          </a:p>
          <a:p>
            <a:pPr indent="0" lvl="0" marL="0" marR="45720" rtl="0" algn="ctr">
              <a:spcBef>
                <a:spcPts val="520"/>
              </a:spcBef>
              <a:spcAft>
                <a:spcPts val="0"/>
              </a:spcAft>
              <a:buSzPts val="2470"/>
              <a:buNone/>
            </a:pPr>
            <a:r>
              <a:t/>
            </a:r>
            <a:endParaRPr>
              <a:latin typeface="Verdana"/>
              <a:ea typeface="Verdana"/>
              <a:cs typeface="Verdana"/>
              <a:sym typeface="Verdana"/>
            </a:endParaRPr>
          </a:p>
        </p:txBody>
      </p:sp>
      <p:pic>
        <p:nvPicPr>
          <p:cNvPr id="126" name="Google Shape;126;p13"/>
          <p:cNvPicPr preferRelativeResize="0"/>
          <p:nvPr/>
        </p:nvPicPr>
        <p:blipFill rotWithShape="1">
          <a:blip r:embed="rId3">
            <a:alphaModFix/>
          </a:blip>
          <a:srcRect b="0" l="0" r="0" t="0"/>
          <a:stretch/>
        </p:blipFill>
        <p:spPr>
          <a:xfrm>
            <a:off x="4804105" y="5073133"/>
            <a:ext cx="2283054" cy="11415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2"/>
          <p:cNvSpPr txBox="1"/>
          <p:nvPr>
            <p:ph idx="1" type="body"/>
          </p:nvPr>
        </p:nvSpPr>
        <p:spPr>
          <a:xfrm>
            <a:off x="248129" y="1207195"/>
            <a:ext cx="11475120" cy="5317591"/>
          </a:xfrm>
          <a:prstGeom prst="rect">
            <a:avLst/>
          </a:prstGeom>
          <a:noFill/>
          <a:ln>
            <a:noFill/>
          </a:ln>
        </p:spPr>
        <p:txBody>
          <a:bodyPr anchorCtr="0" anchor="t" bIns="45700" lIns="91425" spcFirstLastPara="1" rIns="91425" wrap="square" tIns="45700">
            <a:noAutofit/>
          </a:bodyPr>
          <a:lstStyle/>
          <a:p>
            <a:pPr indent="-274320" lvl="0" marL="274320" rtl="0" algn="l">
              <a:spcBef>
                <a:spcPts val="0"/>
              </a:spcBef>
              <a:spcAft>
                <a:spcPts val="0"/>
              </a:spcAft>
              <a:buSzPts val="1710"/>
              <a:buChar char="⚫"/>
            </a:pPr>
            <a:r>
              <a:rPr lang="en-US" sz="1800">
                <a:solidFill>
                  <a:srgbClr val="000000"/>
                </a:solidFill>
              </a:rPr>
              <a:t>Control of harmful exposure to employees</a:t>
            </a:r>
            <a:endParaRPr/>
          </a:p>
          <a:p>
            <a:pPr indent="-274320" lvl="0" marL="274320" rtl="0" algn="l">
              <a:spcBef>
                <a:spcPts val="360"/>
              </a:spcBef>
              <a:spcAft>
                <a:spcPts val="0"/>
              </a:spcAft>
              <a:buSzPts val="1710"/>
              <a:buChar char="⚫"/>
            </a:pPr>
            <a:r>
              <a:rPr lang="en-US" sz="1800">
                <a:solidFill>
                  <a:srgbClr val="000000"/>
                </a:solidFill>
              </a:rPr>
              <a:t>Employers </a:t>
            </a:r>
            <a:r>
              <a:rPr b="1" i="1" lang="en-US" sz="1800" u="sng"/>
              <a:t>must</a:t>
            </a:r>
            <a:r>
              <a:rPr lang="en-US" sz="1800" u="sng"/>
              <a:t> </a:t>
            </a:r>
            <a:r>
              <a:rPr lang="en-US" sz="1800" u="sng">
                <a:solidFill>
                  <a:srgbClr val="000000"/>
                </a:solidFill>
              </a:rPr>
              <a:t>ID </a:t>
            </a:r>
            <a:r>
              <a:rPr lang="en-US" sz="1800">
                <a:solidFill>
                  <a:srgbClr val="000000"/>
                </a:solidFill>
              </a:rPr>
              <a:t>harmful exposures.</a:t>
            </a:r>
            <a:endParaRPr/>
          </a:p>
          <a:p>
            <a:pPr indent="-285749" lvl="1" marL="651510" rtl="0" algn="l">
              <a:spcBef>
                <a:spcPts val="360"/>
              </a:spcBef>
              <a:spcAft>
                <a:spcPts val="0"/>
              </a:spcAft>
              <a:buSzPts val="1530"/>
              <a:buChar char="⚫"/>
            </a:pPr>
            <a:r>
              <a:rPr lang="en-US" sz="1800">
                <a:solidFill>
                  <a:srgbClr val="000099"/>
                </a:solidFill>
              </a:rPr>
              <a:t>AQI on governmental websites, apps, or services</a:t>
            </a:r>
            <a:endParaRPr/>
          </a:p>
          <a:p>
            <a:pPr indent="-274320" lvl="0" marL="274320" rtl="0" algn="l">
              <a:spcBef>
                <a:spcPts val="360"/>
              </a:spcBef>
              <a:spcAft>
                <a:spcPts val="0"/>
              </a:spcAft>
              <a:buSzPts val="1710"/>
              <a:buChar char="⚫"/>
            </a:pPr>
            <a:r>
              <a:rPr lang="en-US" sz="1800"/>
              <a:t>Employers </a:t>
            </a:r>
            <a:r>
              <a:rPr lang="en-US" sz="1800" u="sng"/>
              <a:t>must communicate</a:t>
            </a:r>
            <a:r>
              <a:rPr lang="en-US" sz="1800"/>
              <a:t> the following in a language and manner readily understandable by employees </a:t>
            </a:r>
            <a:endParaRPr/>
          </a:p>
          <a:p>
            <a:pPr indent="-285749" lvl="1" marL="651510" rtl="0" algn="l">
              <a:spcBef>
                <a:spcPts val="360"/>
              </a:spcBef>
              <a:spcAft>
                <a:spcPts val="0"/>
              </a:spcAft>
              <a:buClr>
                <a:srgbClr val="000099"/>
              </a:buClr>
              <a:buSzPts val="1530"/>
              <a:buChar char="⚫"/>
            </a:pPr>
            <a:r>
              <a:rPr lang="en-US" sz="1800">
                <a:solidFill>
                  <a:srgbClr val="000099"/>
                </a:solidFill>
              </a:rPr>
              <a:t>AQI for PM2.5 </a:t>
            </a:r>
            <a:endParaRPr/>
          </a:p>
          <a:p>
            <a:pPr indent="-285749" lvl="1" marL="651510" rtl="0" algn="l">
              <a:spcBef>
                <a:spcPts val="360"/>
              </a:spcBef>
              <a:spcAft>
                <a:spcPts val="0"/>
              </a:spcAft>
              <a:buClr>
                <a:srgbClr val="000099"/>
              </a:buClr>
              <a:buSzPts val="1530"/>
              <a:buChar char="⚫"/>
            </a:pPr>
            <a:r>
              <a:rPr lang="en-US" sz="1800">
                <a:solidFill>
                  <a:srgbClr val="000099"/>
                </a:solidFill>
              </a:rPr>
              <a:t>Protective measures available to employees</a:t>
            </a:r>
            <a:endParaRPr/>
          </a:p>
          <a:p>
            <a:pPr indent="-274320" lvl="0" marL="274320" rtl="0" algn="l">
              <a:spcBef>
                <a:spcPts val="360"/>
              </a:spcBef>
              <a:spcAft>
                <a:spcPts val="0"/>
              </a:spcAft>
              <a:buSzPts val="1710"/>
              <a:buChar char="⚫"/>
            </a:pPr>
            <a:r>
              <a:rPr lang="en-US" sz="1800"/>
              <a:t>Employers </a:t>
            </a:r>
            <a:r>
              <a:rPr lang="en-US" sz="1800" u="sng"/>
              <a:t>must provide training </a:t>
            </a:r>
            <a:r>
              <a:rPr lang="en-US" sz="1800"/>
              <a:t>on wildfire smoke hazards</a:t>
            </a:r>
            <a:endParaRPr/>
          </a:p>
          <a:p>
            <a:pPr indent="-274320" lvl="0" marL="274320" rtl="0" algn="l">
              <a:spcBef>
                <a:spcPts val="360"/>
              </a:spcBef>
              <a:spcAft>
                <a:spcPts val="0"/>
              </a:spcAft>
              <a:buSzPts val="1710"/>
              <a:buChar char="⚫"/>
            </a:pPr>
            <a:r>
              <a:rPr lang="en-US" sz="1800"/>
              <a:t>Employers </a:t>
            </a:r>
            <a:r>
              <a:rPr lang="en-US" sz="1800" u="sng"/>
              <a:t>must control </a:t>
            </a:r>
            <a:r>
              <a:rPr lang="en-US" sz="1800"/>
              <a:t>harmful exposure to employees</a:t>
            </a:r>
            <a:endParaRPr/>
          </a:p>
          <a:p>
            <a:pPr indent="-285749" lvl="1" marL="651510" rtl="0" algn="l">
              <a:spcBef>
                <a:spcPts val="360"/>
              </a:spcBef>
              <a:spcAft>
                <a:spcPts val="0"/>
              </a:spcAft>
              <a:buSzPts val="1530"/>
              <a:buChar char="⚫"/>
            </a:pPr>
            <a:r>
              <a:rPr lang="en-US" sz="1800"/>
              <a:t>Engineering Controls</a:t>
            </a:r>
            <a:endParaRPr/>
          </a:p>
          <a:p>
            <a:pPr indent="-285750" lvl="2" marL="925830" rtl="0" algn="l">
              <a:spcBef>
                <a:spcPts val="360"/>
              </a:spcBef>
              <a:spcAft>
                <a:spcPts val="0"/>
              </a:spcAft>
              <a:buSzPts val="1260"/>
              <a:buChar char="⚫"/>
            </a:pPr>
            <a:r>
              <a:rPr lang="en-US" sz="1800"/>
              <a:t>Ventilation, Air conditioning</a:t>
            </a:r>
            <a:endParaRPr/>
          </a:p>
          <a:p>
            <a:pPr indent="-285749" lvl="1" marL="651510" rtl="0" algn="l">
              <a:spcBef>
                <a:spcPts val="360"/>
              </a:spcBef>
              <a:spcAft>
                <a:spcPts val="0"/>
              </a:spcAft>
              <a:buSzPts val="1530"/>
              <a:buChar char="⚫"/>
            </a:pPr>
            <a:r>
              <a:rPr lang="en-US" sz="1800"/>
              <a:t>Administrative Controls</a:t>
            </a:r>
            <a:endParaRPr/>
          </a:p>
          <a:p>
            <a:pPr indent="-285749" lvl="1" marL="651510" rtl="0" algn="l">
              <a:spcBef>
                <a:spcPts val="360"/>
              </a:spcBef>
              <a:spcAft>
                <a:spcPts val="0"/>
              </a:spcAft>
              <a:buSzPts val="1530"/>
              <a:buChar char="⚫"/>
            </a:pPr>
            <a:r>
              <a:rPr lang="en-US" sz="1800"/>
              <a:t>Respiratory Protection (N95)</a:t>
            </a:r>
            <a:endParaRPr/>
          </a:p>
          <a:p>
            <a:pPr indent="-285750" lvl="2" marL="925830" rtl="0" algn="l">
              <a:spcBef>
                <a:spcPts val="360"/>
              </a:spcBef>
              <a:spcAft>
                <a:spcPts val="0"/>
              </a:spcAft>
              <a:buSzPts val="1260"/>
              <a:buChar char="⚫"/>
            </a:pPr>
            <a:r>
              <a:rPr lang="en-US" sz="1800"/>
              <a:t>Voluntary use for AQI between 151 and 500</a:t>
            </a:r>
            <a:endParaRPr/>
          </a:p>
          <a:p>
            <a:pPr indent="-285750" lvl="2" marL="925830" rtl="0" algn="l">
              <a:spcBef>
                <a:spcPts val="360"/>
              </a:spcBef>
              <a:spcAft>
                <a:spcPts val="0"/>
              </a:spcAft>
              <a:buSzPts val="1260"/>
              <a:buChar char="⚫"/>
            </a:pPr>
            <a:r>
              <a:rPr b="1" lang="en-US" sz="1800"/>
              <a:t>Mandatory</a:t>
            </a:r>
            <a:r>
              <a:rPr lang="en-US" sz="1800"/>
              <a:t> use for AQI greater than 500</a:t>
            </a:r>
            <a:endParaRPr/>
          </a:p>
        </p:txBody>
      </p:sp>
      <p:pic>
        <p:nvPicPr>
          <p:cNvPr id="203" name="Google Shape;203;p22"/>
          <p:cNvPicPr preferRelativeResize="0"/>
          <p:nvPr/>
        </p:nvPicPr>
        <p:blipFill rotWithShape="1">
          <a:blip r:embed="rId3">
            <a:alphaModFix/>
          </a:blip>
          <a:srcRect b="0" l="0" r="0" t="0"/>
          <a:stretch/>
        </p:blipFill>
        <p:spPr>
          <a:xfrm>
            <a:off x="6878285" y="2649568"/>
            <a:ext cx="5189270" cy="3612530"/>
          </a:xfrm>
          <a:prstGeom prst="rect">
            <a:avLst/>
          </a:prstGeom>
          <a:noFill/>
          <a:ln>
            <a:noFill/>
          </a:ln>
        </p:spPr>
      </p:pic>
      <p:pic>
        <p:nvPicPr>
          <p:cNvPr id="204" name="Google Shape;204;p22"/>
          <p:cNvPicPr preferRelativeResize="0"/>
          <p:nvPr/>
        </p:nvPicPr>
        <p:blipFill rotWithShape="1">
          <a:blip r:embed="rId4">
            <a:alphaModFix/>
          </a:blip>
          <a:srcRect b="0" l="0" r="0" t="0"/>
          <a:stretch/>
        </p:blipFill>
        <p:spPr>
          <a:xfrm>
            <a:off x="10354494" y="6014035"/>
            <a:ext cx="1837506" cy="918752"/>
          </a:xfrm>
          <a:prstGeom prst="rect">
            <a:avLst/>
          </a:prstGeom>
          <a:noFill/>
          <a:ln>
            <a:noFill/>
          </a:ln>
        </p:spPr>
      </p:pic>
      <p:sp>
        <p:nvSpPr>
          <p:cNvPr id="205" name="Google Shape;205;p22"/>
          <p:cNvSpPr txBox="1"/>
          <p:nvPr>
            <p:ph type="title"/>
          </p:nvPr>
        </p:nvSpPr>
        <p:spPr>
          <a:xfrm>
            <a:off x="328583" y="74790"/>
            <a:ext cx="10972800" cy="1132405"/>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rgbClr val="002060"/>
              </a:buClr>
              <a:buSzPct val="100000"/>
              <a:buFont typeface="Verdana"/>
              <a:buNone/>
            </a:pPr>
            <a:r>
              <a:rPr b="1" lang="en-US" sz="4000">
                <a:solidFill>
                  <a:srgbClr val="002060"/>
                </a:solidFill>
              </a:rPr>
              <a:t>Protection from Wildfire Smoke (</a:t>
            </a:r>
            <a:r>
              <a:rPr b="0" i="0" lang="en-US" sz="4000" u="none" cap="none" strike="noStrike">
                <a:solidFill>
                  <a:srgbClr val="002060"/>
                </a:solidFill>
              </a:rPr>
              <a:t>§</a:t>
            </a:r>
            <a:r>
              <a:rPr b="1" lang="en-US" sz="4000">
                <a:solidFill>
                  <a:srgbClr val="002060"/>
                </a:solidFill>
              </a:rPr>
              <a:t>5141.1)</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3"/>
          <p:cNvSpPr txBox="1"/>
          <p:nvPr>
            <p:ph type="title"/>
          </p:nvPr>
        </p:nvSpPr>
        <p:spPr>
          <a:xfrm>
            <a:off x="609600" y="571018"/>
            <a:ext cx="10972800" cy="850392"/>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90909"/>
              <a:buFont typeface="Verdana"/>
              <a:buNone/>
            </a:pPr>
            <a:br>
              <a:rPr lang="en-US"/>
            </a:br>
            <a:r>
              <a:rPr lang="en-US" sz="4400"/>
              <a:t>Heat &amp; Wildfire Smoke</a:t>
            </a:r>
            <a:endParaRPr sz="4400">
              <a:latin typeface="Verdana"/>
              <a:ea typeface="Verdana"/>
              <a:cs typeface="Verdana"/>
              <a:sym typeface="Verdana"/>
            </a:endParaRPr>
          </a:p>
        </p:txBody>
      </p:sp>
      <p:sp>
        <p:nvSpPr>
          <p:cNvPr id="211" name="Google Shape;211;p23"/>
          <p:cNvSpPr txBox="1"/>
          <p:nvPr>
            <p:ph idx="1" type="body"/>
          </p:nvPr>
        </p:nvSpPr>
        <p:spPr>
          <a:xfrm>
            <a:off x="609600" y="1847088"/>
            <a:ext cx="10972800" cy="4291700"/>
          </a:xfrm>
          <a:prstGeom prst="rect">
            <a:avLst/>
          </a:prstGeom>
          <a:noFill/>
          <a:ln>
            <a:noFill/>
          </a:ln>
        </p:spPr>
        <p:txBody>
          <a:bodyPr anchorCtr="0" anchor="t" bIns="45700" lIns="91425" spcFirstLastPara="1" rIns="91425" wrap="square" tIns="45700">
            <a:normAutofit/>
          </a:bodyPr>
          <a:lstStyle/>
          <a:p>
            <a:pPr indent="-117475" lvl="0" marL="274320" rtl="0" algn="l">
              <a:spcBef>
                <a:spcPts val="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0" lvl="0" marL="0" rtl="0" algn="l">
              <a:spcBef>
                <a:spcPts val="520"/>
              </a:spcBef>
              <a:spcAft>
                <a:spcPts val="0"/>
              </a:spcAft>
              <a:buSzPts val="2470"/>
              <a:buNone/>
            </a:pPr>
            <a:r>
              <a:t/>
            </a:r>
            <a:endParaRPr>
              <a:latin typeface="Verdana"/>
              <a:ea typeface="Verdana"/>
              <a:cs typeface="Verdana"/>
              <a:sym typeface="Verdana"/>
            </a:endParaRPr>
          </a:p>
        </p:txBody>
      </p:sp>
      <p:pic>
        <p:nvPicPr>
          <p:cNvPr id="212" name="Google Shape;212;p23"/>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213" name="Google Shape;213;p23"/>
          <p:cNvPicPr preferRelativeResize="0"/>
          <p:nvPr/>
        </p:nvPicPr>
        <p:blipFill rotWithShape="1">
          <a:blip r:embed="rId4">
            <a:alphaModFix/>
          </a:blip>
          <a:srcRect b="0" l="0" r="0" t="0"/>
          <a:stretch/>
        </p:blipFill>
        <p:spPr>
          <a:xfrm>
            <a:off x="609600" y="1610106"/>
            <a:ext cx="8462582" cy="1818894"/>
          </a:xfrm>
          <a:prstGeom prst="rect">
            <a:avLst/>
          </a:prstGeom>
          <a:noFill/>
          <a:ln>
            <a:noFill/>
          </a:ln>
        </p:spPr>
      </p:pic>
      <p:sp>
        <p:nvSpPr>
          <p:cNvPr id="214" name="Google Shape;214;p23"/>
          <p:cNvSpPr txBox="1"/>
          <p:nvPr/>
        </p:nvSpPr>
        <p:spPr>
          <a:xfrm>
            <a:off x="609600" y="3548836"/>
            <a:ext cx="9995770"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250 High Heat </a:t>
            </a:r>
            <a:r>
              <a:rPr lang="en-US" sz="1800" u="sng">
                <a:solidFill>
                  <a:schemeClr val="dk1"/>
                </a:solidFill>
                <a:latin typeface="Arial"/>
                <a:ea typeface="Arial"/>
                <a:cs typeface="Arial"/>
                <a:sym typeface="Arial"/>
              </a:rPr>
              <a:t>targeted inspections </a:t>
            </a:r>
            <a:r>
              <a:rPr lang="en-US" sz="1800">
                <a:solidFill>
                  <a:schemeClr val="dk1"/>
                </a:solidFill>
                <a:latin typeface="Arial"/>
                <a:ea typeface="Arial"/>
                <a:cs typeface="Arial"/>
                <a:sym typeface="Arial"/>
              </a:rPr>
              <a:t>this season</a:t>
            </a:r>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Arial"/>
                <a:ea typeface="Arial"/>
                <a:cs typeface="Arial"/>
                <a:sym typeface="Arial"/>
              </a:rPr>
              <a:t>299 consultations </a:t>
            </a:r>
            <a:r>
              <a:rPr lang="en-US" sz="1800">
                <a:solidFill>
                  <a:schemeClr val="dk1"/>
                </a:solidFill>
                <a:latin typeface="Arial"/>
                <a:ea typeface="Arial"/>
                <a:cs typeface="Arial"/>
                <a:sym typeface="Arial"/>
              </a:rPr>
              <a:t>(126 consultation visits were conducted in Spanish)</a:t>
            </a:r>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Arial"/>
                <a:ea typeface="Arial"/>
                <a:cs typeface="Arial"/>
                <a:sym typeface="Arial"/>
              </a:rPr>
              <a:t>8 bi-weekly calls </a:t>
            </a:r>
            <a:r>
              <a:rPr lang="en-US" sz="1800">
                <a:solidFill>
                  <a:schemeClr val="dk1"/>
                </a:solidFill>
                <a:latin typeface="Arial"/>
                <a:ea typeface="Arial"/>
                <a:cs typeface="Arial"/>
                <a:sym typeface="Arial"/>
              </a:rPr>
              <a:t>with Heat &amp; Agricultural Coordination Program</a:t>
            </a:r>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Arial"/>
                <a:ea typeface="Arial"/>
                <a:cs typeface="Arial"/>
                <a:sym typeface="Arial"/>
              </a:rPr>
              <a:t>Heat Special Emphasis Program (SEP) updated to address </a:t>
            </a:r>
            <a:r>
              <a:rPr lang="en-US" sz="1800" u="sng">
                <a:solidFill>
                  <a:srgbClr val="C00000"/>
                </a:solidFill>
                <a:latin typeface="Arial"/>
                <a:ea typeface="Arial"/>
                <a:cs typeface="Arial"/>
                <a:sym typeface="Arial"/>
              </a:rPr>
              <a:t>Indoor</a:t>
            </a:r>
            <a:r>
              <a:rPr lang="en-US" sz="1800" u="sng">
                <a:solidFill>
                  <a:schemeClr val="dk1"/>
                </a:solidFill>
                <a:latin typeface="Arial"/>
                <a:ea typeface="Arial"/>
                <a:cs typeface="Arial"/>
                <a:sym typeface="Arial"/>
              </a:rPr>
              <a:t> </a:t>
            </a:r>
            <a:r>
              <a:rPr lang="en-US" sz="1800">
                <a:solidFill>
                  <a:schemeClr val="dk1"/>
                </a:solidFill>
                <a:latin typeface="Arial"/>
                <a:ea typeface="Arial"/>
                <a:cs typeface="Arial"/>
                <a:sym typeface="Arial"/>
              </a:rPr>
              <a:t>Heat hazards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DIR/DOSH Multimedia Heat Illness Prevention </a:t>
            </a:r>
            <a:r>
              <a:rPr lang="en-US" sz="1800" u="sng">
                <a:solidFill>
                  <a:schemeClr val="dk1"/>
                </a:solidFill>
                <a:latin typeface="Arial"/>
                <a:ea typeface="Arial"/>
                <a:cs typeface="Arial"/>
                <a:sym typeface="Arial"/>
              </a:rPr>
              <a:t>media campaign expanded</a:t>
            </a:r>
            <a:r>
              <a:rPr lang="en-US" sz="1800">
                <a:solidFill>
                  <a:schemeClr val="dk1"/>
                </a:solidFill>
                <a:latin typeface="Arial"/>
                <a:ea typeface="Arial"/>
                <a:cs typeface="Arial"/>
                <a:sym typeface="Arial"/>
              </a:rPr>
              <a:t> to include </a:t>
            </a:r>
            <a:r>
              <a:rPr lang="en-US" sz="1800">
                <a:solidFill>
                  <a:srgbClr val="C00000"/>
                </a:solidFill>
                <a:latin typeface="Arial"/>
                <a:ea typeface="Arial"/>
                <a:cs typeface="Arial"/>
                <a:sym typeface="Arial"/>
              </a:rPr>
              <a:t>indoor</a:t>
            </a:r>
            <a:r>
              <a:rPr lang="en-US" sz="1800">
                <a:solidFill>
                  <a:schemeClr val="dk1"/>
                </a:solidFill>
                <a:latin typeface="Arial"/>
                <a:ea typeface="Arial"/>
                <a:cs typeface="Arial"/>
                <a:sym typeface="Arial"/>
              </a:rPr>
              <a:t> heat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Cal/OSHA Bilingual Community Engagement Liaisons (BCELs) and Bilingual Trainers </a:t>
            </a:r>
            <a:r>
              <a:rPr lang="en-US" sz="1800" u="sng">
                <a:solidFill>
                  <a:schemeClr val="dk1"/>
                </a:solidFill>
                <a:latin typeface="Arial"/>
                <a:ea typeface="Arial"/>
                <a:cs typeface="Arial"/>
                <a:sym typeface="Arial"/>
              </a:rPr>
              <a:t>meeting with community based organizations, advocacy groups, others, to promote multilingual worker rights and safety</a:t>
            </a:r>
            <a:r>
              <a:rPr lang="en-US" sz="1800">
                <a:solidFill>
                  <a:schemeClr val="dk1"/>
                </a:solidFill>
                <a:latin typeface="Arial"/>
                <a:ea typeface="Arial"/>
                <a:cs typeface="Arial"/>
                <a:sym typeface="Arial"/>
              </a:rPr>
              <a:t> and health information.</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animEffect filter="fade" transition="in">
                                      <p:cBhvr>
                                        <p:cTn dur="500"/>
                                        <p:tgtEl>
                                          <p:spTgt spid="2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animEffect filter="fade" transition="in">
                                      <p:cBhvr>
                                        <p:cTn dur="500"/>
                                        <p:tgtEl>
                                          <p:spTgt spid="2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2" st="2"/>
                                            </p:txEl>
                                          </p:spTgt>
                                        </p:tgtEl>
                                        <p:attrNameLst>
                                          <p:attrName>style.visibility</p:attrName>
                                        </p:attrNameLst>
                                      </p:cBhvr>
                                      <p:to>
                                        <p:strVal val="visible"/>
                                      </p:to>
                                    </p:set>
                                    <p:animEffect filter="fade" transition="in">
                                      <p:cBhvr>
                                        <p:cTn dur="500"/>
                                        <p:tgtEl>
                                          <p:spTgt spid="2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3" st="3"/>
                                            </p:txEl>
                                          </p:spTgt>
                                        </p:tgtEl>
                                        <p:attrNameLst>
                                          <p:attrName>style.visibility</p:attrName>
                                        </p:attrNameLst>
                                      </p:cBhvr>
                                      <p:to>
                                        <p:strVal val="visible"/>
                                      </p:to>
                                    </p:set>
                                    <p:animEffect filter="fade" transition="in">
                                      <p:cBhvr>
                                        <p:cTn dur="500"/>
                                        <p:tgtEl>
                                          <p:spTgt spid="2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4" st="4"/>
                                            </p:txEl>
                                          </p:spTgt>
                                        </p:tgtEl>
                                        <p:attrNameLst>
                                          <p:attrName>style.visibility</p:attrName>
                                        </p:attrNameLst>
                                      </p:cBhvr>
                                      <p:to>
                                        <p:strVal val="visible"/>
                                      </p:to>
                                    </p:set>
                                    <p:animEffect filter="fade" transition="in">
                                      <p:cBhvr>
                                        <p:cTn dur="500"/>
                                        <p:tgtEl>
                                          <p:spTgt spid="2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5" st="5"/>
                                            </p:txEl>
                                          </p:spTgt>
                                        </p:tgtEl>
                                        <p:attrNameLst>
                                          <p:attrName>style.visibility</p:attrName>
                                        </p:attrNameLst>
                                      </p:cBhvr>
                                      <p:to>
                                        <p:strVal val="visible"/>
                                      </p:to>
                                    </p:set>
                                    <p:animEffect filter="fade" transition="in">
                                      <p:cBhvr>
                                        <p:cTn dur="500"/>
                                        <p:tgtEl>
                                          <p:spTgt spid="21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ph type="title"/>
          </p:nvPr>
        </p:nvSpPr>
        <p:spPr>
          <a:xfrm>
            <a:off x="345687" y="820800"/>
            <a:ext cx="11891553" cy="591414"/>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COVID-19 ETS updates </a:t>
            </a:r>
            <a:r>
              <a:rPr b="1" lang="en-US" sz="4000">
                <a:solidFill>
                  <a:srgbClr val="002060"/>
                </a:solidFill>
                <a:latin typeface="Arial"/>
                <a:ea typeface="Arial"/>
                <a:cs typeface="Arial"/>
                <a:sym typeface="Arial"/>
              </a:rPr>
              <a:t>(</a:t>
            </a:r>
            <a:r>
              <a:rPr b="0" i="0" lang="en-US" sz="4000" u="none" cap="none" strike="noStrike">
                <a:solidFill>
                  <a:srgbClr val="002060"/>
                </a:solidFill>
                <a:latin typeface="Calibri"/>
                <a:ea typeface="Calibri"/>
                <a:cs typeface="Calibri"/>
                <a:sym typeface="Calibri"/>
              </a:rPr>
              <a:t>§</a:t>
            </a:r>
            <a:r>
              <a:rPr b="1" lang="en-US" sz="4000">
                <a:solidFill>
                  <a:srgbClr val="002060"/>
                </a:solidFill>
                <a:latin typeface="Arial"/>
                <a:ea typeface="Arial"/>
                <a:cs typeface="Arial"/>
                <a:sym typeface="Arial"/>
              </a:rPr>
              <a:t>3205) </a:t>
            </a:r>
            <a:r>
              <a:rPr lang="en-US"/>
              <a:t>	</a:t>
            </a:r>
            <a:endParaRPr/>
          </a:p>
        </p:txBody>
      </p:sp>
      <p:sp>
        <p:nvSpPr>
          <p:cNvPr id="221" name="Google Shape;221;p24"/>
          <p:cNvSpPr txBox="1"/>
          <p:nvPr>
            <p:ph idx="1" type="body"/>
          </p:nvPr>
        </p:nvSpPr>
        <p:spPr>
          <a:xfrm>
            <a:off x="508247" y="2113280"/>
            <a:ext cx="9290682" cy="3117073"/>
          </a:xfrm>
          <a:prstGeom prst="rect">
            <a:avLst/>
          </a:prstGeom>
          <a:noFill/>
          <a:ln>
            <a:noFill/>
          </a:ln>
        </p:spPr>
        <p:txBody>
          <a:bodyPr anchorCtr="0" anchor="t" bIns="45700" lIns="91425" spcFirstLastPara="1" rIns="91425" wrap="square" tIns="45700">
            <a:normAutofit fontScale="62500" lnSpcReduction="20000"/>
          </a:bodyPr>
          <a:lstStyle/>
          <a:p>
            <a:pPr indent="-50800" lvl="0" marL="50800" rtl="0" algn="l">
              <a:lnSpc>
                <a:spcPct val="100000"/>
              </a:lnSpc>
              <a:spcBef>
                <a:spcPts val="0"/>
              </a:spcBef>
              <a:spcAft>
                <a:spcPts val="0"/>
              </a:spcAft>
              <a:buSzPct val="95000"/>
              <a:buChar char="⚫"/>
            </a:pPr>
            <a:r>
              <a:rPr lang="en-US" sz="4400">
                <a:latin typeface="Arial"/>
                <a:ea typeface="Arial"/>
                <a:cs typeface="Arial"/>
                <a:sym typeface="Arial"/>
              </a:rPr>
              <a:t>3</a:t>
            </a:r>
            <a:r>
              <a:rPr baseline="30000" lang="en-US" sz="4400">
                <a:latin typeface="Arial"/>
                <a:ea typeface="Arial"/>
                <a:cs typeface="Arial"/>
                <a:sym typeface="Arial"/>
              </a:rPr>
              <a:t>rd </a:t>
            </a:r>
            <a:r>
              <a:rPr lang="en-US" sz="4400">
                <a:latin typeface="Arial"/>
                <a:ea typeface="Arial"/>
                <a:cs typeface="Arial"/>
                <a:sym typeface="Arial"/>
              </a:rPr>
              <a:t>Readoption of the COVID-19 Emergency Temporary Standard</a:t>
            </a:r>
            <a:endParaRPr sz="4400">
              <a:latin typeface="Arial"/>
              <a:ea typeface="Arial"/>
              <a:cs typeface="Arial"/>
              <a:sym typeface="Arial"/>
            </a:endParaRPr>
          </a:p>
          <a:p>
            <a:pPr indent="-247015" lvl="0" marL="690880" rtl="0" algn="l">
              <a:lnSpc>
                <a:spcPct val="100000"/>
              </a:lnSpc>
              <a:spcBef>
                <a:spcPts val="525"/>
              </a:spcBef>
              <a:spcAft>
                <a:spcPts val="0"/>
              </a:spcAft>
              <a:buClr>
                <a:srgbClr val="243355"/>
              </a:buClr>
              <a:buSzPct val="84089"/>
              <a:buFont typeface="Noto Sans Symbols"/>
              <a:buChar char="▪"/>
            </a:pPr>
            <a:r>
              <a:rPr lang="en-US" sz="4200">
                <a:latin typeface="Arial"/>
                <a:ea typeface="Arial"/>
                <a:cs typeface="Arial"/>
                <a:sym typeface="Arial"/>
              </a:rPr>
              <a:t>Effective May 6, 2022, with an expiration date of December 31, 2022.</a:t>
            </a:r>
            <a:endParaRPr/>
          </a:p>
          <a:p>
            <a:pPr indent="-108426" lvl="0" marL="274320" rtl="0" algn="l">
              <a:spcBef>
                <a:spcPts val="550"/>
              </a:spcBef>
              <a:spcAft>
                <a:spcPts val="0"/>
              </a:spcAft>
              <a:buSzPct val="95000"/>
              <a:buNone/>
            </a:pPr>
            <a:r>
              <a:t/>
            </a:r>
            <a:endParaRPr sz="4400"/>
          </a:p>
          <a:p>
            <a:pPr indent="-274320" lvl="0" marL="274320" rtl="0" algn="l">
              <a:spcBef>
                <a:spcPts val="550"/>
              </a:spcBef>
              <a:spcAft>
                <a:spcPts val="0"/>
              </a:spcAft>
              <a:buSzPct val="95000"/>
              <a:buChar char="⚫"/>
            </a:pPr>
            <a:r>
              <a:rPr lang="en-US" sz="4400"/>
              <a:t>Board voting on non-emergency COVID-19 Prevention standard December 15, 2022. Would expire two years after effective date if adopted.</a:t>
            </a:r>
            <a:endParaRPr sz="4400"/>
          </a:p>
          <a:p>
            <a:pPr indent="-180092" lvl="0" marL="274320" rtl="0" algn="l">
              <a:spcBef>
                <a:spcPts val="312"/>
              </a:spcBef>
              <a:spcAft>
                <a:spcPts val="0"/>
              </a:spcAft>
              <a:buSzPct val="95000"/>
              <a:buNone/>
            </a:pPr>
            <a:r>
              <a:t/>
            </a:r>
            <a:endParaRPr sz="2500"/>
          </a:p>
          <a:p>
            <a:pPr indent="-176291" lvl="0" marL="274320" rtl="0" algn="l">
              <a:spcBef>
                <a:spcPts val="325"/>
              </a:spcBef>
              <a:spcAft>
                <a:spcPts val="0"/>
              </a:spcAft>
              <a:buSzPct val="95000"/>
              <a:buNone/>
            </a:pPr>
            <a:r>
              <a:t/>
            </a:r>
            <a:endParaRPr/>
          </a:p>
        </p:txBody>
      </p:sp>
      <p:pic>
        <p:nvPicPr>
          <p:cNvPr id="222" name="Google Shape;222;p24"/>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223" name="Google Shape;223;p24"/>
          <p:cNvPicPr preferRelativeResize="0"/>
          <p:nvPr/>
        </p:nvPicPr>
        <p:blipFill rotWithShape="1">
          <a:blip r:embed="rId4">
            <a:alphaModFix/>
          </a:blip>
          <a:srcRect b="0" l="0" r="0" t="0"/>
          <a:stretch/>
        </p:blipFill>
        <p:spPr>
          <a:xfrm>
            <a:off x="8438385" y="2227088"/>
            <a:ext cx="4280415" cy="2403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682752" y="576072"/>
            <a:ext cx="10972800" cy="1143000"/>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t>Cal/OSHA Alliance Program</a:t>
            </a:r>
            <a:endParaRPr/>
          </a:p>
        </p:txBody>
      </p:sp>
      <p:sp>
        <p:nvSpPr>
          <p:cNvPr id="230" name="Google Shape;230;p25"/>
          <p:cNvSpPr txBox="1"/>
          <p:nvPr>
            <p:ph idx="1" type="body"/>
          </p:nvPr>
        </p:nvSpPr>
        <p:spPr>
          <a:xfrm>
            <a:off x="682752" y="2216606"/>
            <a:ext cx="6665650" cy="3651534"/>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470"/>
              <a:buChar char="⚫"/>
            </a:pPr>
            <a:r>
              <a:rPr lang="en-US"/>
              <a:t>Alliance Participants support Cal/OSHA’s strategic goals by:</a:t>
            </a:r>
            <a:endParaRPr/>
          </a:p>
          <a:p>
            <a:pPr indent="-246888" lvl="1" marL="640080" rtl="0" algn="l">
              <a:spcBef>
                <a:spcPts val="480"/>
              </a:spcBef>
              <a:spcAft>
                <a:spcPts val="0"/>
              </a:spcAft>
              <a:buSzPts val="2040"/>
              <a:buChar char="⚫"/>
            </a:pPr>
            <a:r>
              <a:rPr lang="en-US"/>
              <a:t>Establishing Alliance Agreements with</a:t>
            </a:r>
            <a:endParaRPr/>
          </a:p>
          <a:p>
            <a:pPr indent="0" lvl="1" marL="393192" rtl="0" algn="l">
              <a:spcBef>
                <a:spcPts val="480"/>
              </a:spcBef>
              <a:spcAft>
                <a:spcPts val="0"/>
              </a:spcAft>
              <a:buSzPts val="2040"/>
              <a:buNone/>
            </a:pPr>
            <a:r>
              <a:rPr lang="en-US"/>
              <a:t>   work plans that,</a:t>
            </a:r>
            <a:endParaRPr/>
          </a:p>
          <a:p>
            <a:pPr indent="-246888" lvl="1" marL="640080" rtl="0" algn="l">
              <a:spcBef>
                <a:spcPts val="480"/>
              </a:spcBef>
              <a:spcAft>
                <a:spcPts val="0"/>
              </a:spcAft>
              <a:buSzPts val="2040"/>
              <a:buChar char="⚫"/>
            </a:pPr>
            <a:r>
              <a:rPr lang="en-US"/>
              <a:t>Raise awareness for workplace safety &amp; health via:</a:t>
            </a:r>
            <a:endParaRPr/>
          </a:p>
          <a:p>
            <a:pPr indent="-246888" lvl="2" marL="914400" rtl="0" algn="l">
              <a:spcBef>
                <a:spcPts val="480"/>
              </a:spcBef>
              <a:spcAft>
                <a:spcPts val="0"/>
              </a:spcAft>
              <a:buSzPts val="1680"/>
              <a:buChar char="⚫"/>
            </a:pPr>
            <a:r>
              <a:rPr lang="en-US" sz="2400"/>
              <a:t>Outreach &amp; Education</a:t>
            </a:r>
            <a:endParaRPr/>
          </a:p>
          <a:p>
            <a:pPr indent="-246888" lvl="2" marL="914400" rtl="0" algn="l">
              <a:spcBef>
                <a:spcPts val="480"/>
              </a:spcBef>
              <a:spcAft>
                <a:spcPts val="0"/>
              </a:spcAft>
              <a:buSzPts val="1680"/>
              <a:buChar char="⚫"/>
            </a:pPr>
            <a:r>
              <a:rPr lang="en-US" sz="2400"/>
              <a:t>Training &amp; Education</a:t>
            </a:r>
            <a:endParaRPr/>
          </a:p>
          <a:p>
            <a:pPr indent="0" lvl="0" marL="0" rtl="0" algn="l">
              <a:spcBef>
                <a:spcPts val="520"/>
              </a:spcBef>
              <a:spcAft>
                <a:spcPts val="0"/>
              </a:spcAft>
              <a:buSzPts val="2470"/>
              <a:buNone/>
            </a:pPr>
            <a:r>
              <a:t/>
            </a:r>
            <a:endParaRPr/>
          </a:p>
          <a:p>
            <a:pPr indent="-117475" lvl="0" marL="274320" rtl="0" algn="l">
              <a:spcBef>
                <a:spcPts val="520"/>
              </a:spcBef>
              <a:spcAft>
                <a:spcPts val="0"/>
              </a:spcAft>
              <a:buSzPts val="2470"/>
              <a:buNone/>
            </a:pPr>
            <a:r>
              <a:t/>
            </a:r>
            <a:endParaRPr/>
          </a:p>
          <a:p>
            <a:pPr indent="-117475" lvl="0" marL="274320" rtl="0" algn="l">
              <a:spcBef>
                <a:spcPts val="520"/>
              </a:spcBef>
              <a:spcAft>
                <a:spcPts val="0"/>
              </a:spcAft>
              <a:buSzPts val="2470"/>
              <a:buNone/>
            </a:pPr>
            <a:r>
              <a:t/>
            </a:r>
            <a:endParaRPr/>
          </a:p>
          <a:p>
            <a:pPr indent="-117475" lvl="0" marL="274320" rtl="0" algn="l">
              <a:spcBef>
                <a:spcPts val="520"/>
              </a:spcBef>
              <a:spcAft>
                <a:spcPts val="0"/>
              </a:spcAft>
              <a:buSzPts val="2470"/>
              <a:buNone/>
            </a:pPr>
            <a:r>
              <a:t/>
            </a:r>
            <a:endParaRPr/>
          </a:p>
        </p:txBody>
      </p:sp>
      <p:sp>
        <p:nvSpPr>
          <p:cNvPr id="231" name="Google Shape;231;p25"/>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232" name="Google Shape;232;p25"/>
          <p:cNvPicPr preferRelativeResize="0"/>
          <p:nvPr/>
        </p:nvPicPr>
        <p:blipFill rotWithShape="1">
          <a:blip r:embed="rId3">
            <a:alphaModFix/>
          </a:blip>
          <a:srcRect b="0" l="0" r="0" t="0"/>
          <a:stretch/>
        </p:blipFill>
        <p:spPr>
          <a:xfrm>
            <a:off x="10155947" y="6023498"/>
            <a:ext cx="1673710" cy="836855"/>
          </a:xfrm>
          <a:prstGeom prst="rect">
            <a:avLst/>
          </a:prstGeom>
          <a:noFill/>
          <a:ln>
            <a:noFill/>
          </a:ln>
        </p:spPr>
      </p:pic>
      <p:pic>
        <p:nvPicPr>
          <p:cNvPr id="233" name="Google Shape;233;p25"/>
          <p:cNvPicPr preferRelativeResize="0"/>
          <p:nvPr/>
        </p:nvPicPr>
        <p:blipFill rotWithShape="1">
          <a:blip r:embed="rId4">
            <a:alphaModFix/>
          </a:blip>
          <a:srcRect b="0" l="0" r="0" t="0"/>
          <a:stretch/>
        </p:blipFill>
        <p:spPr>
          <a:xfrm>
            <a:off x="7017566" y="2623256"/>
            <a:ext cx="4812091" cy="25156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6"/>
          <p:cNvSpPr txBox="1"/>
          <p:nvPr>
            <p:ph type="title"/>
          </p:nvPr>
        </p:nvSpPr>
        <p:spPr>
          <a:xfrm>
            <a:off x="682752" y="576072"/>
            <a:ext cx="10972800" cy="1143000"/>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t>Alliance Agreements</a:t>
            </a:r>
            <a:endParaRPr/>
          </a:p>
        </p:txBody>
      </p:sp>
      <p:sp>
        <p:nvSpPr>
          <p:cNvPr id="240" name="Google Shape;240;p26"/>
          <p:cNvSpPr txBox="1"/>
          <p:nvPr>
            <p:ph idx="1" type="body"/>
          </p:nvPr>
        </p:nvSpPr>
        <p:spPr>
          <a:xfrm>
            <a:off x="682752" y="2149260"/>
            <a:ext cx="5829302" cy="3275512"/>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280"/>
              <a:buChar char="⚫"/>
            </a:pPr>
            <a:r>
              <a:rPr lang="en-US" sz="2400"/>
              <a:t>Alliance Participants work to educate workers and employers about</a:t>
            </a:r>
            <a:endParaRPr/>
          </a:p>
          <a:p>
            <a:pPr indent="-246888" lvl="1" marL="640080" rtl="0" algn="l">
              <a:spcBef>
                <a:spcPts val="440"/>
              </a:spcBef>
              <a:spcAft>
                <a:spcPts val="0"/>
              </a:spcAft>
              <a:buSzPts val="1870"/>
              <a:buChar char="⚫"/>
            </a:pPr>
            <a:r>
              <a:rPr lang="en-US" sz="2200"/>
              <a:t>Workplace rights and responsibilities</a:t>
            </a:r>
            <a:endParaRPr/>
          </a:p>
          <a:p>
            <a:pPr indent="-246888" lvl="1" marL="640080" rtl="0" algn="l">
              <a:spcBef>
                <a:spcPts val="440"/>
              </a:spcBef>
              <a:spcAft>
                <a:spcPts val="0"/>
              </a:spcAft>
              <a:buSzPts val="1870"/>
              <a:buChar char="⚫"/>
            </a:pPr>
            <a:r>
              <a:rPr lang="en-US" sz="2200"/>
              <a:t>Prevention of retaliation against workers engaging in protected activity </a:t>
            </a:r>
            <a:endParaRPr/>
          </a:p>
          <a:p>
            <a:pPr indent="-274320" lvl="0" marL="274320" rtl="0" algn="l">
              <a:spcBef>
                <a:spcPts val="440"/>
              </a:spcBef>
              <a:spcAft>
                <a:spcPts val="0"/>
              </a:spcAft>
              <a:buSzPts val="2090"/>
              <a:buChar char="⚫"/>
            </a:pPr>
            <a:r>
              <a:rPr lang="en-US" sz="2200"/>
              <a:t>Provide a forum to work together to resolve workplace safety &amp; health concerns</a:t>
            </a:r>
            <a:endParaRPr/>
          </a:p>
          <a:p>
            <a:pPr indent="0" lvl="0" marL="0" rtl="0" algn="l">
              <a:spcBef>
                <a:spcPts val="440"/>
              </a:spcBef>
              <a:spcAft>
                <a:spcPts val="0"/>
              </a:spcAft>
              <a:buSzPts val="2090"/>
              <a:buNone/>
            </a:pPr>
            <a:r>
              <a:t/>
            </a:r>
            <a:endParaRPr sz="2200"/>
          </a:p>
          <a:p>
            <a:pPr indent="-129540" lvl="0" marL="274320" rtl="0" algn="l">
              <a:spcBef>
                <a:spcPts val="480"/>
              </a:spcBef>
              <a:spcAft>
                <a:spcPts val="0"/>
              </a:spcAft>
              <a:buSzPts val="2280"/>
              <a:buNone/>
            </a:pPr>
            <a:r>
              <a:t/>
            </a:r>
            <a:endParaRPr sz="2400"/>
          </a:p>
          <a:p>
            <a:pPr indent="0" lvl="0" marL="0" rtl="0" algn="l">
              <a:spcBef>
                <a:spcPts val="520"/>
              </a:spcBef>
              <a:spcAft>
                <a:spcPts val="0"/>
              </a:spcAft>
              <a:buSzPts val="2470"/>
              <a:buNone/>
            </a:pPr>
            <a:r>
              <a:t/>
            </a:r>
            <a:endParaRPr/>
          </a:p>
          <a:p>
            <a:pPr indent="-117475" lvl="0" marL="274320" rtl="0" algn="l">
              <a:spcBef>
                <a:spcPts val="520"/>
              </a:spcBef>
              <a:spcAft>
                <a:spcPts val="0"/>
              </a:spcAft>
              <a:buSzPts val="2470"/>
              <a:buNone/>
            </a:pPr>
            <a:r>
              <a:t/>
            </a:r>
            <a:endParaRPr/>
          </a:p>
          <a:p>
            <a:pPr indent="-117475" lvl="0" marL="274320" rtl="0" algn="l">
              <a:spcBef>
                <a:spcPts val="520"/>
              </a:spcBef>
              <a:spcAft>
                <a:spcPts val="0"/>
              </a:spcAft>
              <a:buSzPts val="2470"/>
              <a:buNone/>
            </a:pPr>
            <a:r>
              <a:t/>
            </a:r>
            <a:endParaRPr/>
          </a:p>
          <a:p>
            <a:pPr indent="-117475" lvl="0" marL="274320" rtl="0" algn="l">
              <a:spcBef>
                <a:spcPts val="520"/>
              </a:spcBef>
              <a:spcAft>
                <a:spcPts val="0"/>
              </a:spcAft>
              <a:buSzPts val="2470"/>
              <a:buNone/>
            </a:pPr>
            <a:r>
              <a:t/>
            </a:r>
            <a:endParaRPr/>
          </a:p>
        </p:txBody>
      </p:sp>
      <p:sp>
        <p:nvSpPr>
          <p:cNvPr id="241" name="Google Shape;241;p26"/>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242" name="Google Shape;242;p26"/>
          <p:cNvPicPr preferRelativeResize="0"/>
          <p:nvPr/>
        </p:nvPicPr>
        <p:blipFill rotWithShape="1">
          <a:blip r:embed="rId3">
            <a:alphaModFix/>
          </a:blip>
          <a:srcRect b="0" l="0" r="0" t="0"/>
          <a:stretch/>
        </p:blipFill>
        <p:spPr>
          <a:xfrm>
            <a:off x="10155947" y="6023498"/>
            <a:ext cx="1673710" cy="836855"/>
          </a:xfrm>
          <a:prstGeom prst="rect">
            <a:avLst/>
          </a:prstGeom>
          <a:noFill/>
          <a:ln>
            <a:noFill/>
          </a:ln>
        </p:spPr>
      </p:pic>
      <p:pic>
        <p:nvPicPr>
          <p:cNvPr descr="construction worker on street" id="243" name="Google Shape;243;p26"/>
          <p:cNvPicPr preferRelativeResize="0"/>
          <p:nvPr/>
        </p:nvPicPr>
        <p:blipFill rotWithShape="1">
          <a:blip r:embed="rId4">
            <a:alphaModFix/>
          </a:blip>
          <a:srcRect b="0" l="0" r="0" t="0"/>
          <a:stretch/>
        </p:blipFill>
        <p:spPr>
          <a:xfrm>
            <a:off x="6909506" y="2149260"/>
            <a:ext cx="4599742" cy="3068028"/>
          </a:xfrm>
          <a:prstGeom prst="rect">
            <a:avLst/>
          </a:prstGeom>
          <a:noFill/>
          <a:ln cap="flat" cmpd="sng" w="12700">
            <a:solidFill>
              <a:schemeClr val="dk1"/>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7"/>
          <p:cNvSpPr txBox="1"/>
          <p:nvPr>
            <p:ph type="title"/>
          </p:nvPr>
        </p:nvSpPr>
        <p:spPr>
          <a:xfrm>
            <a:off x="919122" y="785667"/>
            <a:ext cx="10972800"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How Do You Become an Alliance Participant?</a:t>
            </a:r>
            <a:endParaRPr/>
          </a:p>
        </p:txBody>
      </p:sp>
      <p:sp>
        <p:nvSpPr>
          <p:cNvPr id="250" name="Google Shape;250;p27"/>
          <p:cNvSpPr txBox="1"/>
          <p:nvPr>
            <p:ph idx="1" type="body"/>
          </p:nvPr>
        </p:nvSpPr>
        <p:spPr>
          <a:xfrm>
            <a:off x="1540099" y="2183235"/>
            <a:ext cx="4555901" cy="3746377"/>
          </a:xfrm>
          <a:prstGeom prst="rect">
            <a:avLst/>
          </a:prstGeom>
          <a:noFill/>
          <a:ln>
            <a:noFill/>
          </a:ln>
        </p:spPr>
        <p:txBody>
          <a:bodyPr anchorCtr="0" anchor="t" bIns="45700" lIns="91425" spcFirstLastPara="1" rIns="91425" wrap="square" tIns="45700">
            <a:normAutofit fontScale="92500"/>
          </a:bodyPr>
          <a:lstStyle/>
          <a:p>
            <a:pPr indent="0" lvl="0" marL="0" rtl="0" algn="l">
              <a:spcBef>
                <a:spcPts val="0"/>
              </a:spcBef>
              <a:spcAft>
                <a:spcPts val="0"/>
              </a:spcAft>
              <a:buSzPct val="95000"/>
              <a:buNone/>
            </a:pPr>
            <a:r>
              <a:rPr b="1" i="0" lang="en-US">
                <a:solidFill>
                  <a:srgbClr val="111111"/>
                </a:solidFill>
                <a:latin typeface="Source Sans Pro"/>
                <a:ea typeface="Source Sans Pro"/>
                <a:cs typeface="Source Sans Pro"/>
                <a:sym typeface="Source Sans Pro"/>
              </a:rPr>
              <a:t>Contact: </a:t>
            </a:r>
            <a:endParaRPr/>
          </a:p>
          <a:p>
            <a:pPr indent="0" lvl="0" marL="0" rtl="0" algn="l">
              <a:spcBef>
                <a:spcPts val="481"/>
              </a:spcBef>
              <a:spcAft>
                <a:spcPts val="0"/>
              </a:spcAft>
              <a:buSzPct val="95000"/>
              <a:buNone/>
            </a:pPr>
            <a:r>
              <a:rPr b="0" i="0" lang="en-US">
                <a:solidFill>
                  <a:srgbClr val="111111"/>
                </a:solidFill>
                <a:latin typeface="Source Sans Pro"/>
                <a:ea typeface="Source Sans Pro"/>
                <a:cs typeface="Source Sans Pro"/>
                <a:sym typeface="Source Sans Pro"/>
              </a:rPr>
              <a:t>Charlene Gloriani</a:t>
            </a:r>
            <a:r>
              <a:rPr lang="en-US">
                <a:solidFill>
                  <a:srgbClr val="111111"/>
                </a:solidFill>
                <a:latin typeface="Source Sans Pro"/>
                <a:ea typeface="Source Sans Pro"/>
                <a:cs typeface="Source Sans Pro"/>
                <a:sym typeface="Source Sans Pro"/>
              </a:rPr>
              <a:t>, Program SSE</a:t>
            </a:r>
            <a:endParaRPr b="0" i="0">
              <a:solidFill>
                <a:srgbClr val="111111"/>
              </a:solidFill>
              <a:latin typeface="Source Sans Pro"/>
              <a:ea typeface="Source Sans Pro"/>
              <a:cs typeface="Source Sans Pro"/>
              <a:sym typeface="Source Sans Pro"/>
            </a:endParaRPr>
          </a:p>
          <a:p>
            <a:pPr indent="0" lvl="0" marL="0" rtl="0" algn="l">
              <a:spcBef>
                <a:spcPts val="481"/>
              </a:spcBef>
              <a:spcAft>
                <a:spcPts val="0"/>
              </a:spcAft>
              <a:buSzPct val="95000"/>
              <a:buNone/>
            </a:pPr>
            <a:r>
              <a:rPr b="0" i="0" lang="en-US">
                <a:solidFill>
                  <a:srgbClr val="111111"/>
                </a:solidFill>
                <a:latin typeface="Source Sans Pro"/>
                <a:ea typeface="Source Sans Pro"/>
                <a:cs typeface="Source Sans Pro"/>
                <a:sym typeface="Source Sans Pro"/>
              </a:rPr>
              <a:t>Alliance Program Coordinator</a:t>
            </a:r>
            <a:br>
              <a:rPr b="0" i="0" lang="en-US">
                <a:solidFill>
                  <a:srgbClr val="111111"/>
                </a:solidFill>
                <a:latin typeface="Source Sans Pro"/>
                <a:ea typeface="Source Sans Pro"/>
                <a:cs typeface="Source Sans Pro"/>
                <a:sym typeface="Source Sans Pro"/>
              </a:rPr>
            </a:br>
            <a:endParaRPr b="0" i="0">
              <a:solidFill>
                <a:srgbClr val="111111"/>
              </a:solidFill>
              <a:latin typeface="Source Sans Pro"/>
              <a:ea typeface="Source Sans Pro"/>
              <a:cs typeface="Source Sans Pro"/>
              <a:sym typeface="Source Sans Pro"/>
            </a:endParaRPr>
          </a:p>
          <a:p>
            <a:pPr indent="0" lvl="0" marL="0" rtl="0" algn="l">
              <a:spcBef>
                <a:spcPts val="481"/>
              </a:spcBef>
              <a:spcAft>
                <a:spcPts val="0"/>
              </a:spcAft>
              <a:buSzPct val="95000"/>
              <a:buNone/>
            </a:pPr>
            <a:r>
              <a:rPr b="0" i="0" lang="en-US">
                <a:solidFill>
                  <a:srgbClr val="111111"/>
                </a:solidFill>
                <a:latin typeface="Source Sans Pro"/>
                <a:ea typeface="Source Sans Pro"/>
                <a:cs typeface="Source Sans Pro"/>
                <a:sym typeface="Source Sans Pro"/>
              </a:rPr>
              <a:t>DOSH Communications Office</a:t>
            </a:r>
            <a:br>
              <a:rPr b="0" i="0" lang="en-US">
                <a:solidFill>
                  <a:srgbClr val="111111"/>
                </a:solidFill>
                <a:latin typeface="Source Sans Pro"/>
                <a:ea typeface="Source Sans Pro"/>
                <a:cs typeface="Source Sans Pro"/>
                <a:sym typeface="Source Sans Pro"/>
              </a:rPr>
            </a:br>
            <a:r>
              <a:rPr b="0" i="0" lang="en-US">
                <a:solidFill>
                  <a:srgbClr val="111111"/>
                </a:solidFill>
                <a:latin typeface="Source Sans Pro"/>
                <a:ea typeface="Source Sans Pro"/>
                <a:cs typeface="Source Sans Pro"/>
                <a:sym typeface="Source Sans Pro"/>
              </a:rPr>
              <a:t>2 MacArthur Place, Suite 730</a:t>
            </a:r>
            <a:br>
              <a:rPr b="0" i="0" lang="en-US">
                <a:solidFill>
                  <a:srgbClr val="111111"/>
                </a:solidFill>
                <a:latin typeface="Source Sans Pro"/>
                <a:ea typeface="Source Sans Pro"/>
                <a:cs typeface="Source Sans Pro"/>
                <a:sym typeface="Source Sans Pro"/>
              </a:rPr>
            </a:br>
            <a:r>
              <a:rPr b="0" i="0" lang="en-US">
                <a:solidFill>
                  <a:srgbClr val="111111"/>
                </a:solidFill>
                <a:latin typeface="Source Sans Pro"/>
                <a:ea typeface="Source Sans Pro"/>
                <a:cs typeface="Source Sans Pro"/>
                <a:sym typeface="Source Sans Pro"/>
              </a:rPr>
              <a:t>Santa Ana, CA 92707</a:t>
            </a:r>
            <a:br>
              <a:rPr b="0" i="0" lang="en-US">
                <a:solidFill>
                  <a:srgbClr val="111111"/>
                </a:solidFill>
                <a:latin typeface="Source Sans Pro"/>
                <a:ea typeface="Source Sans Pro"/>
                <a:cs typeface="Source Sans Pro"/>
                <a:sym typeface="Source Sans Pro"/>
              </a:rPr>
            </a:br>
            <a:endParaRPr b="0" i="0">
              <a:solidFill>
                <a:srgbClr val="111111"/>
              </a:solidFill>
              <a:latin typeface="Source Sans Pro"/>
              <a:ea typeface="Source Sans Pro"/>
              <a:cs typeface="Source Sans Pro"/>
              <a:sym typeface="Source Sans Pro"/>
            </a:endParaRPr>
          </a:p>
          <a:p>
            <a:pPr indent="0" lvl="0" marL="0" rtl="0" algn="l">
              <a:spcBef>
                <a:spcPts val="481"/>
              </a:spcBef>
              <a:spcAft>
                <a:spcPts val="0"/>
              </a:spcAft>
              <a:buSzPct val="95000"/>
              <a:buNone/>
            </a:pPr>
            <a:r>
              <a:rPr b="0" i="0" lang="en-US" u="sng" strike="noStrike">
                <a:solidFill>
                  <a:schemeClr val="hlink"/>
                </a:solidFill>
                <a:latin typeface="Source Sans Pro"/>
                <a:ea typeface="Source Sans Pro"/>
                <a:cs typeface="Source Sans Pro"/>
                <a:sym typeface="Source Sans Pro"/>
                <a:hlinkClick r:id="rId3"/>
              </a:rPr>
              <a:t>DOSHAlliance@dir.ca.gov</a:t>
            </a:r>
            <a:endParaRPr b="0" i="0">
              <a:solidFill>
                <a:srgbClr val="111111"/>
              </a:solidFill>
              <a:latin typeface="Source Sans Pro"/>
              <a:ea typeface="Source Sans Pro"/>
              <a:cs typeface="Source Sans Pro"/>
              <a:sym typeface="Source Sans Pro"/>
            </a:endParaRPr>
          </a:p>
          <a:p>
            <a:pPr indent="-129238" lvl="0" marL="274320" rtl="0" algn="l">
              <a:spcBef>
                <a:spcPts val="481"/>
              </a:spcBef>
              <a:spcAft>
                <a:spcPts val="0"/>
              </a:spcAft>
              <a:buSzPct val="95000"/>
              <a:buNone/>
            </a:pPr>
            <a:r>
              <a:t/>
            </a:r>
            <a:endParaRPr/>
          </a:p>
          <a:p>
            <a:pPr indent="-129238" lvl="0" marL="274320" rtl="0" algn="l">
              <a:spcBef>
                <a:spcPts val="481"/>
              </a:spcBef>
              <a:spcAft>
                <a:spcPts val="0"/>
              </a:spcAft>
              <a:buSzPct val="95000"/>
              <a:buNone/>
            </a:pPr>
            <a:r>
              <a:t/>
            </a:r>
            <a:endParaRPr/>
          </a:p>
          <a:p>
            <a:pPr indent="-129238" lvl="0" marL="274320" rtl="0" algn="l">
              <a:spcBef>
                <a:spcPts val="481"/>
              </a:spcBef>
              <a:spcAft>
                <a:spcPts val="0"/>
              </a:spcAft>
              <a:buSzPct val="95000"/>
              <a:buNone/>
            </a:pPr>
            <a:r>
              <a:t/>
            </a:r>
            <a:endParaRPr/>
          </a:p>
        </p:txBody>
      </p:sp>
      <p:sp>
        <p:nvSpPr>
          <p:cNvPr id="251" name="Google Shape;251;p27"/>
          <p:cNvSpPr txBox="1"/>
          <p:nvPr>
            <p:ph idx="12" type="sldNum"/>
          </p:nvPr>
        </p:nvSpPr>
        <p:spPr>
          <a:xfrm>
            <a:off x="10566400" y="6356351"/>
            <a:ext cx="1016000" cy="365125"/>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252" name="Google Shape;252;p27"/>
          <p:cNvPicPr preferRelativeResize="0"/>
          <p:nvPr/>
        </p:nvPicPr>
        <p:blipFill rotWithShape="1">
          <a:blip r:embed="rId4">
            <a:alphaModFix/>
          </a:blip>
          <a:srcRect b="0" l="0" r="0" t="0"/>
          <a:stretch/>
        </p:blipFill>
        <p:spPr>
          <a:xfrm>
            <a:off x="10155947" y="6023498"/>
            <a:ext cx="1673710" cy="836855"/>
          </a:xfrm>
          <a:prstGeom prst="rect">
            <a:avLst/>
          </a:prstGeom>
          <a:noFill/>
          <a:ln>
            <a:noFill/>
          </a:ln>
        </p:spPr>
      </p:pic>
      <p:pic>
        <p:nvPicPr>
          <p:cNvPr id="253" name="Google Shape;253;p27"/>
          <p:cNvPicPr preferRelativeResize="0"/>
          <p:nvPr/>
        </p:nvPicPr>
        <p:blipFill rotWithShape="1">
          <a:blip r:embed="rId5">
            <a:alphaModFix/>
          </a:blip>
          <a:srcRect b="0" l="0" r="0" t="0"/>
          <a:stretch/>
        </p:blipFill>
        <p:spPr>
          <a:xfrm>
            <a:off x="7591394" y="2381576"/>
            <a:ext cx="2791411" cy="334969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ph type="title"/>
          </p:nvPr>
        </p:nvSpPr>
        <p:spPr>
          <a:xfrm>
            <a:off x="609600" y="704088"/>
            <a:ext cx="10972800" cy="11907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rgbClr val="7030A0"/>
              </a:buClr>
              <a:buSzPct val="100000"/>
              <a:buFont typeface="Verdana"/>
              <a:buNone/>
            </a:pPr>
            <a:br>
              <a:rPr lang="en-US">
                <a:solidFill>
                  <a:srgbClr val="7030A0"/>
                </a:solidFill>
                <a:latin typeface="Verdana"/>
                <a:ea typeface="Verdana"/>
                <a:cs typeface="Verdana"/>
                <a:sym typeface="Verdana"/>
              </a:rPr>
            </a:br>
            <a:endParaRPr>
              <a:solidFill>
                <a:srgbClr val="7030A0"/>
              </a:solidFill>
              <a:latin typeface="Verdana"/>
              <a:ea typeface="Verdana"/>
              <a:cs typeface="Verdana"/>
              <a:sym typeface="Verdana"/>
            </a:endParaRPr>
          </a:p>
        </p:txBody>
      </p:sp>
      <p:sp>
        <p:nvSpPr>
          <p:cNvPr id="259" name="Google Shape;259;p28"/>
          <p:cNvSpPr txBox="1"/>
          <p:nvPr>
            <p:ph idx="1" type="body"/>
          </p:nvPr>
        </p:nvSpPr>
        <p:spPr>
          <a:xfrm>
            <a:off x="609600" y="1527143"/>
            <a:ext cx="10972800" cy="4958498"/>
          </a:xfrm>
          <a:prstGeom prst="rect">
            <a:avLst/>
          </a:prstGeom>
          <a:noFill/>
          <a:ln>
            <a:noFill/>
          </a:ln>
        </p:spPr>
        <p:txBody>
          <a:bodyPr anchorCtr="0" anchor="t" bIns="45700" lIns="91425" spcFirstLastPara="1" rIns="91425" wrap="square" tIns="45700">
            <a:normAutofit/>
          </a:bodyPr>
          <a:lstStyle/>
          <a:p>
            <a:pPr indent="-135255" lvl="2" marL="1143000" marR="0" rtl="0" algn="l">
              <a:spcBef>
                <a:spcPts val="0"/>
              </a:spcBef>
              <a:spcAft>
                <a:spcPts val="0"/>
              </a:spcAft>
              <a:buSzPts val="1470"/>
              <a:buFont typeface="Noto Sans Symbols"/>
              <a:buNone/>
            </a:pPr>
            <a:r>
              <a:t/>
            </a:r>
            <a:endParaRPr>
              <a:latin typeface="Calibri"/>
              <a:ea typeface="Calibri"/>
              <a:cs typeface="Calibri"/>
              <a:sym typeface="Calibri"/>
            </a:endParaRPr>
          </a:p>
          <a:p>
            <a:pPr indent="-117348" lvl="1" marL="640080" rtl="0" algn="l">
              <a:spcBef>
                <a:spcPts val="480"/>
              </a:spcBef>
              <a:spcAft>
                <a:spcPts val="0"/>
              </a:spcAft>
              <a:buSzPts val="2040"/>
              <a:buNone/>
            </a:pPr>
            <a:r>
              <a:t/>
            </a:r>
            <a:endParaRPr>
              <a:latin typeface="Verdana"/>
              <a:ea typeface="Verdana"/>
              <a:cs typeface="Verdana"/>
              <a:sym typeface="Verdana"/>
            </a:endParaRPr>
          </a:p>
          <a:p>
            <a:pPr indent="0" lvl="0" marL="0" rtl="0" algn="l">
              <a:spcBef>
                <a:spcPts val="520"/>
              </a:spcBef>
              <a:spcAft>
                <a:spcPts val="0"/>
              </a:spcAft>
              <a:buSzPts val="2470"/>
              <a:buNone/>
            </a:pPr>
            <a:r>
              <a:rPr lang="en-US">
                <a:latin typeface="Verdana"/>
                <a:ea typeface="Verdana"/>
                <a:cs typeface="Verdana"/>
                <a:sym typeface="Verdana"/>
              </a:rPr>
              <a:t>State Compensation</a:t>
            </a:r>
            <a:endParaRPr/>
          </a:p>
          <a:p>
            <a:pPr indent="0" lvl="0" marL="0" rtl="0" algn="l">
              <a:spcBef>
                <a:spcPts val="520"/>
              </a:spcBef>
              <a:spcAft>
                <a:spcPts val="0"/>
              </a:spcAft>
              <a:buSzPts val="2470"/>
              <a:buNone/>
            </a:pPr>
            <a:r>
              <a:rPr lang="en-US">
                <a:latin typeface="Verdana"/>
                <a:ea typeface="Verdana"/>
                <a:cs typeface="Verdana"/>
                <a:sym typeface="Verdana"/>
              </a:rPr>
              <a:t>Insurance Fund (SCIF)</a:t>
            </a:r>
            <a:endParaRPr/>
          </a:p>
          <a:p>
            <a:pPr indent="0" lvl="0" marL="0" rtl="0" algn="l">
              <a:spcBef>
                <a:spcPts val="520"/>
              </a:spcBef>
              <a:spcAft>
                <a:spcPts val="0"/>
              </a:spcAft>
              <a:buSzPts val="2470"/>
              <a:buNone/>
            </a:pPr>
            <a:r>
              <a:rPr lang="en-US">
                <a:latin typeface="Verdana"/>
                <a:ea typeface="Verdana"/>
                <a:cs typeface="Verdana"/>
                <a:sym typeface="Verdana"/>
              </a:rPr>
              <a:t>(Sacramento – 08/01/22)</a:t>
            </a:r>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274320" lvl="0" marL="274320" rtl="0" algn="l">
              <a:spcBef>
                <a:spcPts val="360"/>
              </a:spcBef>
              <a:spcAft>
                <a:spcPts val="0"/>
              </a:spcAft>
              <a:buSzPts val="1710"/>
              <a:buChar char="⚫"/>
            </a:pPr>
            <a:r>
              <a:rPr lang="en-US" sz="1800">
                <a:latin typeface="Verdana"/>
                <a:ea typeface="Verdana"/>
                <a:cs typeface="Verdana"/>
                <a:sym typeface="Verdana"/>
              </a:rPr>
              <a:t>(Eddie Russel, Sr. VP Loss Control Services, SCIF &amp; Jeff Killip, Cal/OSHA Chief)</a:t>
            </a:r>
            <a:endParaRPr/>
          </a:p>
        </p:txBody>
      </p:sp>
      <p:pic>
        <p:nvPicPr>
          <p:cNvPr id="260" name="Google Shape;260;p28"/>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261" name="Google Shape;261;p28"/>
          <p:cNvPicPr preferRelativeResize="0"/>
          <p:nvPr/>
        </p:nvPicPr>
        <p:blipFill rotWithShape="1">
          <a:blip r:embed="rId4">
            <a:alphaModFix/>
          </a:blip>
          <a:srcRect b="0" l="0" r="0" t="0"/>
          <a:stretch/>
        </p:blipFill>
        <p:spPr>
          <a:xfrm>
            <a:off x="609587" y="1372454"/>
            <a:ext cx="3843147" cy="1012127"/>
          </a:xfrm>
          <a:prstGeom prst="rect">
            <a:avLst/>
          </a:prstGeom>
          <a:noFill/>
          <a:ln>
            <a:noFill/>
          </a:ln>
        </p:spPr>
      </p:pic>
      <p:pic>
        <p:nvPicPr>
          <p:cNvPr id="262" name="Google Shape;262;p28"/>
          <p:cNvPicPr preferRelativeResize="0"/>
          <p:nvPr/>
        </p:nvPicPr>
        <p:blipFill rotWithShape="1">
          <a:blip r:embed="rId5">
            <a:alphaModFix/>
          </a:blip>
          <a:srcRect b="0" l="0" r="0" t="0"/>
          <a:stretch/>
        </p:blipFill>
        <p:spPr>
          <a:xfrm>
            <a:off x="5094594" y="1707787"/>
            <a:ext cx="6858594" cy="385910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9"/>
          <p:cNvSpPr txBox="1"/>
          <p:nvPr>
            <p:ph type="title"/>
          </p:nvPr>
        </p:nvSpPr>
        <p:spPr>
          <a:xfrm>
            <a:off x="609600" y="69505"/>
            <a:ext cx="10972800" cy="1143000"/>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t>Cal/OSHA Training Academy</a:t>
            </a:r>
            <a:endParaRPr/>
          </a:p>
        </p:txBody>
      </p:sp>
      <p:sp>
        <p:nvSpPr>
          <p:cNvPr id="269" name="Google Shape;269;p29"/>
          <p:cNvSpPr txBox="1"/>
          <p:nvPr>
            <p:ph idx="1" type="body"/>
          </p:nvPr>
        </p:nvSpPr>
        <p:spPr>
          <a:xfrm>
            <a:off x="838986" y="1212505"/>
            <a:ext cx="9830786" cy="635149"/>
          </a:xfrm>
          <a:prstGeom prst="rect">
            <a:avLst/>
          </a:prstGeom>
          <a:noFill/>
          <a:ln>
            <a:noFill/>
          </a:ln>
        </p:spPr>
        <p:txBody>
          <a:bodyPr anchorCtr="0" anchor="t" bIns="45700" lIns="91425" spcFirstLastPara="1" rIns="91425" wrap="square" tIns="45700">
            <a:noAutofit/>
          </a:bodyPr>
          <a:lstStyle/>
          <a:p>
            <a:pPr indent="0" lvl="0" marL="112713" rtl="0" algn="ctr">
              <a:spcBef>
                <a:spcPts val="0"/>
              </a:spcBef>
              <a:spcAft>
                <a:spcPts val="0"/>
              </a:spcAft>
              <a:buSzPts val="2280"/>
              <a:buNone/>
            </a:pPr>
            <a:r>
              <a:rPr lang="en-US" sz="2400" u="sng">
                <a:solidFill>
                  <a:schemeClr val="hlink"/>
                </a:solidFill>
                <a:hlinkClick r:id="rId3"/>
              </a:rPr>
              <a:t>trainingacademy.dir.ca.gov/</a:t>
            </a:r>
            <a:r>
              <a:rPr lang="en-US" sz="2400">
                <a:solidFill>
                  <a:schemeClr val="dk2"/>
                </a:solidFill>
              </a:rPr>
              <a:t>  </a:t>
            </a:r>
            <a:endParaRPr/>
          </a:p>
        </p:txBody>
      </p:sp>
      <p:pic>
        <p:nvPicPr>
          <p:cNvPr id="270" name="Google Shape;270;p29" title="Cal/OSHA logo"/>
          <p:cNvPicPr preferRelativeResize="0"/>
          <p:nvPr/>
        </p:nvPicPr>
        <p:blipFill rotWithShape="1">
          <a:blip r:embed="rId4">
            <a:alphaModFix/>
          </a:blip>
          <a:srcRect b="0" l="0" r="0" t="0"/>
          <a:stretch/>
        </p:blipFill>
        <p:spPr>
          <a:xfrm>
            <a:off x="10669772" y="6144759"/>
            <a:ext cx="1522228" cy="761114"/>
          </a:xfrm>
          <a:prstGeom prst="rect">
            <a:avLst/>
          </a:prstGeom>
          <a:noFill/>
          <a:ln>
            <a:noFill/>
          </a:ln>
        </p:spPr>
      </p:pic>
      <p:pic>
        <p:nvPicPr>
          <p:cNvPr id="271" name="Google Shape;271;p29"/>
          <p:cNvPicPr preferRelativeResize="0"/>
          <p:nvPr/>
        </p:nvPicPr>
        <p:blipFill rotWithShape="1">
          <a:blip r:embed="rId5">
            <a:alphaModFix/>
          </a:blip>
          <a:srcRect b="0" l="0" r="0" t="0"/>
          <a:stretch/>
        </p:blipFill>
        <p:spPr>
          <a:xfrm>
            <a:off x="3255999" y="1728167"/>
            <a:ext cx="4754880" cy="812855"/>
          </a:xfrm>
          <a:prstGeom prst="rect">
            <a:avLst/>
          </a:prstGeom>
          <a:noFill/>
          <a:ln>
            <a:noFill/>
          </a:ln>
        </p:spPr>
      </p:pic>
      <p:pic>
        <p:nvPicPr>
          <p:cNvPr id="272" name="Google Shape;272;p29"/>
          <p:cNvPicPr preferRelativeResize="0"/>
          <p:nvPr/>
        </p:nvPicPr>
        <p:blipFill rotWithShape="1">
          <a:blip r:embed="rId6">
            <a:alphaModFix/>
          </a:blip>
          <a:srcRect b="0" l="0" r="0" t="0"/>
          <a:stretch/>
        </p:blipFill>
        <p:spPr>
          <a:xfrm>
            <a:off x="1386525" y="2564093"/>
            <a:ext cx="9022949" cy="350577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0"/>
          <p:cNvSpPr txBox="1"/>
          <p:nvPr>
            <p:ph type="title"/>
          </p:nvPr>
        </p:nvSpPr>
        <p:spPr>
          <a:xfrm>
            <a:off x="439552" y="761227"/>
            <a:ext cx="10972800" cy="698207"/>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t>Recruitment and Hiring Efforts</a:t>
            </a:r>
            <a:endParaRPr/>
          </a:p>
        </p:txBody>
      </p:sp>
      <p:sp>
        <p:nvSpPr>
          <p:cNvPr id="278" name="Google Shape;278;p30"/>
          <p:cNvSpPr txBox="1"/>
          <p:nvPr>
            <p:ph idx="1" type="body"/>
          </p:nvPr>
        </p:nvSpPr>
        <p:spPr>
          <a:xfrm>
            <a:off x="439190" y="1509311"/>
            <a:ext cx="7428807" cy="4555436"/>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SzPct val="95000"/>
              <a:buNone/>
            </a:pPr>
            <a:r>
              <a:t/>
            </a:r>
            <a:endParaRPr/>
          </a:p>
          <a:p>
            <a:pPr indent="0" lvl="0" marL="0" rtl="0" algn="l">
              <a:spcBef>
                <a:spcPts val="480"/>
              </a:spcBef>
              <a:spcAft>
                <a:spcPts val="0"/>
              </a:spcAft>
              <a:buSzPct val="95000"/>
              <a:buNone/>
            </a:pPr>
            <a:r>
              <a:rPr b="1" lang="en-US" sz="3100"/>
              <a:t>Cal/OSHA Jobs Webpages </a:t>
            </a:r>
            <a:endParaRPr/>
          </a:p>
          <a:p>
            <a:pPr indent="0" lvl="0" marL="0" rtl="0" algn="l">
              <a:spcBef>
                <a:spcPts val="403"/>
              </a:spcBef>
              <a:spcAft>
                <a:spcPts val="0"/>
              </a:spcAft>
              <a:buSzPct val="95000"/>
              <a:buNone/>
            </a:pPr>
            <a:r>
              <a:t/>
            </a:r>
            <a:endParaRPr/>
          </a:p>
          <a:p>
            <a:pPr indent="0" lvl="0" marL="0" rtl="0" algn="l">
              <a:spcBef>
                <a:spcPts val="403"/>
              </a:spcBef>
              <a:spcAft>
                <a:spcPts val="0"/>
              </a:spcAft>
              <a:buSzPct val="95000"/>
              <a:buNone/>
            </a:pPr>
            <a:r>
              <a:rPr lang="en-US"/>
              <a:t>Cal/OSHA developed 5 webpages that are part of our Cal/OSHA Career Opportunities Portfolio, which include:  </a:t>
            </a:r>
            <a:endParaRPr/>
          </a:p>
          <a:p>
            <a:pPr indent="-246888" lvl="1" marL="640080" rtl="0" algn="l">
              <a:spcBef>
                <a:spcPts val="372"/>
              </a:spcBef>
              <a:spcAft>
                <a:spcPts val="0"/>
              </a:spcAft>
              <a:buSzPct val="85000"/>
              <a:buChar char="⚫"/>
            </a:pPr>
            <a:r>
              <a:rPr b="1" lang="en-US" u="sng"/>
              <a:t>Work for </a:t>
            </a:r>
            <a:r>
              <a:rPr b="1" lang="en-US"/>
              <a:t>Cal/OSHA</a:t>
            </a:r>
            <a:endParaRPr/>
          </a:p>
          <a:p>
            <a:pPr indent="-246910" lvl="2" marL="914400" rtl="0" algn="l">
              <a:spcBef>
                <a:spcPts val="325"/>
              </a:spcBef>
              <a:spcAft>
                <a:spcPts val="0"/>
              </a:spcAft>
              <a:buSzPct val="70000"/>
              <a:buChar char="⚫"/>
            </a:pPr>
            <a:r>
              <a:rPr lang="en-US"/>
              <a:t>Overview of Cal/OSHA, benefits, and how to join our diverse team</a:t>
            </a:r>
            <a:endParaRPr/>
          </a:p>
          <a:p>
            <a:pPr indent="-246888" lvl="1" marL="640080" rtl="0" algn="l">
              <a:spcBef>
                <a:spcPts val="372"/>
              </a:spcBef>
              <a:spcAft>
                <a:spcPts val="0"/>
              </a:spcAft>
              <a:buSzPct val="85000"/>
              <a:buChar char="⚫"/>
            </a:pPr>
            <a:r>
              <a:rPr b="1" lang="en-US"/>
              <a:t>Become a Cal/OSHA </a:t>
            </a:r>
            <a:r>
              <a:rPr b="1" lang="en-US" u="sng"/>
              <a:t>Field Inspector</a:t>
            </a:r>
            <a:endParaRPr/>
          </a:p>
          <a:p>
            <a:pPr indent="-246910" lvl="2" marL="914400" rtl="0" algn="l">
              <a:spcBef>
                <a:spcPts val="325"/>
              </a:spcBef>
              <a:spcAft>
                <a:spcPts val="0"/>
              </a:spcAft>
              <a:buSzPct val="70000"/>
              <a:buChar char="⚫"/>
            </a:pPr>
            <a:r>
              <a:rPr lang="en-US"/>
              <a:t>Description of job, application process, and links to Safety Engineer and Industrial Hygienist job exams and job bulletins</a:t>
            </a:r>
            <a:endParaRPr/>
          </a:p>
          <a:p>
            <a:pPr indent="-246888" lvl="1" marL="640080" rtl="0" algn="l">
              <a:spcBef>
                <a:spcPts val="372"/>
              </a:spcBef>
              <a:spcAft>
                <a:spcPts val="0"/>
              </a:spcAft>
              <a:buSzPct val="85000"/>
              <a:buChar char="⚫"/>
            </a:pPr>
            <a:r>
              <a:rPr b="1" lang="en-US"/>
              <a:t>Become a Cal/OSHA </a:t>
            </a:r>
            <a:r>
              <a:rPr b="1" lang="en-US" u="sng"/>
              <a:t>Attorney</a:t>
            </a:r>
            <a:endParaRPr/>
          </a:p>
          <a:p>
            <a:pPr indent="-246910" lvl="2" marL="914400" rtl="0" algn="l">
              <a:spcBef>
                <a:spcPts val="325"/>
              </a:spcBef>
              <a:spcAft>
                <a:spcPts val="0"/>
              </a:spcAft>
              <a:buSzPct val="70000"/>
              <a:buChar char="⚫"/>
            </a:pPr>
            <a:r>
              <a:rPr lang="en-US"/>
              <a:t>Description of job opportunities, benefits, and links to job bulletins</a:t>
            </a:r>
            <a:endParaRPr/>
          </a:p>
          <a:p>
            <a:pPr indent="-246915" lvl="1" marL="640080" rtl="0" algn="l">
              <a:spcBef>
                <a:spcPts val="387"/>
              </a:spcBef>
              <a:spcAft>
                <a:spcPts val="0"/>
              </a:spcAft>
              <a:buSzPct val="85000"/>
              <a:buChar char="⚫"/>
            </a:pPr>
            <a:r>
              <a:rPr b="1" lang="en-US" sz="2500"/>
              <a:t>Become a Cal/OSHA </a:t>
            </a:r>
            <a:r>
              <a:rPr b="1" lang="en-US" sz="2500" u="sng"/>
              <a:t>Elevator Unit Inspector</a:t>
            </a:r>
            <a:endParaRPr/>
          </a:p>
          <a:p>
            <a:pPr indent="-246910" lvl="2" marL="914400" rtl="0" algn="l">
              <a:spcBef>
                <a:spcPts val="325"/>
              </a:spcBef>
              <a:spcAft>
                <a:spcPts val="0"/>
              </a:spcAft>
              <a:buSzPct val="61250"/>
              <a:buChar char="⚫"/>
            </a:pPr>
            <a:r>
              <a:rPr lang="en-US"/>
              <a:t>Description of job, application process, and links to Elevator Safety Engineer job bulletins </a:t>
            </a:r>
            <a:endParaRPr sz="2400">
              <a:solidFill>
                <a:srgbClr val="0E57C4"/>
              </a:solidFill>
            </a:endParaRPr>
          </a:p>
        </p:txBody>
      </p:sp>
      <p:pic>
        <p:nvPicPr>
          <p:cNvPr id="279" name="Google Shape;279;p30"/>
          <p:cNvPicPr preferRelativeResize="0"/>
          <p:nvPr/>
        </p:nvPicPr>
        <p:blipFill rotWithShape="1">
          <a:blip r:embed="rId3">
            <a:alphaModFix/>
          </a:blip>
          <a:srcRect b="0" l="0" r="0" t="0"/>
          <a:stretch/>
        </p:blipFill>
        <p:spPr>
          <a:xfrm>
            <a:off x="10632705" y="6026727"/>
            <a:ext cx="1559295" cy="831273"/>
          </a:xfrm>
          <a:prstGeom prst="rect">
            <a:avLst/>
          </a:prstGeom>
          <a:noFill/>
          <a:ln>
            <a:noFill/>
          </a:ln>
        </p:spPr>
      </p:pic>
      <p:pic>
        <p:nvPicPr>
          <p:cNvPr id="280" name="Google Shape;280;p30"/>
          <p:cNvPicPr preferRelativeResize="0"/>
          <p:nvPr/>
        </p:nvPicPr>
        <p:blipFill rotWithShape="1">
          <a:blip r:embed="rId4">
            <a:alphaModFix/>
          </a:blip>
          <a:srcRect b="0" l="0" r="0" t="0"/>
          <a:stretch/>
        </p:blipFill>
        <p:spPr>
          <a:xfrm>
            <a:off x="8038407" y="2452255"/>
            <a:ext cx="3876504" cy="2946311"/>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1"/>
          <p:cNvSpPr txBox="1"/>
          <p:nvPr>
            <p:ph type="title"/>
          </p:nvPr>
        </p:nvSpPr>
        <p:spPr>
          <a:xfrm>
            <a:off x="609600" y="601881"/>
            <a:ext cx="10972800" cy="774746"/>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t>Social Media Advertising</a:t>
            </a:r>
            <a:endParaRPr/>
          </a:p>
        </p:txBody>
      </p:sp>
      <p:sp>
        <p:nvSpPr>
          <p:cNvPr id="286" name="Google Shape;286;p31"/>
          <p:cNvSpPr txBox="1"/>
          <p:nvPr>
            <p:ph idx="1" type="body"/>
          </p:nvPr>
        </p:nvSpPr>
        <p:spPr>
          <a:xfrm>
            <a:off x="609600" y="1740361"/>
            <a:ext cx="8576414" cy="43651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470"/>
              <a:buNone/>
            </a:pPr>
            <a:r>
              <a:rPr lang="en-US"/>
              <a:t>Advertising on Twitter, Facebook, and Instagram</a:t>
            </a:r>
            <a:endParaRPr/>
          </a:p>
          <a:p>
            <a:pPr indent="0" lvl="0" marL="0" rtl="0" algn="l">
              <a:spcBef>
                <a:spcPts val="520"/>
              </a:spcBef>
              <a:spcAft>
                <a:spcPts val="0"/>
              </a:spcAft>
              <a:buSzPts val="2470"/>
              <a:buNone/>
            </a:pPr>
            <a:r>
              <a:t/>
            </a:r>
            <a:endParaRPr/>
          </a:p>
          <a:p>
            <a:pPr indent="-117348" lvl="1" marL="640080" rtl="0" algn="l">
              <a:spcBef>
                <a:spcPts val="480"/>
              </a:spcBef>
              <a:spcAft>
                <a:spcPts val="0"/>
              </a:spcAft>
              <a:buSzPts val="2040"/>
              <a:buNone/>
            </a:pPr>
            <a:r>
              <a:t/>
            </a:r>
            <a:endParaRPr/>
          </a:p>
          <a:p>
            <a:pPr indent="-117475" lvl="0" marL="274320" rtl="0" algn="l">
              <a:spcBef>
                <a:spcPts val="520"/>
              </a:spcBef>
              <a:spcAft>
                <a:spcPts val="0"/>
              </a:spcAft>
              <a:buSzPts val="2470"/>
              <a:buNone/>
            </a:pPr>
            <a:r>
              <a:t/>
            </a:r>
            <a:endParaRPr/>
          </a:p>
        </p:txBody>
      </p:sp>
      <p:pic>
        <p:nvPicPr>
          <p:cNvPr id="287" name="Google Shape;287;p31"/>
          <p:cNvPicPr preferRelativeResize="0"/>
          <p:nvPr/>
        </p:nvPicPr>
        <p:blipFill rotWithShape="1">
          <a:blip r:embed="rId3">
            <a:alphaModFix/>
          </a:blip>
          <a:srcRect b="0" l="0" r="0" t="0"/>
          <a:stretch/>
        </p:blipFill>
        <p:spPr>
          <a:xfrm>
            <a:off x="10632705" y="6026727"/>
            <a:ext cx="1559295" cy="831273"/>
          </a:xfrm>
          <a:prstGeom prst="rect">
            <a:avLst/>
          </a:prstGeom>
          <a:noFill/>
          <a:ln>
            <a:noFill/>
          </a:ln>
        </p:spPr>
      </p:pic>
      <p:pic>
        <p:nvPicPr>
          <p:cNvPr descr="cid:image001.png@01D81E7C.CFEEC7A0" id="288" name="Google Shape;288;p31"/>
          <p:cNvPicPr preferRelativeResize="0"/>
          <p:nvPr/>
        </p:nvPicPr>
        <p:blipFill rotWithShape="1">
          <a:blip r:embed="rId4">
            <a:alphaModFix/>
          </a:blip>
          <a:srcRect b="0" l="0" r="0" t="0"/>
          <a:stretch/>
        </p:blipFill>
        <p:spPr>
          <a:xfrm>
            <a:off x="6480813" y="2286249"/>
            <a:ext cx="3604414" cy="3897956"/>
          </a:xfrm>
          <a:prstGeom prst="rect">
            <a:avLst/>
          </a:prstGeom>
          <a:noFill/>
          <a:ln>
            <a:noFill/>
          </a:ln>
          <a:effectLst>
            <a:outerShdw blurRad="50800" rotWithShape="0" algn="tl" dir="2700000" dist="38100">
              <a:srgbClr val="000000">
                <a:alpha val="40000"/>
              </a:srgbClr>
            </a:outerShdw>
          </a:effectLst>
        </p:spPr>
      </p:pic>
      <p:pic>
        <p:nvPicPr>
          <p:cNvPr descr="Facebook Twitter Instagram Vector Art, Icons, and Graphics for Free Download" id="289" name="Google Shape;289;p31"/>
          <p:cNvPicPr preferRelativeResize="0"/>
          <p:nvPr/>
        </p:nvPicPr>
        <p:blipFill rotWithShape="1">
          <a:blip r:embed="rId5">
            <a:alphaModFix/>
          </a:blip>
          <a:srcRect b="0" l="0" r="0" t="0"/>
          <a:stretch/>
        </p:blipFill>
        <p:spPr>
          <a:xfrm>
            <a:off x="8056606" y="787861"/>
            <a:ext cx="3810000" cy="1905000"/>
          </a:xfrm>
          <a:prstGeom prst="rect">
            <a:avLst/>
          </a:prstGeom>
          <a:noFill/>
          <a:ln>
            <a:noFill/>
          </a:ln>
        </p:spPr>
      </p:pic>
      <p:pic>
        <p:nvPicPr>
          <p:cNvPr descr="image001" id="290" name="Google Shape;290;p31"/>
          <p:cNvPicPr preferRelativeResize="0"/>
          <p:nvPr/>
        </p:nvPicPr>
        <p:blipFill rotWithShape="1">
          <a:blip r:embed="rId6">
            <a:alphaModFix/>
          </a:blip>
          <a:srcRect b="0" l="0" r="0" t="0"/>
          <a:stretch/>
        </p:blipFill>
        <p:spPr>
          <a:xfrm>
            <a:off x="1508813" y="2242270"/>
            <a:ext cx="3897956" cy="38979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4"/>
          <p:cNvSpPr txBox="1"/>
          <p:nvPr>
            <p:ph type="title"/>
          </p:nvPr>
        </p:nvSpPr>
        <p:spPr>
          <a:xfrm>
            <a:off x="609600" y="943239"/>
            <a:ext cx="10972800"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latin typeface="Verdana"/>
                <a:ea typeface="Verdana"/>
                <a:cs typeface="Verdana"/>
                <a:sym typeface="Verdana"/>
              </a:rPr>
              <a:t>Updates</a:t>
            </a:r>
            <a:br>
              <a:rPr lang="en-US">
                <a:latin typeface="Verdana"/>
                <a:ea typeface="Verdana"/>
                <a:cs typeface="Verdana"/>
                <a:sym typeface="Verdana"/>
              </a:rPr>
            </a:br>
            <a:endParaRPr>
              <a:latin typeface="Verdana"/>
              <a:ea typeface="Verdana"/>
              <a:cs typeface="Verdana"/>
              <a:sym typeface="Verdana"/>
            </a:endParaRPr>
          </a:p>
        </p:txBody>
      </p:sp>
      <p:sp>
        <p:nvSpPr>
          <p:cNvPr id="132" name="Google Shape;132;p14"/>
          <p:cNvSpPr txBox="1"/>
          <p:nvPr>
            <p:ph idx="1" type="body"/>
          </p:nvPr>
        </p:nvSpPr>
        <p:spPr>
          <a:xfrm>
            <a:off x="800746" y="1514739"/>
            <a:ext cx="10972800" cy="42917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SzPts val="2470"/>
              <a:buNone/>
            </a:pPr>
            <a:r>
              <a:t/>
            </a:r>
            <a:endParaRPr>
              <a:latin typeface="Verdana"/>
              <a:ea typeface="Verdana"/>
              <a:cs typeface="Verdana"/>
              <a:sym typeface="Verdana"/>
            </a:endParaRPr>
          </a:p>
          <a:p>
            <a:pPr indent="0" lvl="0" marL="0" marR="0" rtl="0" algn="l">
              <a:spcBef>
                <a:spcPts val="0"/>
              </a:spcBef>
              <a:spcAft>
                <a:spcPts val="0"/>
              </a:spcAft>
              <a:buSzPts val="2660"/>
              <a:buChar char="⚫"/>
            </a:pPr>
            <a:r>
              <a:rPr lang="en-US" sz="2800">
                <a:latin typeface="Calibri"/>
                <a:ea typeface="Calibri"/>
                <a:cs typeface="Calibri"/>
                <a:sym typeface="Calibri"/>
              </a:rPr>
              <a:t>Cal/OSHA Special Emphasis Programs (SEP) related to health hazards</a:t>
            </a:r>
            <a:endParaRPr/>
          </a:p>
          <a:p>
            <a:pPr indent="-246888" lvl="2" marL="640080" rtl="0" algn="l">
              <a:spcBef>
                <a:spcPts val="0"/>
              </a:spcBef>
              <a:spcAft>
                <a:spcPts val="0"/>
              </a:spcAft>
              <a:buSzPts val="1610"/>
              <a:buChar char="⚫"/>
            </a:pPr>
            <a:r>
              <a:rPr lang="en-US" sz="2300">
                <a:latin typeface="Calibri"/>
                <a:ea typeface="Calibri"/>
                <a:cs typeface="Calibri"/>
                <a:sym typeface="Calibri"/>
              </a:rPr>
              <a:t>Silica</a:t>
            </a:r>
            <a:endParaRPr/>
          </a:p>
          <a:p>
            <a:pPr indent="-246888" lvl="2" marL="640080" rtl="0" algn="l">
              <a:spcBef>
                <a:spcPts val="0"/>
              </a:spcBef>
              <a:spcAft>
                <a:spcPts val="0"/>
              </a:spcAft>
              <a:buSzPts val="1610"/>
              <a:buChar char="⚫"/>
            </a:pPr>
            <a:r>
              <a:rPr lang="en-US" sz="2300">
                <a:latin typeface="Calibri"/>
                <a:ea typeface="Calibri"/>
                <a:cs typeface="Calibri"/>
                <a:sym typeface="Calibri"/>
              </a:rPr>
              <a:t>Heat Illness Prevention</a:t>
            </a:r>
            <a:endParaRPr/>
          </a:p>
          <a:p>
            <a:pPr indent="0" lvl="0" marL="0" marR="0" rtl="0" algn="l">
              <a:spcBef>
                <a:spcPts val="0"/>
              </a:spcBef>
              <a:spcAft>
                <a:spcPts val="0"/>
              </a:spcAft>
              <a:buSzPts val="2660"/>
              <a:buChar char="⚫"/>
            </a:pPr>
            <a:r>
              <a:rPr lang="en-US" sz="2800">
                <a:latin typeface="Calibri"/>
                <a:ea typeface="Calibri"/>
                <a:cs typeface="Calibri"/>
                <a:sym typeface="Calibri"/>
              </a:rPr>
              <a:t>Wildfire Smoke</a:t>
            </a:r>
            <a:endParaRPr sz="2800">
              <a:latin typeface="Calibri"/>
              <a:ea typeface="Calibri"/>
              <a:cs typeface="Calibri"/>
              <a:sym typeface="Calibri"/>
            </a:endParaRPr>
          </a:p>
          <a:p>
            <a:pPr indent="0" lvl="0" marL="0" rtl="0" algn="l">
              <a:spcBef>
                <a:spcPts val="0"/>
              </a:spcBef>
              <a:spcAft>
                <a:spcPts val="0"/>
              </a:spcAft>
              <a:buSzPts val="2470"/>
              <a:buChar char="⚫"/>
            </a:pPr>
            <a:r>
              <a:rPr lang="en-US">
                <a:latin typeface="Calibri"/>
                <a:ea typeface="Calibri"/>
                <a:cs typeface="Calibri"/>
                <a:sym typeface="Calibri"/>
              </a:rPr>
              <a:t>COVID-19</a:t>
            </a:r>
            <a:endParaRPr/>
          </a:p>
          <a:p>
            <a:pPr indent="0" lvl="0" marL="0" marR="0" rtl="0" algn="l">
              <a:spcBef>
                <a:spcPts val="0"/>
              </a:spcBef>
              <a:spcAft>
                <a:spcPts val="0"/>
              </a:spcAft>
              <a:buSzPts val="2660"/>
              <a:buChar char="⚫"/>
            </a:pPr>
            <a:r>
              <a:rPr lang="en-US" sz="2800">
                <a:latin typeface="Calibri"/>
                <a:ea typeface="Calibri"/>
                <a:cs typeface="Calibri"/>
                <a:sym typeface="Calibri"/>
              </a:rPr>
              <a:t>Enforcement Data</a:t>
            </a:r>
            <a:endParaRPr/>
          </a:p>
          <a:p>
            <a:pPr indent="0" lvl="0" marL="0" marR="0" rtl="0" algn="l">
              <a:spcBef>
                <a:spcPts val="0"/>
              </a:spcBef>
              <a:spcAft>
                <a:spcPts val="0"/>
              </a:spcAft>
              <a:buSzPts val="2660"/>
              <a:buChar char="⚫"/>
            </a:pPr>
            <a:r>
              <a:rPr lang="en-US" sz="2800">
                <a:latin typeface="Calibri"/>
                <a:ea typeface="Calibri"/>
                <a:cs typeface="Calibri"/>
                <a:sym typeface="Calibri"/>
              </a:rPr>
              <a:t>Alliance Program</a:t>
            </a:r>
            <a:endParaRPr/>
          </a:p>
          <a:p>
            <a:pPr indent="0" lvl="0" marL="0" marR="0" rtl="0" algn="l">
              <a:spcBef>
                <a:spcPts val="0"/>
              </a:spcBef>
              <a:spcAft>
                <a:spcPts val="0"/>
              </a:spcAft>
              <a:buSzPts val="2660"/>
              <a:buChar char="⚫"/>
            </a:pPr>
            <a:r>
              <a:rPr lang="en-US" sz="2800">
                <a:latin typeface="Calibri"/>
                <a:ea typeface="Calibri"/>
                <a:cs typeface="Calibri"/>
                <a:sym typeface="Calibri"/>
              </a:rPr>
              <a:t>Cal/OSHA Resources</a:t>
            </a:r>
            <a:endParaRPr/>
          </a:p>
          <a:p>
            <a:pPr indent="0" lvl="0" marL="0" rtl="0" algn="l">
              <a:spcBef>
                <a:spcPts val="0"/>
              </a:spcBef>
              <a:spcAft>
                <a:spcPts val="0"/>
              </a:spcAft>
              <a:buSzPts val="2660"/>
              <a:buChar char="⚫"/>
            </a:pPr>
            <a:r>
              <a:rPr lang="en-US" sz="2800">
                <a:latin typeface="Calibri"/>
                <a:ea typeface="Calibri"/>
                <a:cs typeface="Calibri"/>
                <a:sym typeface="Calibri"/>
              </a:rPr>
              <a:t>Recruitment </a:t>
            </a:r>
            <a:endParaRPr/>
          </a:p>
          <a:p>
            <a:pPr indent="0" lvl="0" marL="0" rtl="0" algn="l">
              <a:spcBef>
                <a:spcPts val="0"/>
              </a:spcBef>
              <a:spcAft>
                <a:spcPts val="0"/>
              </a:spcAft>
              <a:buSzPts val="2660"/>
              <a:buChar char="⚫"/>
            </a:pPr>
            <a:r>
              <a:rPr lang="en-US" sz="2800">
                <a:latin typeface="Calibri"/>
                <a:ea typeface="Calibri"/>
                <a:cs typeface="Calibri"/>
                <a:sym typeface="Calibri"/>
              </a:rPr>
              <a:t>2022 Highlights</a:t>
            </a:r>
            <a:endParaRPr/>
          </a:p>
          <a:p>
            <a:pPr indent="168910" lvl="0" marL="0" marR="0" rtl="0" algn="l">
              <a:spcBef>
                <a:spcPts val="0"/>
              </a:spcBef>
              <a:spcAft>
                <a:spcPts val="0"/>
              </a:spcAft>
              <a:buSzPts val="2660"/>
              <a:buNone/>
            </a:pPr>
            <a:r>
              <a:t/>
            </a:r>
            <a:endParaRPr sz="2800">
              <a:latin typeface="Calibri"/>
              <a:ea typeface="Calibri"/>
              <a:cs typeface="Calibri"/>
              <a:sym typeface="Calibri"/>
            </a:endParaRPr>
          </a:p>
          <a:p>
            <a:pPr indent="0" lvl="0" marL="0" rtl="0" algn="l">
              <a:spcBef>
                <a:spcPts val="520"/>
              </a:spcBef>
              <a:spcAft>
                <a:spcPts val="0"/>
              </a:spcAft>
              <a:buSzPts val="2470"/>
              <a:buNone/>
            </a:pPr>
            <a:r>
              <a:t/>
            </a:r>
            <a:endParaRPr>
              <a:latin typeface="Verdana"/>
              <a:ea typeface="Verdana"/>
              <a:cs typeface="Verdana"/>
              <a:sym typeface="Verdana"/>
            </a:endParaRPr>
          </a:p>
          <a:p>
            <a:pPr indent="0" lvl="0" marL="0" rtl="0" algn="l">
              <a:spcBef>
                <a:spcPts val="520"/>
              </a:spcBef>
              <a:spcAft>
                <a:spcPts val="0"/>
              </a:spcAft>
              <a:buSzPts val="2470"/>
              <a:buNone/>
            </a:pPr>
            <a:r>
              <a:t/>
            </a:r>
            <a:endParaRPr>
              <a:latin typeface="Verdana"/>
              <a:ea typeface="Verdana"/>
              <a:cs typeface="Verdana"/>
              <a:sym typeface="Verdana"/>
            </a:endParaRPr>
          </a:p>
          <a:p>
            <a:pPr indent="0" lvl="0" marL="0" rtl="0" algn="l">
              <a:spcBef>
                <a:spcPts val="520"/>
              </a:spcBef>
              <a:spcAft>
                <a:spcPts val="0"/>
              </a:spcAft>
              <a:buSzPts val="2470"/>
              <a:buNone/>
            </a:pPr>
            <a:r>
              <a:t/>
            </a:r>
            <a:endParaRPr/>
          </a:p>
        </p:txBody>
      </p:sp>
      <p:pic>
        <p:nvPicPr>
          <p:cNvPr id="133" name="Google Shape;133;p14"/>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34" name="Google Shape;134;p14"/>
          <p:cNvPicPr preferRelativeResize="0"/>
          <p:nvPr/>
        </p:nvPicPr>
        <p:blipFill rotWithShape="1">
          <a:blip r:embed="rId4">
            <a:alphaModFix/>
          </a:blip>
          <a:srcRect b="0" l="0" r="0" t="0"/>
          <a:stretch/>
        </p:blipFill>
        <p:spPr>
          <a:xfrm>
            <a:off x="5885860" y="2553941"/>
            <a:ext cx="5025808" cy="33562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2"/>
          <p:cNvSpPr txBox="1"/>
          <p:nvPr>
            <p:ph type="title"/>
          </p:nvPr>
        </p:nvSpPr>
        <p:spPr>
          <a:xfrm>
            <a:off x="609600" y="704088"/>
            <a:ext cx="10972800" cy="824266"/>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t>Cal/OSHA Recruitment and Hiring</a:t>
            </a:r>
            <a:endParaRPr/>
          </a:p>
        </p:txBody>
      </p:sp>
      <p:sp>
        <p:nvSpPr>
          <p:cNvPr id="296" name="Google Shape;296;p32"/>
          <p:cNvSpPr txBox="1"/>
          <p:nvPr>
            <p:ph idx="1" type="body"/>
          </p:nvPr>
        </p:nvSpPr>
        <p:spPr>
          <a:xfrm>
            <a:off x="609600" y="1776092"/>
            <a:ext cx="6510292" cy="432162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95000"/>
              <a:buNone/>
            </a:pPr>
            <a:r>
              <a:rPr lang="en-US"/>
              <a:t>We created a new webpage that provides specific details about our enforcement recruitment and hiring: </a:t>
            </a:r>
            <a:endParaRPr/>
          </a:p>
          <a:p>
            <a:pPr indent="-274320" lvl="0" marL="274320" rtl="0" algn="l">
              <a:spcBef>
                <a:spcPts val="481"/>
              </a:spcBef>
              <a:spcAft>
                <a:spcPts val="0"/>
              </a:spcAft>
              <a:buSzPct val="95000"/>
              <a:buChar char="⚫"/>
            </a:pPr>
            <a:r>
              <a:rPr lang="en-US"/>
              <a:t>Enforcement inspector and management staffing numbers (i.e., authorized positions, staff on board, positions filled, vacancies, etc.).</a:t>
            </a:r>
            <a:endParaRPr/>
          </a:p>
          <a:p>
            <a:pPr indent="-274320" lvl="0" marL="274320" rtl="0" algn="l">
              <a:spcBef>
                <a:spcPts val="481"/>
              </a:spcBef>
              <a:spcAft>
                <a:spcPts val="0"/>
              </a:spcAft>
              <a:buSzPct val="95000"/>
              <a:buChar char="⚫"/>
            </a:pPr>
            <a:r>
              <a:rPr lang="en-US"/>
              <a:t>Summary of recruitment efforts</a:t>
            </a:r>
            <a:endParaRPr/>
          </a:p>
          <a:p>
            <a:pPr indent="-274320" lvl="0" marL="274320" rtl="0" algn="l">
              <a:spcBef>
                <a:spcPts val="481"/>
              </a:spcBef>
              <a:spcAft>
                <a:spcPts val="0"/>
              </a:spcAft>
              <a:buSzPct val="95000"/>
              <a:buChar char="⚫"/>
            </a:pPr>
            <a:r>
              <a:rPr lang="en-US"/>
              <a:t>“Hot Jobs” </a:t>
            </a:r>
            <a:endParaRPr/>
          </a:p>
          <a:p>
            <a:pPr indent="0" lvl="0" marL="0" rtl="0" algn="ctr">
              <a:spcBef>
                <a:spcPts val="481"/>
              </a:spcBef>
              <a:spcAft>
                <a:spcPts val="0"/>
              </a:spcAft>
              <a:buSzPct val="95000"/>
              <a:buNone/>
            </a:pPr>
            <a:r>
              <a:rPr lang="en-US" u="sng">
                <a:solidFill>
                  <a:schemeClr val="hlink"/>
                </a:solidFill>
                <a:hlinkClick r:id="rId3"/>
              </a:rPr>
              <a:t>https://www.dir.ca.gov/dosh/DOSH-Recruitment-Hiring.html</a:t>
            </a:r>
            <a:r>
              <a:rPr lang="en-US"/>
              <a:t> </a:t>
            </a:r>
            <a:endParaRPr/>
          </a:p>
          <a:p>
            <a:pPr indent="-129238" lvl="0" marL="274320" rtl="0" algn="l">
              <a:spcBef>
                <a:spcPts val="481"/>
              </a:spcBef>
              <a:spcAft>
                <a:spcPts val="0"/>
              </a:spcAft>
              <a:buSzPct val="95000"/>
              <a:buNone/>
            </a:pPr>
            <a:r>
              <a:t/>
            </a:r>
            <a:endParaRPr/>
          </a:p>
          <a:p>
            <a:pPr indent="0" lvl="0" marL="0" rtl="0" algn="l">
              <a:spcBef>
                <a:spcPts val="222"/>
              </a:spcBef>
              <a:spcAft>
                <a:spcPts val="0"/>
              </a:spcAft>
              <a:buSzPct val="95000"/>
              <a:buNone/>
            </a:pPr>
            <a:r>
              <a:t/>
            </a:r>
            <a:endParaRPr sz="1200"/>
          </a:p>
        </p:txBody>
      </p:sp>
      <p:pic>
        <p:nvPicPr>
          <p:cNvPr id="297" name="Google Shape;297;p32"/>
          <p:cNvPicPr preferRelativeResize="0"/>
          <p:nvPr/>
        </p:nvPicPr>
        <p:blipFill rotWithShape="1">
          <a:blip r:embed="rId4">
            <a:alphaModFix/>
          </a:blip>
          <a:srcRect b="0" l="0" r="0" t="0"/>
          <a:stretch/>
        </p:blipFill>
        <p:spPr>
          <a:xfrm>
            <a:off x="10632705" y="6026727"/>
            <a:ext cx="1559295" cy="8312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3"/>
          <p:cNvSpPr txBox="1"/>
          <p:nvPr>
            <p:ph type="title"/>
          </p:nvPr>
        </p:nvSpPr>
        <p:spPr>
          <a:xfrm>
            <a:off x="300447" y="627893"/>
            <a:ext cx="10972800" cy="850392"/>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4000"/>
              <a:buFont typeface="Verdana"/>
              <a:buNone/>
            </a:pPr>
            <a:r>
              <a:rPr lang="en-US">
                <a:latin typeface="Verdana"/>
                <a:ea typeface="Verdana"/>
                <a:cs typeface="Verdana"/>
                <a:sym typeface="Verdana"/>
              </a:rPr>
              <a:t>Hiring Numbers since Jan 2022</a:t>
            </a:r>
            <a:endParaRPr>
              <a:latin typeface="Verdana"/>
              <a:ea typeface="Verdana"/>
              <a:cs typeface="Verdana"/>
              <a:sym typeface="Verdana"/>
            </a:endParaRPr>
          </a:p>
        </p:txBody>
      </p:sp>
      <p:sp>
        <p:nvSpPr>
          <p:cNvPr id="303" name="Google Shape;303;p33"/>
          <p:cNvSpPr txBox="1"/>
          <p:nvPr>
            <p:ph idx="1" type="body"/>
          </p:nvPr>
        </p:nvSpPr>
        <p:spPr>
          <a:xfrm>
            <a:off x="609600" y="1617831"/>
            <a:ext cx="10972800" cy="4291700"/>
          </a:xfrm>
          <a:prstGeom prst="rect">
            <a:avLst/>
          </a:prstGeom>
          <a:noFill/>
          <a:ln>
            <a:noFill/>
          </a:ln>
        </p:spPr>
        <p:txBody>
          <a:bodyPr anchorCtr="0" anchor="t" bIns="45700" lIns="91425" spcFirstLastPara="1" rIns="91425" wrap="square" tIns="45700">
            <a:normAutofit/>
          </a:bodyPr>
          <a:lstStyle/>
          <a:p>
            <a:pPr indent="-246888" lvl="1" marL="640080" rtl="0" algn="l">
              <a:spcBef>
                <a:spcPts val="0"/>
              </a:spcBef>
              <a:spcAft>
                <a:spcPts val="0"/>
              </a:spcAft>
              <a:buSzPts val="2040"/>
              <a:buChar char="⚫"/>
            </a:pPr>
            <a:r>
              <a:rPr lang="en-US">
                <a:latin typeface="Verdana"/>
                <a:ea typeface="Verdana"/>
                <a:cs typeface="Verdana"/>
                <a:sym typeface="Verdana"/>
              </a:rPr>
              <a:t>89 hired with a few hundred recruitments in the works</a:t>
            </a:r>
            <a:endParaRPr>
              <a:latin typeface="Verdana"/>
              <a:ea typeface="Verdana"/>
              <a:cs typeface="Verdana"/>
              <a:sym typeface="Verdana"/>
            </a:endParaRPr>
          </a:p>
          <a:p>
            <a:pPr indent="-246888" lvl="1" marL="640080" rtl="0" algn="l">
              <a:spcBef>
                <a:spcPts val="480"/>
              </a:spcBef>
              <a:spcAft>
                <a:spcPts val="0"/>
              </a:spcAft>
              <a:buSzPts val="2040"/>
              <a:buChar char="⚫"/>
            </a:pPr>
            <a:r>
              <a:rPr lang="en-US">
                <a:latin typeface="Verdana"/>
                <a:ea typeface="Verdana"/>
                <a:cs typeface="Verdana"/>
                <a:sym typeface="Verdana"/>
              </a:rPr>
              <a:t>Several critical positions in Enforcement, PSM, Elevator, Administration</a:t>
            </a:r>
            <a:endParaRPr/>
          </a:p>
          <a:p>
            <a:pPr indent="-246888" lvl="1" marL="640080" rtl="0" algn="l">
              <a:spcBef>
                <a:spcPts val="480"/>
              </a:spcBef>
              <a:spcAft>
                <a:spcPts val="0"/>
              </a:spcAft>
              <a:buSzPts val="2040"/>
              <a:buChar char="⚫"/>
            </a:pPr>
            <a:r>
              <a:rPr lang="en-US">
                <a:latin typeface="Verdana"/>
                <a:ea typeface="Verdana"/>
                <a:cs typeface="Verdana"/>
                <a:sym typeface="Verdana"/>
              </a:rPr>
              <a:t>Actively recruiting for Enforcement, Research &amp; Standards, Amusement Rides &amp; Tramway, and Crane Units.</a:t>
            </a:r>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0" lvl="0" marL="0" rtl="0" algn="l">
              <a:spcBef>
                <a:spcPts val="520"/>
              </a:spcBef>
              <a:spcAft>
                <a:spcPts val="0"/>
              </a:spcAft>
              <a:buSzPts val="2470"/>
              <a:buNone/>
            </a:pPr>
            <a:r>
              <a:t/>
            </a:r>
            <a:endParaRPr>
              <a:latin typeface="Verdana"/>
              <a:ea typeface="Verdana"/>
              <a:cs typeface="Verdana"/>
              <a:sym typeface="Verdana"/>
            </a:endParaRPr>
          </a:p>
        </p:txBody>
      </p:sp>
      <p:pic>
        <p:nvPicPr>
          <p:cNvPr id="304" name="Google Shape;304;p33"/>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0" st="0"/>
                                            </p:txEl>
                                          </p:spTgt>
                                        </p:tgtEl>
                                        <p:attrNameLst>
                                          <p:attrName>style.visibility</p:attrName>
                                        </p:attrNameLst>
                                      </p:cBhvr>
                                      <p:to>
                                        <p:strVal val="visible"/>
                                      </p:to>
                                    </p:set>
                                    <p:animEffect filter="fade" transition="in">
                                      <p:cBhvr>
                                        <p:cTn dur="500"/>
                                        <p:tgtEl>
                                          <p:spTgt spid="3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1" st="1"/>
                                            </p:txEl>
                                          </p:spTgt>
                                        </p:tgtEl>
                                        <p:attrNameLst>
                                          <p:attrName>style.visibility</p:attrName>
                                        </p:attrNameLst>
                                      </p:cBhvr>
                                      <p:to>
                                        <p:strVal val="visible"/>
                                      </p:to>
                                    </p:set>
                                    <p:animEffect filter="fade" transition="in">
                                      <p:cBhvr>
                                        <p:cTn dur="500"/>
                                        <p:tgtEl>
                                          <p:spTgt spid="3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2" st="2"/>
                                            </p:txEl>
                                          </p:spTgt>
                                        </p:tgtEl>
                                        <p:attrNameLst>
                                          <p:attrName>style.visibility</p:attrName>
                                        </p:attrNameLst>
                                      </p:cBhvr>
                                      <p:to>
                                        <p:strVal val="visible"/>
                                      </p:to>
                                    </p:set>
                                    <p:animEffect filter="fade" transition="in">
                                      <p:cBhvr>
                                        <p:cTn dur="500"/>
                                        <p:tgtEl>
                                          <p:spTgt spid="3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3" st="3"/>
                                            </p:txEl>
                                          </p:spTgt>
                                        </p:tgtEl>
                                        <p:attrNameLst>
                                          <p:attrName>style.visibility</p:attrName>
                                        </p:attrNameLst>
                                      </p:cBhvr>
                                      <p:to>
                                        <p:strVal val="visible"/>
                                      </p:to>
                                    </p:set>
                                    <p:animEffect filter="fade" transition="in">
                                      <p:cBhvr>
                                        <p:cTn dur="500"/>
                                        <p:tgtEl>
                                          <p:spTgt spid="3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4" st="4"/>
                                            </p:txEl>
                                          </p:spTgt>
                                        </p:tgtEl>
                                        <p:attrNameLst>
                                          <p:attrName>style.visibility</p:attrName>
                                        </p:attrNameLst>
                                      </p:cBhvr>
                                      <p:to>
                                        <p:strVal val="visible"/>
                                      </p:to>
                                    </p:set>
                                    <p:animEffect filter="fade" transition="in">
                                      <p:cBhvr>
                                        <p:cTn dur="500"/>
                                        <p:tgtEl>
                                          <p:spTgt spid="3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5" st="5"/>
                                            </p:txEl>
                                          </p:spTgt>
                                        </p:tgtEl>
                                        <p:attrNameLst>
                                          <p:attrName>style.visibility</p:attrName>
                                        </p:attrNameLst>
                                      </p:cBhvr>
                                      <p:to>
                                        <p:strVal val="visible"/>
                                      </p:to>
                                    </p:set>
                                    <p:animEffect filter="fade" transition="in">
                                      <p:cBhvr>
                                        <p:cTn dur="500"/>
                                        <p:tgtEl>
                                          <p:spTgt spid="30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4"/>
          <p:cNvSpPr txBox="1"/>
          <p:nvPr>
            <p:ph type="title"/>
          </p:nvPr>
        </p:nvSpPr>
        <p:spPr>
          <a:xfrm>
            <a:off x="464949" y="1309692"/>
            <a:ext cx="10972800" cy="1143000"/>
          </a:xfrm>
          <a:prstGeom prst="rect">
            <a:avLst/>
          </a:prstGeom>
          <a:noFill/>
          <a:ln>
            <a:noFill/>
          </a:ln>
        </p:spPr>
        <p:txBody>
          <a:bodyPr anchorCtr="0" anchor="b" bIns="0" lIns="0" spcFirstLastPara="1" rIns="0" wrap="square" tIns="45700">
            <a:normAutofit/>
          </a:bodyPr>
          <a:lstStyle/>
          <a:p>
            <a:pPr indent="-274320" lvl="0" marL="274320" rtl="0" algn="l">
              <a:spcBef>
                <a:spcPts val="0"/>
              </a:spcBef>
              <a:spcAft>
                <a:spcPts val="0"/>
              </a:spcAft>
              <a:buClr>
                <a:srgbClr val="000000"/>
              </a:buClr>
              <a:buSzPts val="2400"/>
              <a:buFont typeface="Arial"/>
              <a:buNone/>
            </a:pPr>
            <a:r>
              <a:rPr b="0" lang="en-US" sz="2400" u="sng">
                <a:solidFill>
                  <a:schemeClr val="hlink"/>
                </a:solidFill>
                <a:latin typeface="Arial"/>
                <a:ea typeface="Arial"/>
                <a:cs typeface="Arial"/>
                <a:sym typeface="Arial"/>
                <a:hlinkClick r:id="rId3"/>
              </a:rPr>
              <a:t>2022 Safe &amp; Sound Campaign – Collaboration with WA &amp; OR </a:t>
            </a:r>
            <a:r>
              <a:rPr b="0" lang="en-US" sz="2400">
                <a:solidFill>
                  <a:srgbClr val="000000"/>
                </a:solidFill>
                <a:latin typeface="Arial"/>
                <a:ea typeface="Arial"/>
                <a:cs typeface="Arial"/>
                <a:sym typeface="Arial"/>
              </a:rPr>
              <a:t>(Aug 15-21)</a:t>
            </a:r>
            <a:br>
              <a:rPr b="0" lang="en-US" sz="2400">
                <a:solidFill>
                  <a:srgbClr val="000000"/>
                </a:solidFill>
                <a:latin typeface="Arial"/>
                <a:ea typeface="Arial"/>
                <a:cs typeface="Arial"/>
                <a:sym typeface="Arial"/>
              </a:rPr>
            </a:br>
            <a:endParaRPr>
              <a:latin typeface="Verdana"/>
              <a:ea typeface="Verdana"/>
              <a:cs typeface="Verdana"/>
              <a:sym typeface="Verdana"/>
            </a:endParaRPr>
          </a:p>
        </p:txBody>
      </p:sp>
      <p:sp>
        <p:nvSpPr>
          <p:cNvPr id="310" name="Google Shape;310;p34"/>
          <p:cNvSpPr txBox="1"/>
          <p:nvPr>
            <p:ph idx="1" type="body"/>
          </p:nvPr>
        </p:nvSpPr>
        <p:spPr>
          <a:xfrm>
            <a:off x="609600" y="1935480"/>
            <a:ext cx="10972800" cy="4291700"/>
          </a:xfrm>
          <a:prstGeom prst="rect">
            <a:avLst/>
          </a:prstGeom>
          <a:noFill/>
          <a:ln>
            <a:noFill/>
          </a:ln>
        </p:spPr>
        <p:txBody>
          <a:bodyPr anchorCtr="0" anchor="t" bIns="45700" lIns="91425" spcFirstLastPara="1" rIns="91425" wrap="square" tIns="45700">
            <a:normAutofit/>
          </a:bodyPr>
          <a:lstStyle/>
          <a:p>
            <a:pPr indent="-117475" lvl="0" marL="274320" rtl="0" algn="l">
              <a:spcBef>
                <a:spcPts val="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p:txBody>
      </p:sp>
      <p:pic>
        <p:nvPicPr>
          <p:cNvPr id="311" name="Google Shape;311;p34"/>
          <p:cNvPicPr preferRelativeResize="0"/>
          <p:nvPr/>
        </p:nvPicPr>
        <p:blipFill rotWithShape="1">
          <a:blip r:embed="rId4">
            <a:alphaModFix/>
          </a:blip>
          <a:srcRect b="0" l="0" r="0" t="0"/>
          <a:stretch/>
        </p:blipFill>
        <p:spPr>
          <a:xfrm>
            <a:off x="10354494" y="6014035"/>
            <a:ext cx="1837506" cy="918752"/>
          </a:xfrm>
          <a:prstGeom prst="rect">
            <a:avLst/>
          </a:prstGeom>
          <a:noFill/>
          <a:ln>
            <a:noFill/>
          </a:ln>
        </p:spPr>
      </p:pic>
      <p:pic>
        <p:nvPicPr>
          <p:cNvPr id="312" name="Google Shape;312;p34"/>
          <p:cNvPicPr preferRelativeResize="0"/>
          <p:nvPr/>
        </p:nvPicPr>
        <p:blipFill rotWithShape="1">
          <a:blip r:embed="rId5">
            <a:alphaModFix/>
          </a:blip>
          <a:srcRect b="0" l="0" r="0" t="0"/>
          <a:stretch/>
        </p:blipFill>
        <p:spPr>
          <a:xfrm>
            <a:off x="5641041" y="2099228"/>
            <a:ext cx="6134100" cy="3457575"/>
          </a:xfrm>
          <a:prstGeom prst="rect">
            <a:avLst/>
          </a:prstGeom>
          <a:noFill/>
          <a:ln>
            <a:noFill/>
          </a:ln>
        </p:spPr>
      </p:pic>
      <p:sp>
        <p:nvSpPr>
          <p:cNvPr id="313" name="Google Shape;313;p34"/>
          <p:cNvSpPr txBox="1"/>
          <p:nvPr/>
        </p:nvSpPr>
        <p:spPr>
          <a:xfrm>
            <a:off x="464949" y="2144659"/>
            <a:ext cx="4983351"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Nation-wide event to promote workplace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Safety &amp; Health events.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Challenge: which state could hold the most events.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rgbClr val="7030A0"/>
                </a:solidFill>
                <a:latin typeface="Arial"/>
                <a:ea typeface="Arial"/>
                <a:cs typeface="Arial"/>
                <a:sym typeface="Arial"/>
              </a:rPr>
              <a:t>California had the most: 245.</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[Washington State won the Pacific Coast tristate challenge because the number was adjusted proportionally to the number of employers.]</a:t>
            </a:r>
            <a:endParaRPr/>
          </a:p>
        </p:txBody>
      </p:sp>
      <p:sp>
        <p:nvSpPr>
          <p:cNvPr id="314" name="Google Shape;314;p34"/>
          <p:cNvSpPr txBox="1"/>
          <p:nvPr/>
        </p:nvSpPr>
        <p:spPr>
          <a:xfrm>
            <a:off x="464949" y="594492"/>
            <a:ext cx="10972800" cy="824266"/>
          </a:xfrm>
          <a:prstGeom prst="rect">
            <a:avLst/>
          </a:prstGeom>
          <a:noFill/>
          <a:ln>
            <a:noFill/>
          </a:ln>
        </p:spPr>
        <p:txBody>
          <a:bodyPr anchorCtr="0" anchor="b" bIns="0" lIns="0" spcFirstLastPara="1" rIns="0" wrap="square" tIns="45700">
            <a:normAutofit/>
          </a:bodyPr>
          <a:lstStyle/>
          <a:p>
            <a:pPr indent="0" lvl="0" marL="0" marR="0" rtl="0" algn="l">
              <a:spcBef>
                <a:spcPts val="0"/>
              </a:spcBef>
              <a:spcAft>
                <a:spcPts val="0"/>
              </a:spcAft>
              <a:buClr>
                <a:schemeClr val="dk2"/>
              </a:buClr>
              <a:buSzPts val="4000"/>
              <a:buFont typeface="Verdana"/>
              <a:buNone/>
            </a:pPr>
            <a:r>
              <a:rPr b="1" lang="en-US" sz="4000">
                <a:solidFill>
                  <a:schemeClr val="dk2"/>
                </a:solidFill>
                <a:latin typeface="Verdana"/>
                <a:ea typeface="Verdana"/>
                <a:cs typeface="Verdana"/>
                <a:sym typeface="Verdana"/>
              </a:rPr>
              <a:t>Cal/OSHA Highlights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5"/>
          <p:cNvSpPr txBox="1"/>
          <p:nvPr>
            <p:ph type="title"/>
          </p:nvPr>
        </p:nvSpPr>
        <p:spPr>
          <a:xfrm>
            <a:off x="457200" y="480436"/>
            <a:ext cx="10972800" cy="850392"/>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90909"/>
              <a:buFont typeface="Verdana"/>
              <a:buNone/>
            </a:pPr>
            <a:br>
              <a:rPr lang="en-US"/>
            </a:br>
            <a:r>
              <a:rPr lang="en-US"/>
              <a:t>VPP Events</a:t>
            </a:r>
            <a:endParaRPr sz="4400">
              <a:latin typeface="Verdana"/>
              <a:ea typeface="Verdana"/>
              <a:cs typeface="Verdana"/>
              <a:sym typeface="Verdana"/>
            </a:endParaRPr>
          </a:p>
        </p:txBody>
      </p:sp>
      <p:sp>
        <p:nvSpPr>
          <p:cNvPr id="320" name="Google Shape;320;p35"/>
          <p:cNvSpPr txBox="1"/>
          <p:nvPr>
            <p:ph idx="1" type="body"/>
          </p:nvPr>
        </p:nvSpPr>
        <p:spPr>
          <a:xfrm>
            <a:off x="583769" y="1567411"/>
            <a:ext cx="11277600" cy="4291700"/>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470"/>
              <a:buChar char="⚫"/>
            </a:pPr>
            <a:r>
              <a:rPr lang="en-US">
                <a:latin typeface="Verdana"/>
                <a:ea typeface="Verdana"/>
                <a:cs typeface="Verdana"/>
                <a:sym typeface="Verdana"/>
              </a:rPr>
              <a:t>Rudolph &amp; Sletten / SDSU</a:t>
            </a:r>
            <a:endParaRPr/>
          </a:p>
          <a:p>
            <a:pPr indent="0" lvl="0" marL="0" rtl="0" algn="l">
              <a:spcBef>
                <a:spcPts val="320"/>
              </a:spcBef>
              <a:spcAft>
                <a:spcPts val="0"/>
              </a:spcAft>
              <a:buSzPts val="1520"/>
              <a:buNone/>
            </a:pPr>
            <a:r>
              <a:rPr lang="en-US" sz="1600">
                <a:latin typeface="Verdana"/>
                <a:ea typeface="Verdana"/>
                <a:cs typeface="Verdana"/>
                <a:sym typeface="Verdana"/>
              </a:rPr>
              <a:t>                                                  (July 20</a:t>
            </a:r>
            <a:r>
              <a:rPr baseline="30000" lang="en-US" sz="1600">
                <a:latin typeface="Verdana"/>
                <a:ea typeface="Verdana"/>
                <a:cs typeface="Verdana"/>
                <a:sym typeface="Verdana"/>
              </a:rPr>
              <a:t>th</a:t>
            </a:r>
            <a:r>
              <a:rPr lang="en-US" sz="1600">
                <a:latin typeface="Verdana"/>
                <a:ea typeface="Verdana"/>
                <a:cs typeface="Verdana"/>
                <a:sym typeface="Verdana"/>
              </a:rPr>
              <a:t>)</a:t>
            </a:r>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274320" lvl="0" marL="274320" rtl="0" algn="l">
              <a:spcBef>
                <a:spcPts val="520"/>
              </a:spcBef>
              <a:spcAft>
                <a:spcPts val="0"/>
              </a:spcAft>
              <a:buSzPts val="2470"/>
              <a:buChar char="⚫"/>
            </a:pPr>
            <a:r>
              <a:rPr lang="en-US">
                <a:latin typeface="Verdana"/>
                <a:ea typeface="Verdana"/>
                <a:cs typeface="Verdana"/>
                <a:sym typeface="Verdana"/>
              </a:rPr>
              <a:t>NuStar Energy / Richmond</a:t>
            </a:r>
            <a:endParaRPr/>
          </a:p>
          <a:p>
            <a:pPr indent="0" lvl="0" marL="0" rtl="0" algn="l">
              <a:spcBef>
                <a:spcPts val="320"/>
              </a:spcBef>
              <a:spcAft>
                <a:spcPts val="0"/>
              </a:spcAft>
              <a:buSzPts val="1520"/>
              <a:buNone/>
            </a:pPr>
            <a:r>
              <a:rPr lang="en-US" sz="1600">
                <a:latin typeface="Verdana"/>
                <a:ea typeface="Verdana"/>
                <a:cs typeface="Verdana"/>
                <a:sym typeface="Verdana"/>
              </a:rPr>
              <a:t>                                              (October 5</a:t>
            </a:r>
            <a:r>
              <a:rPr baseline="30000" lang="en-US" sz="1600">
                <a:latin typeface="Verdana"/>
                <a:ea typeface="Verdana"/>
                <a:cs typeface="Verdana"/>
                <a:sym typeface="Verdana"/>
              </a:rPr>
              <a:t>th</a:t>
            </a:r>
            <a:r>
              <a:rPr lang="en-US" sz="1600">
                <a:latin typeface="Verdana"/>
                <a:ea typeface="Verdana"/>
                <a:cs typeface="Verdana"/>
                <a:sym typeface="Verdana"/>
              </a:rPr>
              <a:t>) </a:t>
            </a:r>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117475" lvl="0" marL="274320" rtl="0" algn="l">
              <a:spcBef>
                <a:spcPts val="520"/>
              </a:spcBef>
              <a:spcAft>
                <a:spcPts val="0"/>
              </a:spcAft>
              <a:buSzPts val="2470"/>
              <a:buNone/>
            </a:pPr>
            <a:r>
              <a:t/>
            </a:r>
            <a:endParaRPr>
              <a:latin typeface="Verdana"/>
              <a:ea typeface="Verdana"/>
              <a:cs typeface="Verdana"/>
              <a:sym typeface="Verdana"/>
            </a:endParaRPr>
          </a:p>
          <a:p>
            <a:pPr indent="0" lvl="0" marL="0" rtl="0" algn="l">
              <a:spcBef>
                <a:spcPts val="520"/>
              </a:spcBef>
              <a:spcAft>
                <a:spcPts val="0"/>
              </a:spcAft>
              <a:buSzPts val="2470"/>
              <a:buNone/>
            </a:pPr>
            <a:r>
              <a:t/>
            </a:r>
            <a:endParaRPr>
              <a:latin typeface="Verdana"/>
              <a:ea typeface="Verdana"/>
              <a:cs typeface="Verdana"/>
              <a:sym typeface="Verdana"/>
            </a:endParaRPr>
          </a:p>
        </p:txBody>
      </p:sp>
      <p:pic>
        <p:nvPicPr>
          <p:cNvPr id="321" name="Google Shape;321;p35"/>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322" name="Google Shape;322;p35"/>
          <p:cNvPicPr preferRelativeResize="0"/>
          <p:nvPr/>
        </p:nvPicPr>
        <p:blipFill rotWithShape="1">
          <a:blip r:embed="rId4">
            <a:alphaModFix/>
          </a:blip>
          <a:srcRect b="0" l="0" r="0" t="0"/>
          <a:stretch/>
        </p:blipFill>
        <p:spPr>
          <a:xfrm>
            <a:off x="5577174" y="235172"/>
            <a:ext cx="6171343" cy="2931224"/>
          </a:xfrm>
          <a:prstGeom prst="rect">
            <a:avLst/>
          </a:prstGeom>
          <a:noFill/>
          <a:ln>
            <a:noFill/>
          </a:ln>
        </p:spPr>
      </p:pic>
      <p:pic>
        <p:nvPicPr>
          <p:cNvPr id="323" name="Google Shape;323;p35"/>
          <p:cNvPicPr preferRelativeResize="0"/>
          <p:nvPr/>
        </p:nvPicPr>
        <p:blipFill rotWithShape="1">
          <a:blip r:embed="rId5">
            <a:alphaModFix/>
          </a:blip>
          <a:srcRect b="0" l="0" r="0" t="0"/>
          <a:stretch/>
        </p:blipFill>
        <p:spPr>
          <a:xfrm>
            <a:off x="6096001" y="3476245"/>
            <a:ext cx="4331399" cy="320059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animEffect filter="fade" transition="in">
                                      <p:cBhvr>
                                        <p:cTn dur="500"/>
                                        <p:tgtEl>
                                          <p:spTgt spid="3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1" st="1"/>
                                            </p:txEl>
                                          </p:spTgt>
                                        </p:tgtEl>
                                        <p:attrNameLst>
                                          <p:attrName>style.visibility</p:attrName>
                                        </p:attrNameLst>
                                      </p:cBhvr>
                                      <p:to>
                                        <p:strVal val="visible"/>
                                      </p:to>
                                    </p:set>
                                    <p:animEffect filter="fade" transition="in">
                                      <p:cBhvr>
                                        <p:cTn dur="500"/>
                                        <p:tgtEl>
                                          <p:spTgt spid="3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2" st="2"/>
                                            </p:txEl>
                                          </p:spTgt>
                                        </p:tgtEl>
                                        <p:attrNameLst>
                                          <p:attrName>style.visibility</p:attrName>
                                        </p:attrNameLst>
                                      </p:cBhvr>
                                      <p:to>
                                        <p:strVal val="visible"/>
                                      </p:to>
                                    </p:set>
                                    <p:animEffect filter="fade" transition="in">
                                      <p:cBhvr>
                                        <p:cTn dur="500"/>
                                        <p:tgtEl>
                                          <p:spTgt spid="3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3" st="3"/>
                                            </p:txEl>
                                          </p:spTgt>
                                        </p:tgtEl>
                                        <p:attrNameLst>
                                          <p:attrName>style.visibility</p:attrName>
                                        </p:attrNameLst>
                                      </p:cBhvr>
                                      <p:to>
                                        <p:strVal val="visible"/>
                                      </p:to>
                                    </p:set>
                                    <p:animEffect filter="fade" transition="in">
                                      <p:cBhvr>
                                        <p:cTn dur="500"/>
                                        <p:tgtEl>
                                          <p:spTgt spid="3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4" st="4"/>
                                            </p:txEl>
                                          </p:spTgt>
                                        </p:tgtEl>
                                        <p:attrNameLst>
                                          <p:attrName>style.visibility</p:attrName>
                                        </p:attrNameLst>
                                      </p:cBhvr>
                                      <p:to>
                                        <p:strVal val="visible"/>
                                      </p:to>
                                    </p:set>
                                    <p:animEffect filter="fade" transition="in">
                                      <p:cBhvr>
                                        <p:cTn dur="500"/>
                                        <p:tgtEl>
                                          <p:spTgt spid="3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5" st="5"/>
                                            </p:txEl>
                                          </p:spTgt>
                                        </p:tgtEl>
                                        <p:attrNameLst>
                                          <p:attrName>style.visibility</p:attrName>
                                        </p:attrNameLst>
                                      </p:cBhvr>
                                      <p:to>
                                        <p:strVal val="visible"/>
                                      </p:to>
                                    </p:set>
                                    <p:animEffect filter="fade" transition="in">
                                      <p:cBhvr>
                                        <p:cTn dur="500"/>
                                        <p:tgtEl>
                                          <p:spTgt spid="3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6" st="6"/>
                                            </p:txEl>
                                          </p:spTgt>
                                        </p:tgtEl>
                                        <p:attrNameLst>
                                          <p:attrName>style.visibility</p:attrName>
                                        </p:attrNameLst>
                                      </p:cBhvr>
                                      <p:to>
                                        <p:strVal val="visible"/>
                                      </p:to>
                                    </p:set>
                                    <p:animEffect filter="fade" transition="in">
                                      <p:cBhvr>
                                        <p:cTn dur="500"/>
                                        <p:tgtEl>
                                          <p:spTgt spid="32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7" st="7"/>
                                            </p:txEl>
                                          </p:spTgt>
                                        </p:tgtEl>
                                        <p:attrNameLst>
                                          <p:attrName>style.visibility</p:attrName>
                                        </p:attrNameLst>
                                      </p:cBhvr>
                                      <p:to>
                                        <p:strVal val="visible"/>
                                      </p:to>
                                    </p:set>
                                    <p:animEffect filter="fade" transition="in">
                                      <p:cBhvr>
                                        <p:cTn dur="500"/>
                                        <p:tgtEl>
                                          <p:spTgt spid="32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8" st="8"/>
                                            </p:txEl>
                                          </p:spTgt>
                                        </p:tgtEl>
                                        <p:attrNameLst>
                                          <p:attrName>style.visibility</p:attrName>
                                        </p:attrNameLst>
                                      </p:cBhvr>
                                      <p:to>
                                        <p:strVal val="visible"/>
                                      </p:to>
                                    </p:set>
                                    <p:animEffect filter="fade" transition="in">
                                      <p:cBhvr>
                                        <p:cTn dur="500"/>
                                        <p:tgtEl>
                                          <p:spTgt spid="32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9" st="9"/>
                                            </p:txEl>
                                          </p:spTgt>
                                        </p:tgtEl>
                                        <p:attrNameLst>
                                          <p:attrName>style.visibility</p:attrName>
                                        </p:attrNameLst>
                                      </p:cBhvr>
                                      <p:to>
                                        <p:strVal val="visible"/>
                                      </p:to>
                                    </p:set>
                                    <p:animEffect filter="fade" transition="in">
                                      <p:cBhvr>
                                        <p:cTn dur="500"/>
                                        <p:tgtEl>
                                          <p:spTgt spid="32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10" st="10"/>
                                            </p:txEl>
                                          </p:spTgt>
                                        </p:tgtEl>
                                        <p:attrNameLst>
                                          <p:attrName>style.visibility</p:attrName>
                                        </p:attrNameLst>
                                      </p:cBhvr>
                                      <p:to>
                                        <p:strVal val="visible"/>
                                      </p:to>
                                    </p:set>
                                    <p:animEffect filter="fade" transition="in">
                                      <p:cBhvr>
                                        <p:cTn dur="500"/>
                                        <p:tgtEl>
                                          <p:spTgt spid="32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6"/>
          <p:cNvSpPr txBox="1"/>
          <p:nvPr>
            <p:ph type="title"/>
          </p:nvPr>
        </p:nvSpPr>
        <p:spPr>
          <a:xfrm>
            <a:off x="609600" y="703504"/>
            <a:ext cx="10972800" cy="1215997"/>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90909"/>
              <a:buFont typeface="Verdana"/>
              <a:buNone/>
            </a:pPr>
            <a:br>
              <a:rPr lang="en-US"/>
            </a:br>
            <a:r>
              <a:rPr lang="en-US"/>
              <a:t>Indigenous Agriculture Worker Events</a:t>
            </a:r>
            <a:br>
              <a:rPr lang="en-US"/>
            </a:br>
            <a:endParaRPr sz="4400">
              <a:latin typeface="Verdana"/>
              <a:ea typeface="Verdana"/>
              <a:cs typeface="Verdana"/>
              <a:sym typeface="Verdana"/>
            </a:endParaRPr>
          </a:p>
        </p:txBody>
      </p:sp>
      <p:sp>
        <p:nvSpPr>
          <p:cNvPr id="329" name="Google Shape;329;p36"/>
          <p:cNvSpPr txBox="1"/>
          <p:nvPr>
            <p:ph idx="1" type="body"/>
          </p:nvPr>
        </p:nvSpPr>
        <p:spPr>
          <a:xfrm>
            <a:off x="609600" y="1567543"/>
            <a:ext cx="5588000" cy="4515205"/>
          </a:xfrm>
          <a:prstGeom prst="rect">
            <a:avLst/>
          </a:prstGeom>
          <a:noFill/>
          <a:ln>
            <a:noFill/>
          </a:ln>
        </p:spPr>
        <p:txBody>
          <a:bodyPr anchorCtr="0" anchor="t" bIns="45700" lIns="91425" spcFirstLastPara="1" rIns="91425" wrap="square" tIns="45700">
            <a:normAutofit fontScale="85000" lnSpcReduction="20000"/>
          </a:bodyPr>
          <a:lstStyle/>
          <a:p>
            <a:pPr indent="-274320" lvl="0" marL="274320" rtl="0" algn="l">
              <a:spcBef>
                <a:spcPts val="0"/>
              </a:spcBef>
              <a:spcAft>
                <a:spcPts val="0"/>
              </a:spcAft>
              <a:buSzPct val="95000"/>
              <a:buChar char="⚫"/>
            </a:pPr>
            <a:r>
              <a:rPr lang="en-US">
                <a:latin typeface="Verdana"/>
                <a:ea typeface="Verdana"/>
                <a:cs typeface="Verdana"/>
                <a:sym typeface="Verdana"/>
              </a:rPr>
              <a:t>Fresno &amp; Madera (Sept 16)</a:t>
            </a:r>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212788" lvl="0" marL="274320" rtl="0" algn="l">
              <a:spcBef>
                <a:spcPts val="204"/>
              </a:spcBef>
              <a:spcAft>
                <a:spcPts val="0"/>
              </a:spcAft>
              <a:buSzPct val="95000"/>
              <a:buNone/>
            </a:pPr>
            <a:r>
              <a:t/>
            </a:r>
            <a:endParaRPr sz="1200">
              <a:latin typeface="Verdana"/>
              <a:ea typeface="Verdana"/>
              <a:cs typeface="Verdana"/>
              <a:sym typeface="Verdana"/>
            </a:endParaRPr>
          </a:p>
          <a:p>
            <a:pPr indent="-212788" lvl="0" marL="274320" rtl="0" algn="l">
              <a:spcBef>
                <a:spcPts val="204"/>
              </a:spcBef>
              <a:spcAft>
                <a:spcPts val="0"/>
              </a:spcAft>
              <a:buSzPct val="95000"/>
              <a:buNone/>
            </a:pPr>
            <a:r>
              <a:t/>
            </a:r>
            <a:endParaRPr sz="1200">
              <a:latin typeface="Verdana"/>
              <a:ea typeface="Verdana"/>
              <a:cs typeface="Verdana"/>
              <a:sym typeface="Verdana"/>
            </a:endParaRPr>
          </a:p>
          <a:p>
            <a:pPr indent="-212788" lvl="0" marL="274320" rtl="0" algn="l">
              <a:spcBef>
                <a:spcPts val="204"/>
              </a:spcBef>
              <a:spcAft>
                <a:spcPts val="0"/>
              </a:spcAft>
              <a:buSzPct val="95000"/>
              <a:buNone/>
            </a:pPr>
            <a:r>
              <a:t/>
            </a:r>
            <a:endParaRPr sz="1200">
              <a:latin typeface="Verdana"/>
              <a:ea typeface="Verdana"/>
              <a:cs typeface="Verdana"/>
              <a:sym typeface="Verdana"/>
            </a:endParaRPr>
          </a:p>
          <a:p>
            <a:pPr indent="0" lvl="0" marL="0" rtl="0" algn="l">
              <a:spcBef>
                <a:spcPts val="204"/>
              </a:spcBef>
              <a:spcAft>
                <a:spcPts val="0"/>
              </a:spcAft>
              <a:buSzPct val="95000"/>
              <a:buNone/>
            </a:pPr>
            <a:r>
              <a:rPr lang="en-US" sz="1200">
                <a:latin typeface="Verdana"/>
                <a:ea typeface="Verdana"/>
                <a:cs typeface="Verdana"/>
                <a:sym typeface="Verdana"/>
              </a:rPr>
              <a:t>(Listening through an interpreter to Lourdes, an indigenous agriculture worker, describing her personally experienced workplace safety and health concerns. </a:t>
            </a:r>
            <a:endParaRPr/>
          </a:p>
          <a:p>
            <a:pPr indent="0" lvl="0" marL="0" rtl="0" algn="l">
              <a:spcBef>
                <a:spcPts val="442"/>
              </a:spcBef>
              <a:spcAft>
                <a:spcPts val="0"/>
              </a:spcAft>
              <a:buSzPct val="95000"/>
              <a:buNone/>
            </a:pPr>
            <a:r>
              <a:rPr lang="en-US" sz="1200">
                <a:latin typeface="Verdana"/>
                <a:ea typeface="Verdana"/>
                <a:cs typeface="Verdana"/>
                <a:sym typeface="Verdana"/>
              </a:rPr>
              <a:t>  </a:t>
            </a:r>
            <a:r>
              <a:rPr lang="en-US">
                <a:latin typeface="Verdana"/>
                <a:ea typeface="Verdana"/>
                <a:cs typeface="Verdana"/>
                <a:sym typeface="Verdana"/>
              </a:rPr>
              <a:t>                                                    </a:t>
            </a:r>
            <a:endParaRPr sz="1200">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141001" lvl="0" marL="274320" rtl="0" algn="l">
              <a:spcBef>
                <a:spcPts val="442"/>
              </a:spcBef>
              <a:spcAft>
                <a:spcPts val="0"/>
              </a:spcAft>
              <a:buSzPct val="95000"/>
              <a:buNone/>
            </a:pPr>
            <a:r>
              <a:t/>
            </a:r>
            <a:endParaRPr>
              <a:latin typeface="Verdana"/>
              <a:ea typeface="Verdana"/>
              <a:cs typeface="Verdana"/>
              <a:sym typeface="Verdana"/>
            </a:endParaRPr>
          </a:p>
          <a:p>
            <a:pPr indent="0" lvl="0" marL="0" rtl="0" algn="l">
              <a:spcBef>
                <a:spcPts val="442"/>
              </a:spcBef>
              <a:spcAft>
                <a:spcPts val="0"/>
              </a:spcAft>
              <a:buSzPct val="95000"/>
              <a:buNone/>
            </a:pPr>
            <a:r>
              <a:t/>
            </a:r>
            <a:endParaRPr>
              <a:latin typeface="Verdana"/>
              <a:ea typeface="Verdana"/>
              <a:cs typeface="Verdana"/>
              <a:sym typeface="Verdana"/>
            </a:endParaRPr>
          </a:p>
        </p:txBody>
      </p:sp>
      <p:sp>
        <p:nvSpPr>
          <p:cNvPr id="330" name="Google Shape;330;p36"/>
          <p:cNvSpPr txBox="1"/>
          <p:nvPr>
            <p:ph idx="2" type="body"/>
          </p:nvPr>
        </p:nvSpPr>
        <p:spPr>
          <a:xfrm>
            <a:off x="6134164" y="1607725"/>
            <a:ext cx="5384800" cy="4434840"/>
          </a:xfrm>
          <a:prstGeom prst="rect">
            <a:avLst/>
          </a:prstGeom>
          <a:noFill/>
          <a:ln>
            <a:noFill/>
          </a:ln>
        </p:spPr>
        <p:txBody>
          <a:bodyPr anchorCtr="0" anchor="t" bIns="45700" lIns="91425" spcFirstLastPara="1" rIns="91425" wrap="square" tIns="45700">
            <a:normAutofit fontScale="85000" lnSpcReduction="20000"/>
          </a:bodyPr>
          <a:lstStyle/>
          <a:p>
            <a:pPr indent="-141001" lvl="0" marL="274320" rtl="0" algn="l">
              <a:spcBef>
                <a:spcPts val="0"/>
              </a:spcBef>
              <a:spcAft>
                <a:spcPts val="0"/>
              </a:spcAft>
              <a:buSzPct val="95000"/>
              <a:buNone/>
            </a:pPr>
            <a:r>
              <a:t/>
            </a:r>
            <a:endParaRPr/>
          </a:p>
          <a:p>
            <a:pPr indent="-130746" lvl="0" marL="274320" rtl="0" algn="l">
              <a:spcBef>
                <a:spcPts val="476"/>
              </a:spcBef>
              <a:spcAft>
                <a:spcPts val="0"/>
              </a:spcAft>
              <a:buSzPct val="95000"/>
              <a:buNone/>
            </a:pPr>
            <a:r>
              <a:t/>
            </a:r>
            <a:endParaRPr sz="2800">
              <a:latin typeface="Verdana"/>
              <a:ea typeface="Verdana"/>
              <a:cs typeface="Verdana"/>
              <a:sym typeface="Verdana"/>
            </a:endParaRPr>
          </a:p>
          <a:p>
            <a:pPr indent="0" lvl="0" marL="0" rtl="0" algn="l">
              <a:spcBef>
                <a:spcPts val="476"/>
              </a:spcBef>
              <a:spcAft>
                <a:spcPts val="0"/>
              </a:spcAft>
              <a:buSzPct val="95000"/>
              <a:buNone/>
            </a:pPr>
            <a:r>
              <a:t/>
            </a:r>
            <a:endParaRPr sz="2800">
              <a:latin typeface="Verdana"/>
              <a:ea typeface="Verdana"/>
              <a:cs typeface="Verdana"/>
              <a:sym typeface="Verdana"/>
            </a:endParaRPr>
          </a:p>
          <a:p>
            <a:pPr indent="0" lvl="0" marL="0" rtl="0" algn="l">
              <a:spcBef>
                <a:spcPts val="476"/>
              </a:spcBef>
              <a:spcAft>
                <a:spcPts val="0"/>
              </a:spcAft>
              <a:buSzPct val="95000"/>
              <a:buNone/>
            </a:pPr>
            <a:r>
              <a:t/>
            </a:r>
            <a:endParaRPr sz="2800">
              <a:latin typeface="Verdana"/>
              <a:ea typeface="Verdana"/>
              <a:cs typeface="Verdana"/>
              <a:sym typeface="Verdana"/>
            </a:endParaRPr>
          </a:p>
          <a:p>
            <a:pPr indent="0" lvl="0" marL="0" rtl="0" algn="l">
              <a:spcBef>
                <a:spcPts val="476"/>
              </a:spcBef>
              <a:spcAft>
                <a:spcPts val="0"/>
              </a:spcAft>
              <a:buSzPct val="95000"/>
              <a:buNone/>
            </a:pPr>
            <a:r>
              <a:t/>
            </a:r>
            <a:endParaRPr sz="2800">
              <a:latin typeface="Verdana"/>
              <a:ea typeface="Verdana"/>
              <a:cs typeface="Verdana"/>
              <a:sym typeface="Verdana"/>
            </a:endParaRPr>
          </a:p>
          <a:p>
            <a:pPr indent="0" lvl="0" marL="0" rtl="0" algn="l">
              <a:spcBef>
                <a:spcPts val="476"/>
              </a:spcBef>
              <a:spcAft>
                <a:spcPts val="0"/>
              </a:spcAft>
              <a:buSzPct val="95000"/>
              <a:buNone/>
            </a:pPr>
            <a:r>
              <a:t/>
            </a:r>
            <a:endParaRPr sz="2800">
              <a:latin typeface="Verdana"/>
              <a:ea typeface="Verdana"/>
              <a:cs typeface="Verdana"/>
              <a:sym typeface="Verdana"/>
            </a:endParaRPr>
          </a:p>
          <a:p>
            <a:pPr indent="0" lvl="0" marL="0" rtl="0" algn="l">
              <a:spcBef>
                <a:spcPts val="476"/>
              </a:spcBef>
              <a:spcAft>
                <a:spcPts val="0"/>
              </a:spcAft>
              <a:buSzPct val="95000"/>
              <a:buNone/>
            </a:pPr>
            <a:r>
              <a:t/>
            </a:r>
            <a:endParaRPr sz="2800">
              <a:latin typeface="Verdana"/>
              <a:ea typeface="Verdana"/>
              <a:cs typeface="Verdana"/>
              <a:sym typeface="Verdana"/>
            </a:endParaRPr>
          </a:p>
          <a:p>
            <a:pPr indent="0" lvl="0" marL="0" rtl="0" algn="l">
              <a:spcBef>
                <a:spcPts val="476"/>
              </a:spcBef>
              <a:spcAft>
                <a:spcPts val="0"/>
              </a:spcAft>
              <a:buSzPct val="95000"/>
              <a:buNone/>
            </a:pPr>
            <a:r>
              <a:t/>
            </a:r>
            <a:endParaRPr sz="2800">
              <a:latin typeface="Verdana"/>
              <a:ea typeface="Verdana"/>
              <a:cs typeface="Verdana"/>
              <a:sym typeface="Verdana"/>
            </a:endParaRPr>
          </a:p>
          <a:p>
            <a:pPr indent="-202533" lvl="0" marL="274320" rtl="0" algn="l">
              <a:spcBef>
                <a:spcPts val="238"/>
              </a:spcBef>
              <a:spcAft>
                <a:spcPts val="0"/>
              </a:spcAft>
              <a:buSzPct val="95000"/>
              <a:buNone/>
            </a:pPr>
            <a:r>
              <a:t/>
            </a:r>
            <a:endParaRPr sz="1400">
              <a:latin typeface="Verdana"/>
              <a:ea typeface="Verdana"/>
              <a:cs typeface="Verdana"/>
              <a:sym typeface="Verdana"/>
            </a:endParaRPr>
          </a:p>
          <a:p>
            <a:pPr indent="-202533" lvl="0" marL="274320" rtl="0" algn="l">
              <a:spcBef>
                <a:spcPts val="238"/>
              </a:spcBef>
              <a:spcAft>
                <a:spcPts val="0"/>
              </a:spcAft>
              <a:buSzPct val="95000"/>
              <a:buNone/>
            </a:pPr>
            <a:r>
              <a:t/>
            </a:r>
            <a:endParaRPr sz="1400">
              <a:latin typeface="Verdana"/>
              <a:ea typeface="Verdana"/>
              <a:cs typeface="Verdana"/>
              <a:sym typeface="Verdana"/>
            </a:endParaRPr>
          </a:p>
          <a:p>
            <a:pPr indent="0" lvl="8" marL="2286000" rtl="0" algn="l">
              <a:spcBef>
                <a:spcPts val="34"/>
              </a:spcBef>
              <a:spcAft>
                <a:spcPts val="0"/>
              </a:spcAft>
              <a:buSzPct val="100000"/>
              <a:buFont typeface="Arial"/>
              <a:buNone/>
            </a:pPr>
            <a:r>
              <a:t/>
            </a:r>
            <a:endParaRPr sz="200">
              <a:latin typeface="Verdana"/>
              <a:ea typeface="Verdana"/>
              <a:cs typeface="Verdana"/>
              <a:sym typeface="Verdana"/>
            </a:endParaRPr>
          </a:p>
          <a:p>
            <a:pPr indent="-202533" lvl="0" marL="274320" rtl="0" algn="l">
              <a:spcBef>
                <a:spcPts val="238"/>
              </a:spcBef>
              <a:spcAft>
                <a:spcPts val="0"/>
              </a:spcAft>
              <a:buSzPct val="95000"/>
              <a:buNone/>
            </a:pPr>
            <a:r>
              <a:t/>
            </a:r>
            <a:endParaRPr sz="1400">
              <a:latin typeface="Verdana"/>
              <a:ea typeface="Verdana"/>
              <a:cs typeface="Verdana"/>
              <a:sym typeface="Verdana"/>
            </a:endParaRPr>
          </a:p>
          <a:p>
            <a:pPr indent="0" lvl="0" marL="0" rtl="0" algn="l">
              <a:spcBef>
                <a:spcPts val="238"/>
              </a:spcBef>
              <a:spcAft>
                <a:spcPts val="0"/>
              </a:spcAft>
              <a:buSzPct val="95000"/>
              <a:buNone/>
            </a:pPr>
            <a:r>
              <a:t/>
            </a:r>
            <a:endParaRPr sz="1400">
              <a:latin typeface="Verdana"/>
              <a:ea typeface="Verdana"/>
              <a:cs typeface="Verdana"/>
              <a:sym typeface="Verdana"/>
            </a:endParaRPr>
          </a:p>
          <a:p>
            <a:pPr indent="0" lvl="0" marL="0" rtl="0" algn="l">
              <a:spcBef>
                <a:spcPts val="238"/>
              </a:spcBef>
              <a:spcAft>
                <a:spcPts val="0"/>
              </a:spcAft>
              <a:buSzPct val="95000"/>
              <a:buNone/>
            </a:pPr>
            <a:r>
              <a:t/>
            </a:r>
            <a:endParaRPr sz="1400">
              <a:latin typeface="Verdana"/>
              <a:ea typeface="Verdana"/>
              <a:cs typeface="Verdana"/>
              <a:sym typeface="Verdana"/>
            </a:endParaRPr>
          </a:p>
          <a:p>
            <a:pPr indent="0" lvl="0" marL="0" rtl="0" algn="l">
              <a:spcBef>
                <a:spcPts val="204"/>
              </a:spcBef>
              <a:spcAft>
                <a:spcPts val="0"/>
              </a:spcAft>
              <a:buSzPct val="95000"/>
              <a:buNone/>
            </a:pPr>
            <a:r>
              <a:rPr lang="en-US" sz="1200">
                <a:latin typeface="Verdana"/>
                <a:ea typeface="Verdana"/>
                <a:cs typeface="Verdana"/>
                <a:sym typeface="Verdana"/>
              </a:rPr>
              <a:t>(Post-meeting photo with indigenous agricultural worker Lourdes, Sebastian Sanchez – Deputy Labor Secretary, Brandon Hart – Cal/OSHA Outreach &amp; Communications Manager).</a:t>
            </a:r>
            <a:endParaRPr/>
          </a:p>
        </p:txBody>
      </p:sp>
      <p:pic>
        <p:nvPicPr>
          <p:cNvPr id="331" name="Google Shape;331;p36"/>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332" name="Google Shape;332;p36"/>
          <p:cNvPicPr preferRelativeResize="0"/>
          <p:nvPr/>
        </p:nvPicPr>
        <p:blipFill rotWithShape="1">
          <a:blip r:embed="rId4">
            <a:alphaModFix/>
          </a:blip>
          <a:srcRect b="0" l="0" r="0" t="0"/>
          <a:stretch/>
        </p:blipFill>
        <p:spPr>
          <a:xfrm>
            <a:off x="1119043" y="2038571"/>
            <a:ext cx="4163071" cy="3158192"/>
          </a:xfrm>
          <a:prstGeom prst="rect">
            <a:avLst/>
          </a:prstGeom>
          <a:noFill/>
          <a:ln>
            <a:noFill/>
          </a:ln>
        </p:spPr>
      </p:pic>
      <p:pic>
        <p:nvPicPr>
          <p:cNvPr id="333" name="Google Shape;333;p36"/>
          <p:cNvPicPr preferRelativeResize="0"/>
          <p:nvPr/>
        </p:nvPicPr>
        <p:blipFill rotWithShape="1">
          <a:blip r:embed="rId5">
            <a:alphaModFix/>
          </a:blip>
          <a:srcRect b="0" l="0" r="0" t="0"/>
          <a:stretch/>
        </p:blipFill>
        <p:spPr>
          <a:xfrm>
            <a:off x="6835416" y="1579195"/>
            <a:ext cx="3519078" cy="373075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0" st="0"/>
                                            </p:txEl>
                                          </p:spTgt>
                                        </p:tgtEl>
                                        <p:attrNameLst>
                                          <p:attrName>style.visibility</p:attrName>
                                        </p:attrNameLst>
                                      </p:cBhvr>
                                      <p:to>
                                        <p:strVal val="visible"/>
                                      </p:to>
                                    </p:set>
                                    <p:animEffect filter="fade" transition="in">
                                      <p:cBhvr>
                                        <p:cTn dur="500"/>
                                        <p:tgtEl>
                                          <p:spTgt spid="3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 st="1"/>
                                            </p:txEl>
                                          </p:spTgt>
                                        </p:tgtEl>
                                        <p:attrNameLst>
                                          <p:attrName>style.visibility</p:attrName>
                                        </p:attrNameLst>
                                      </p:cBhvr>
                                      <p:to>
                                        <p:strVal val="visible"/>
                                      </p:to>
                                    </p:set>
                                    <p:animEffect filter="fade" transition="in">
                                      <p:cBhvr>
                                        <p:cTn dur="500"/>
                                        <p:tgtEl>
                                          <p:spTgt spid="3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2" st="2"/>
                                            </p:txEl>
                                          </p:spTgt>
                                        </p:tgtEl>
                                        <p:attrNameLst>
                                          <p:attrName>style.visibility</p:attrName>
                                        </p:attrNameLst>
                                      </p:cBhvr>
                                      <p:to>
                                        <p:strVal val="visible"/>
                                      </p:to>
                                    </p:set>
                                    <p:animEffect filter="fade" transition="in">
                                      <p:cBhvr>
                                        <p:cTn dur="500"/>
                                        <p:tgtEl>
                                          <p:spTgt spid="3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3" st="3"/>
                                            </p:txEl>
                                          </p:spTgt>
                                        </p:tgtEl>
                                        <p:attrNameLst>
                                          <p:attrName>style.visibility</p:attrName>
                                        </p:attrNameLst>
                                      </p:cBhvr>
                                      <p:to>
                                        <p:strVal val="visible"/>
                                      </p:to>
                                    </p:set>
                                    <p:animEffect filter="fade" transition="in">
                                      <p:cBhvr>
                                        <p:cTn dur="500"/>
                                        <p:tgtEl>
                                          <p:spTgt spid="3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4" st="4"/>
                                            </p:txEl>
                                          </p:spTgt>
                                        </p:tgtEl>
                                        <p:attrNameLst>
                                          <p:attrName>style.visibility</p:attrName>
                                        </p:attrNameLst>
                                      </p:cBhvr>
                                      <p:to>
                                        <p:strVal val="visible"/>
                                      </p:to>
                                    </p:set>
                                    <p:animEffect filter="fade" transition="in">
                                      <p:cBhvr>
                                        <p:cTn dur="500"/>
                                        <p:tgtEl>
                                          <p:spTgt spid="32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5" st="5"/>
                                            </p:txEl>
                                          </p:spTgt>
                                        </p:tgtEl>
                                        <p:attrNameLst>
                                          <p:attrName>style.visibility</p:attrName>
                                        </p:attrNameLst>
                                      </p:cBhvr>
                                      <p:to>
                                        <p:strVal val="visible"/>
                                      </p:to>
                                    </p:set>
                                    <p:animEffect filter="fade" transition="in">
                                      <p:cBhvr>
                                        <p:cTn dur="500"/>
                                        <p:tgtEl>
                                          <p:spTgt spid="32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6" st="6"/>
                                            </p:txEl>
                                          </p:spTgt>
                                        </p:tgtEl>
                                        <p:attrNameLst>
                                          <p:attrName>style.visibility</p:attrName>
                                        </p:attrNameLst>
                                      </p:cBhvr>
                                      <p:to>
                                        <p:strVal val="visible"/>
                                      </p:to>
                                    </p:set>
                                    <p:animEffect filter="fade" transition="in">
                                      <p:cBhvr>
                                        <p:cTn dur="500"/>
                                        <p:tgtEl>
                                          <p:spTgt spid="32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7" st="7"/>
                                            </p:txEl>
                                          </p:spTgt>
                                        </p:tgtEl>
                                        <p:attrNameLst>
                                          <p:attrName>style.visibility</p:attrName>
                                        </p:attrNameLst>
                                      </p:cBhvr>
                                      <p:to>
                                        <p:strVal val="visible"/>
                                      </p:to>
                                    </p:set>
                                    <p:animEffect filter="fade" transition="in">
                                      <p:cBhvr>
                                        <p:cTn dur="500"/>
                                        <p:tgtEl>
                                          <p:spTgt spid="32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8" st="8"/>
                                            </p:txEl>
                                          </p:spTgt>
                                        </p:tgtEl>
                                        <p:attrNameLst>
                                          <p:attrName>style.visibility</p:attrName>
                                        </p:attrNameLst>
                                      </p:cBhvr>
                                      <p:to>
                                        <p:strVal val="visible"/>
                                      </p:to>
                                    </p:set>
                                    <p:animEffect filter="fade" transition="in">
                                      <p:cBhvr>
                                        <p:cTn dur="500"/>
                                        <p:tgtEl>
                                          <p:spTgt spid="32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9" st="9"/>
                                            </p:txEl>
                                          </p:spTgt>
                                        </p:tgtEl>
                                        <p:attrNameLst>
                                          <p:attrName>style.visibility</p:attrName>
                                        </p:attrNameLst>
                                      </p:cBhvr>
                                      <p:to>
                                        <p:strVal val="visible"/>
                                      </p:to>
                                    </p:set>
                                    <p:animEffect filter="fade" transition="in">
                                      <p:cBhvr>
                                        <p:cTn dur="500"/>
                                        <p:tgtEl>
                                          <p:spTgt spid="329">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0" st="10"/>
                                            </p:txEl>
                                          </p:spTgt>
                                        </p:tgtEl>
                                        <p:attrNameLst>
                                          <p:attrName>style.visibility</p:attrName>
                                        </p:attrNameLst>
                                      </p:cBhvr>
                                      <p:to>
                                        <p:strVal val="visible"/>
                                      </p:to>
                                    </p:set>
                                    <p:animEffect filter="fade" transition="in">
                                      <p:cBhvr>
                                        <p:cTn dur="500"/>
                                        <p:tgtEl>
                                          <p:spTgt spid="329">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1" st="11"/>
                                            </p:txEl>
                                          </p:spTgt>
                                        </p:tgtEl>
                                        <p:attrNameLst>
                                          <p:attrName>style.visibility</p:attrName>
                                        </p:attrNameLst>
                                      </p:cBhvr>
                                      <p:to>
                                        <p:strVal val="visible"/>
                                      </p:to>
                                    </p:set>
                                    <p:animEffect filter="fade" transition="in">
                                      <p:cBhvr>
                                        <p:cTn dur="500"/>
                                        <p:tgtEl>
                                          <p:spTgt spid="329">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2" st="12"/>
                                            </p:txEl>
                                          </p:spTgt>
                                        </p:tgtEl>
                                        <p:attrNameLst>
                                          <p:attrName>style.visibility</p:attrName>
                                        </p:attrNameLst>
                                      </p:cBhvr>
                                      <p:to>
                                        <p:strVal val="visible"/>
                                      </p:to>
                                    </p:set>
                                    <p:animEffect filter="fade" transition="in">
                                      <p:cBhvr>
                                        <p:cTn dur="500"/>
                                        <p:tgtEl>
                                          <p:spTgt spid="329">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3" st="13"/>
                                            </p:txEl>
                                          </p:spTgt>
                                        </p:tgtEl>
                                        <p:attrNameLst>
                                          <p:attrName>style.visibility</p:attrName>
                                        </p:attrNameLst>
                                      </p:cBhvr>
                                      <p:to>
                                        <p:strVal val="visible"/>
                                      </p:to>
                                    </p:set>
                                    <p:animEffect filter="fade" transition="in">
                                      <p:cBhvr>
                                        <p:cTn dur="500"/>
                                        <p:tgtEl>
                                          <p:spTgt spid="329">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4" st="14"/>
                                            </p:txEl>
                                          </p:spTgt>
                                        </p:tgtEl>
                                        <p:attrNameLst>
                                          <p:attrName>style.visibility</p:attrName>
                                        </p:attrNameLst>
                                      </p:cBhvr>
                                      <p:to>
                                        <p:strVal val="visible"/>
                                      </p:to>
                                    </p:set>
                                    <p:animEffect filter="fade" transition="in">
                                      <p:cBhvr>
                                        <p:cTn dur="500"/>
                                        <p:tgtEl>
                                          <p:spTgt spid="329">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5" st="15"/>
                                            </p:txEl>
                                          </p:spTgt>
                                        </p:tgtEl>
                                        <p:attrNameLst>
                                          <p:attrName>style.visibility</p:attrName>
                                        </p:attrNameLst>
                                      </p:cBhvr>
                                      <p:to>
                                        <p:strVal val="visible"/>
                                      </p:to>
                                    </p:set>
                                    <p:animEffect filter="fade" transition="in">
                                      <p:cBhvr>
                                        <p:cTn dur="500"/>
                                        <p:tgtEl>
                                          <p:spTgt spid="329">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6" st="16"/>
                                            </p:txEl>
                                          </p:spTgt>
                                        </p:tgtEl>
                                        <p:attrNameLst>
                                          <p:attrName>style.visibility</p:attrName>
                                        </p:attrNameLst>
                                      </p:cBhvr>
                                      <p:to>
                                        <p:strVal val="visible"/>
                                      </p:to>
                                    </p:set>
                                    <p:animEffect filter="fade" transition="in">
                                      <p:cBhvr>
                                        <p:cTn dur="500"/>
                                        <p:tgtEl>
                                          <p:spTgt spid="329">
                                            <p:txEl>
                                              <p:pRg end="16" st="1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7" st="17"/>
                                            </p:txEl>
                                          </p:spTgt>
                                        </p:tgtEl>
                                        <p:attrNameLst>
                                          <p:attrName>style.visibility</p:attrName>
                                        </p:attrNameLst>
                                      </p:cBhvr>
                                      <p:to>
                                        <p:strVal val="visible"/>
                                      </p:to>
                                    </p:set>
                                    <p:animEffect filter="fade" transition="in">
                                      <p:cBhvr>
                                        <p:cTn dur="500"/>
                                        <p:tgtEl>
                                          <p:spTgt spid="329">
                                            <p:txEl>
                                              <p:pRg end="17" st="1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7"/>
          <p:cNvSpPr txBox="1"/>
          <p:nvPr>
            <p:ph type="title"/>
          </p:nvPr>
        </p:nvSpPr>
        <p:spPr>
          <a:xfrm>
            <a:off x="470116" y="584658"/>
            <a:ext cx="10972800" cy="850392"/>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90909"/>
              <a:buFont typeface="Verdana"/>
              <a:buNone/>
            </a:pPr>
            <a:br>
              <a:rPr lang="en-US"/>
            </a:br>
            <a:r>
              <a:rPr lang="en-US"/>
              <a:t>Cal/OSHA Enforcement Health Symposium</a:t>
            </a:r>
            <a:endParaRPr sz="4400">
              <a:latin typeface="Verdana"/>
              <a:ea typeface="Verdana"/>
              <a:cs typeface="Verdana"/>
              <a:sym typeface="Verdana"/>
            </a:endParaRPr>
          </a:p>
        </p:txBody>
      </p:sp>
      <p:sp>
        <p:nvSpPr>
          <p:cNvPr id="339" name="Google Shape;339;p37"/>
          <p:cNvSpPr txBox="1"/>
          <p:nvPr>
            <p:ph idx="1" type="body"/>
          </p:nvPr>
        </p:nvSpPr>
        <p:spPr>
          <a:xfrm>
            <a:off x="470116" y="2311271"/>
            <a:ext cx="10972800" cy="42917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SzPct val="95000"/>
              <a:buNone/>
            </a:pPr>
            <a:r>
              <a:rPr lang="en-US" sz="3400"/>
              <a:t>Oct 25-28 / Vacaville</a:t>
            </a:r>
            <a:endParaRPr/>
          </a:p>
          <a:p>
            <a:pPr indent="-176291" lvl="0" marL="274320" rtl="0" algn="l">
              <a:spcBef>
                <a:spcPts val="325"/>
              </a:spcBef>
              <a:spcAft>
                <a:spcPts val="0"/>
              </a:spcAft>
              <a:buSzPct val="95000"/>
              <a:buNone/>
            </a:pPr>
            <a:r>
              <a:t/>
            </a:r>
            <a:endParaRPr/>
          </a:p>
          <a:p>
            <a:pPr indent="0" lvl="0" marL="0" rtl="0" algn="l">
              <a:spcBef>
                <a:spcPts val="325"/>
              </a:spcBef>
              <a:spcAft>
                <a:spcPts val="0"/>
              </a:spcAft>
              <a:buSzPct val="95000"/>
              <a:buNone/>
            </a:pPr>
            <a:r>
              <a:t/>
            </a:r>
            <a:endParaRPr/>
          </a:p>
          <a:p>
            <a:pPr indent="0" lvl="0" marL="0" rtl="0" algn="l">
              <a:spcBef>
                <a:spcPts val="425"/>
              </a:spcBef>
              <a:spcAft>
                <a:spcPts val="0"/>
              </a:spcAft>
              <a:buSzPct val="95000"/>
              <a:buNone/>
            </a:pPr>
            <a:r>
              <a:rPr lang="en-US" sz="3400"/>
              <a:t>4 days of Health </a:t>
            </a:r>
            <a:endParaRPr/>
          </a:p>
          <a:p>
            <a:pPr indent="0" lvl="0" marL="0" rtl="0" algn="l">
              <a:spcBef>
                <a:spcPts val="425"/>
              </a:spcBef>
              <a:spcAft>
                <a:spcPts val="0"/>
              </a:spcAft>
              <a:buSzPct val="95000"/>
              <a:buNone/>
            </a:pPr>
            <a:r>
              <a:rPr lang="en-US" sz="3400"/>
              <a:t>Technical Training:</a:t>
            </a:r>
            <a:endParaRPr/>
          </a:p>
          <a:p>
            <a:pPr indent="-274320" lvl="0" marL="274320" rtl="0" algn="l">
              <a:spcBef>
                <a:spcPts val="425"/>
              </a:spcBef>
              <a:spcAft>
                <a:spcPts val="0"/>
              </a:spcAft>
              <a:buSzPct val="95000"/>
              <a:buChar char="⚫"/>
            </a:pPr>
            <a:r>
              <a:rPr lang="en-US" sz="3400"/>
              <a:t>Silica</a:t>
            </a:r>
            <a:endParaRPr/>
          </a:p>
          <a:p>
            <a:pPr indent="-274320" lvl="0" marL="274320" rtl="0" algn="l">
              <a:spcBef>
                <a:spcPts val="425"/>
              </a:spcBef>
              <a:spcAft>
                <a:spcPts val="0"/>
              </a:spcAft>
              <a:buSzPct val="95000"/>
              <a:buChar char="⚫"/>
            </a:pPr>
            <a:r>
              <a:rPr lang="en-US" sz="3400"/>
              <a:t>Lead</a:t>
            </a:r>
            <a:endParaRPr/>
          </a:p>
          <a:p>
            <a:pPr indent="-274320" lvl="0" marL="274320" rtl="0" algn="l">
              <a:spcBef>
                <a:spcPts val="425"/>
              </a:spcBef>
              <a:spcAft>
                <a:spcPts val="0"/>
              </a:spcAft>
              <a:buSzPct val="95000"/>
              <a:buChar char="⚫"/>
            </a:pPr>
            <a:r>
              <a:rPr lang="en-US" sz="3400"/>
              <a:t>Wildfire Smoke</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0" lvl="7" marL="2011679" rtl="0" algn="l">
              <a:spcBef>
                <a:spcPts val="25"/>
              </a:spcBef>
              <a:spcAft>
                <a:spcPts val="0"/>
              </a:spcAft>
              <a:buSzPct val="100000"/>
              <a:buFont typeface="Arial"/>
              <a:buNone/>
            </a:pPr>
            <a:r>
              <a:t/>
            </a:r>
            <a:endParaRPr sz="200"/>
          </a:p>
          <a:p>
            <a:pPr indent="-229076" lvl="0" marL="274320" rtl="0" algn="l">
              <a:spcBef>
                <a:spcPts val="150"/>
              </a:spcBef>
              <a:spcAft>
                <a:spcPts val="0"/>
              </a:spcAft>
              <a:buSzPct val="95000"/>
              <a:buNone/>
            </a:pPr>
            <a:r>
              <a:t/>
            </a:r>
            <a:endParaRPr sz="1200"/>
          </a:p>
          <a:p>
            <a:pPr indent="0" lvl="0" marL="0" rtl="0" algn="l">
              <a:spcBef>
                <a:spcPts val="150"/>
              </a:spcBef>
              <a:spcAft>
                <a:spcPts val="0"/>
              </a:spcAft>
              <a:buSzPct val="95000"/>
              <a:buNone/>
            </a:pPr>
            <a:r>
              <a:rPr lang="en-US" sz="1200"/>
              <a:t>                                   </a:t>
            </a:r>
            <a:endParaRPr/>
          </a:p>
          <a:p>
            <a:pPr indent="0" lvl="0" marL="0" rtl="0" algn="l">
              <a:spcBef>
                <a:spcPts val="237"/>
              </a:spcBef>
              <a:spcAft>
                <a:spcPts val="0"/>
              </a:spcAft>
              <a:buSzPct val="95000"/>
              <a:buNone/>
            </a:pPr>
            <a:r>
              <a:rPr lang="en-US" sz="1200"/>
              <a:t> 				 </a:t>
            </a:r>
            <a:r>
              <a:rPr lang="en-US" sz="1900"/>
              <a:t>(Cal/OSHA team with Labor Secretary Natalie Palugyai and Director Katie Hagen)</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176291" lvl="0" marL="274320" rtl="0" algn="l">
              <a:spcBef>
                <a:spcPts val="325"/>
              </a:spcBef>
              <a:spcAft>
                <a:spcPts val="0"/>
              </a:spcAft>
              <a:buSzPct val="95000"/>
              <a:buNone/>
            </a:pPr>
            <a:r>
              <a:t/>
            </a:r>
            <a:endParaRPr/>
          </a:p>
          <a:p>
            <a:pPr indent="0" lvl="0" marL="0" rtl="0" algn="l">
              <a:spcBef>
                <a:spcPts val="325"/>
              </a:spcBef>
              <a:spcAft>
                <a:spcPts val="0"/>
              </a:spcAft>
              <a:buSzPct val="95000"/>
              <a:buNone/>
            </a:pPr>
            <a:r>
              <a:t/>
            </a:r>
            <a:endParaRPr/>
          </a:p>
        </p:txBody>
      </p:sp>
      <p:pic>
        <p:nvPicPr>
          <p:cNvPr id="340" name="Google Shape;340;p37"/>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341" name="Google Shape;341;p37"/>
          <p:cNvPicPr preferRelativeResize="0"/>
          <p:nvPr/>
        </p:nvPicPr>
        <p:blipFill rotWithShape="1">
          <a:blip r:embed="rId4">
            <a:alphaModFix/>
          </a:blip>
          <a:srcRect b="0" l="0" r="0" t="0"/>
          <a:stretch/>
        </p:blipFill>
        <p:spPr>
          <a:xfrm>
            <a:off x="4114581" y="2321552"/>
            <a:ext cx="7158666" cy="336266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0" st="0"/>
                                            </p:txEl>
                                          </p:spTgt>
                                        </p:tgtEl>
                                        <p:attrNameLst>
                                          <p:attrName>style.visibility</p:attrName>
                                        </p:attrNameLst>
                                      </p:cBhvr>
                                      <p:to>
                                        <p:strVal val="visible"/>
                                      </p:to>
                                    </p:set>
                                    <p:animEffect filter="fade" transition="in">
                                      <p:cBhvr>
                                        <p:cTn dur="500"/>
                                        <p:tgtEl>
                                          <p:spTgt spid="3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 st="1"/>
                                            </p:txEl>
                                          </p:spTgt>
                                        </p:tgtEl>
                                        <p:attrNameLst>
                                          <p:attrName>style.visibility</p:attrName>
                                        </p:attrNameLst>
                                      </p:cBhvr>
                                      <p:to>
                                        <p:strVal val="visible"/>
                                      </p:to>
                                    </p:set>
                                    <p:animEffect filter="fade" transition="in">
                                      <p:cBhvr>
                                        <p:cTn dur="500"/>
                                        <p:tgtEl>
                                          <p:spTgt spid="3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2" st="2"/>
                                            </p:txEl>
                                          </p:spTgt>
                                        </p:tgtEl>
                                        <p:attrNameLst>
                                          <p:attrName>style.visibility</p:attrName>
                                        </p:attrNameLst>
                                      </p:cBhvr>
                                      <p:to>
                                        <p:strVal val="visible"/>
                                      </p:to>
                                    </p:set>
                                    <p:animEffect filter="fade" transition="in">
                                      <p:cBhvr>
                                        <p:cTn dur="500"/>
                                        <p:tgtEl>
                                          <p:spTgt spid="3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3" st="3"/>
                                            </p:txEl>
                                          </p:spTgt>
                                        </p:tgtEl>
                                        <p:attrNameLst>
                                          <p:attrName>style.visibility</p:attrName>
                                        </p:attrNameLst>
                                      </p:cBhvr>
                                      <p:to>
                                        <p:strVal val="visible"/>
                                      </p:to>
                                    </p:set>
                                    <p:animEffect filter="fade" transition="in">
                                      <p:cBhvr>
                                        <p:cTn dur="500"/>
                                        <p:tgtEl>
                                          <p:spTgt spid="3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4" st="4"/>
                                            </p:txEl>
                                          </p:spTgt>
                                        </p:tgtEl>
                                        <p:attrNameLst>
                                          <p:attrName>style.visibility</p:attrName>
                                        </p:attrNameLst>
                                      </p:cBhvr>
                                      <p:to>
                                        <p:strVal val="visible"/>
                                      </p:to>
                                    </p:set>
                                    <p:animEffect filter="fade" transition="in">
                                      <p:cBhvr>
                                        <p:cTn dur="500"/>
                                        <p:tgtEl>
                                          <p:spTgt spid="3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5" st="5"/>
                                            </p:txEl>
                                          </p:spTgt>
                                        </p:tgtEl>
                                        <p:attrNameLst>
                                          <p:attrName>style.visibility</p:attrName>
                                        </p:attrNameLst>
                                      </p:cBhvr>
                                      <p:to>
                                        <p:strVal val="visible"/>
                                      </p:to>
                                    </p:set>
                                    <p:animEffect filter="fade" transition="in">
                                      <p:cBhvr>
                                        <p:cTn dur="500"/>
                                        <p:tgtEl>
                                          <p:spTgt spid="3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6" st="6"/>
                                            </p:txEl>
                                          </p:spTgt>
                                        </p:tgtEl>
                                        <p:attrNameLst>
                                          <p:attrName>style.visibility</p:attrName>
                                        </p:attrNameLst>
                                      </p:cBhvr>
                                      <p:to>
                                        <p:strVal val="visible"/>
                                      </p:to>
                                    </p:set>
                                    <p:animEffect filter="fade" transition="in">
                                      <p:cBhvr>
                                        <p:cTn dur="500"/>
                                        <p:tgtEl>
                                          <p:spTgt spid="33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7" st="7"/>
                                            </p:txEl>
                                          </p:spTgt>
                                        </p:tgtEl>
                                        <p:attrNameLst>
                                          <p:attrName>style.visibility</p:attrName>
                                        </p:attrNameLst>
                                      </p:cBhvr>
                                      <p:to>
                                        <p:strVal val="visible"/>
                                      </p:to>
                                    </p:set>
                                    <p:animEffect filter="fade" transition="in">
                                      <p:cBhvr>
                                        <p:cTn dur="500"/>
                                        <p:tgtEl>
                                          <p:spTgt spid="33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8" st="8"/>
                                            </p:txEl>
                                          </p:spTgt>
                                        </p:tgtEl>
                                        <p:attrNameLst>
                                          <p:attrName>style.visibility</p:attrName>
                                        </p:attrNameLst>
                                      </p:cBhvr>
                                      <p:to>
                                        <p:strVal val="visible"/>
                                      </p:to>
                                    </p:set>
                                    <p:animEffect filter="fade" transition="in">
                                      <p:cBhvr>
                                        <p:cTn dur="500"/>
                                        <p:tgtEl>
                                          <p:spTgt spid="33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9" st="9"/>
                                            </p:txEl>
                                          </p:spTgt>
                                        </p:tgtEl>
                                        <p:attrNameLst>
                                          <p:attrName>style.visibility</p:attrName>
                                        </p:attrNameLst>
                                      </p:cBhvr>
                                      <p:to>
                                        <p:strVal val="visible"/>
                                      </p:to>
                                    </p:set>
                                    <p:animEffect filter="fade" transition="in">
                                      <p:cBhvr>
                                        <p:cTn dur="500"/>
                                        <p:tgtEl>
                                          <p:spTgt spid="339">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0" st="10"/>
                                            </p:txEl>
                                          </p:spTgt>
                                        </p:tgtEl>
                                        <p:attrNameLst>
                                          <p:attrName>style.visibility</p:attrName>
                                        </p:attrNameLst>
                                      </p:cBhvr>
                                      <p:to>
                                        <p:strVal val="visible"/>
                                      </p:to>
                                    </p:set>
                                    <p:animEffect filter="fade" transition="in">
                                      <p:cBhvr>
                                        <p:cTn dur="500"/>
                                        <p:tgtEl>
                                          <p:spTgt spid="339">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1" st="11"/>
                                            </p:txEl>
                                          </p:spTgt>
                                        </p:tgtEl>
                                        <p:attrNameLst>
                                          <p:attrName>style.visibility</p:attrName>
                                        </p:attrNameLst>
                                      </p:cBhvr>
                                      <p:to>
                                        <p:strVal val="visible"/>
                                      </p:to>
                                    </p:set>
                                    <p:animEffect filter="fade" transition="in">
                                      <p:cBhvr>
                                        <p:cTn dur="500"/>
                                        <p:tgtEl>
                                          <p:spTgt spid="339">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2" st="12"/>
                                            </p:txEl>
                                          </p:spTgt>
                                        </p:tgtEl>
                                        <p:attrNameLst>
                                          <p:attrName>style.visibility</p:attrName>
                                        </p:attrNameLst>
                                      </p:cBhvr>
                                      <p:to>
                                        <p:strVal val="visible"/>
                                      </p:to>
                                    </p:set>
                                    <p:animEffect filter="fade" transition="in">
                                      <p:cBhvr>
                                        <p:cTn dur="500"/>
                                        <p:tgtEl>
                                          <p:spTgt spid="339">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3" st="13"/>
                                            </p:txEl>
                                          </p:spTgt>
                                        </p:tgtEl>
                                        <p:attrNameLst>
                                          <p:attrName>style.visibility</p:attrName>
                                        </p:attrNameLst>
                                      </p:cBhvr>
                                      <p:to>
                                        <p:strVal val="visible"/>
                                      </p:to>
                                    </p:set>
                                    <p:animEffect filter="fade" transition="in">
                                      <p:cBhvr>
                                        <p:cTn dur="500"/>
                                        <p:tgtEl>
                                          <p:spTgt spid="339">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4" st="14"/>
                                            </p:txEl>
                                          </p:spTgt>
                                        </p:tgtEl>
                                        <p:attrNameLst>
                                          <p:attrName>style.visibility</p:attrName>
                                        </p:attrNameLst>
                                      </p:cBhvr>
                                      <p:to>
                                        <p:strVal val="visible"/>
                                      </p:to>
                                    </p:set>
                                    <p:animEffect filter="fade" transition="in">
                                      <p:cBhvr>
                                        <p:cTn dur="500"/>
                                        <p:tgtEl>
                                          <p:spTgt spid="339">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5" st="15"/>
                                            </p:txEl>
                                          </p:spTgt>
                                        </p:tgtEl>
                                        <p:attrNameLst>
                                          <p:attrName>style.visibility</p:attrName>
                                        </p:attrNameLst>
                                      </p:cBhvr>
                                      <p:to>
                                        <p:strVal val="visible"/>
                                      </p:to>
                                    </p:set>
                                    <p:animEffect filter="fade" transition="in">
                                      <p:cBhvr>
                                        <p:cTn dur="500"/>
                                        <p:tgtEl>
                                          <p:spTgt spid="339">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6" st="16"/>
                                            </p:txEl>
                                          </p:spTgt>
                                        </p:tgtEl>
                                        <p:attrNameLst>
                                          <p:attrName>style.visibility</p:attrName>
                                        </p:attrNameLst>
                                      </p:cBhvr>
                                      <p:to>
                                        <p:strVal val="visible"/>
                                      </p:to>
                                    </p:set>
                                    <p:animEffect filter="fade" transition="in">
                                      <p:cBhvr>
                                        <p:cTn dur="500"/>
                                        <p:tgtEl>
                                          <p:spTgt spid="339">
                                            <p:txEl>
                                              <p:pRg end="16" st="1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7" st="17"/>
                                            </p:txEl>
                                          </p:spTgt>
                                        </p:tgtEl>
                                        <p:attrNameLst>
                                          <p:attrName>style.visibility</p:attrName>
                                        </p:attrNameLst>
                                      </p:cBhvr>
                                      <p:to>
                                        <p:strVal val="visible"/>
                                      </p:to>
                                    </p:set>
                                    <p:animEffect filter="fade" transition="in">
                                      <p:cBhvr>
                                        <p:cTn dur="500"/>
                                        <p:tgtEl>
                                          <p:spTgt spid="339">
                                            <p:txEl>
                                              <p:pRg end="17" st="1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8" st="18"/>
                                            </p:txEl>
                                          </p:spTgt>
                                        </p:tgtEl>
                                        <p:attrNameLst>
                                          <p:attrName>style.visibility</p:attrName>
                                        </p:attrNameLst>
                                      </p:cBhvr>
                                      <p:to>
                                        <p:strVal val="visible"/>
                                      </p:to>
                                    </p:set>
                                    <p:animEffect filter="fade" transition="in">
                                      <p:cBhvr>
                                        <p:cTn dur="500"/>
                                        <p:tgtEl>
                                          <p:spTgt spid="339">
                                            <p:txEl>
                                              <p:pRg end="18" st="1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9" st="19"/>
                                            </p:txEl>
                                          </p:spTgt>
                                        </p:tgtEl>
                                        <p:attrNameLst>
                                          <p:attrName>style.visibility</p:attrName>
                                        </p:attrNameLst>
                                      </p:cBhvr>
                                      <p:to>
                                        <p:strVal val="visible"/>
                                      </p:to>
                                    </p:set>
                                    <p:animEffect filter="fade" transition="in">
                                      <p:cBhvr>
                                        <p:cTn dur="500"/>
                                        <p:tgtEl>
                                          <p:spTgt spid="339">
                                            <p:txEl>
                                              <p:pRg end="19" st="1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20" st="20"/>
                                            </p:txEl>
                                          </p:spTgt>
                                        </p:tgtEl>
                                        <p:attrNameLst>
                                          <p:attrName>style.visibility</p:attrName>
                                        </p:attrNameLst>
                                      </p:cBhvr>
                                      <p:to>
                                        <p:strVal val="visible"/>
                                      </p:to>
                                    </p:set>
                                    <p:animEffect filter="fade" transition="in">
                                      <p:cBhvr>
                                        <p:cTn dur="500"/>
                                        <p:tgtEl>
                                          <p:spTgt spid="339">
                                            <p:txEl>
                                              <p:pRg end="20" st="2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21" st="21"/>
                                            </p:txEl>
                                          </p:spTgt>
                                        </p:tgtEl>
                                        <p:attrNameLst>
                                          <p:attrName>style.visibility</p:attrName>
                                        </p:attrNameLst>
                                      </p:cBhvr>
                                      <p:to>
                                        <p:strVal val="visible"/>
                                      </p:to>
                                    </p:set>
                                    <p:animEffect filter="fade" transition="in">
                                      <p:cBhvr>
                                        <p:cTn dur="500"/>
                                        <p:tgtEl>
                                          <p:spTgt spid="339">
                                            <p:txEl>
                                              <p:pRg end="21" st="2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8"/>
          <p:cNvSpPr txBox="1"/>
          <p:nvPr>
            <p:ph type="title"/>
          </p:nvPr>
        </p:nvSpPr>
        <p:spPr>
          <a:xfrm>
            <a:off x="396240" y="1487362"/>
            <a:ext cx="11399520" cy="712913"/>
          </a:xfrm>
          <a:prstGeom prst="rect">
            <a:avLst/>
          </a:prstGeom>
          <a:noFill/>
          <a:ln>
            <a:noFill/>
          </a:ln>
        </p:spPr>
        <p:txBody>
          <a:bodyPr anchorCtr="0" anchor="b" bIns="0" lIns="0" spcFirstLastPara="1" rIns="0" wrap="square" tIns="45700">
            <a:normAutofit fontScale="90000"/>
          </a:bodyPr>
          <a:lstStyle/>
          <a:p>
            <a:pPr indent="0" lvl="0" marL="0" rtl="0" algn="ctr">
              <a:spcBef>
                <a:spcPts val="0"/>
              </a:spcBef>
              <a:spcAft>
                <a:spcPts val="0"/>
              </a:spcAft>
              <a:buClr>
                <a:schemeClr val="dk2"/>
              </a:buClr>
              <a:buSzPct val="100000"/>
              <a:buFont typeface="Verdana"/>
              <a:buNone/>
            </a:pPr>
            <a:br>
              <a:rPr lang="en-US" sz="3600">
                <a:latin typeface="Verdana"/>
                <a:ea typeface="Verdana"/>
                <a:cs typeface="Verdana"/>
                <a:sym typeface="Verdana"/>
              </a:rPr>
            </a:br>
            <a:r>
              <a:rPr lang="en-US" sz="3600">
                <a:latin typeface="Verdana"/>
                <a:ea typeface="Verdana"/>
                <a:cs typeface="Verdana"/>
                <a:sym typeface="Verdana"/>
              </a:rPr>
              <a:t>We appreciate </a:t>
            </a:r>
            <a:r>
              <a:rPr lang="en-US" sz="3600">
                <a:solidFill>
                  <a:srgbClr val="242852"/>
                </a:solidFill>
                <a:latin typeface="Verdana"/>
                <a:ea typeface="Verdana"/>
                <a:cs typeface="Verdana"/>
                <a:sym typeface="Verdana"/>
              </a:rPr>
              <a:t>your collaboration on behalf of worker safety and health!</a:t>
            </a:r>
            <a:br>
              <a:rPr lang="en-US" sz="3600">
                <a:solidFill>
                  <a:srgbClr val="242852"/>
                </a:solidFill>
                <a:latin typeface="Verdana"/>
                <a:ea typeface="Verdana"/>
                <a:cs typeface="Verdana"/>
                <a:sym typeface="Verdana"/>
              </a:rPr>
            </a:br>
            <a:endParaRPr sz="3600">
              <a:latin typeface="Verdana"/>
              <a:ea typeface="Verdana"/>
              <a:cs typeface="Verdana"/>
              <a:sym typeface="Verdana"/>
            </a:endParaRPr>
          </a:p>
        </p:txBody>
      </p:sp>
      <p:pic>
        <p:nvPicPr>
          <p:cNvPr id="348" name="Google Shape;348;p38"/>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349" name="Google Shape;349;p38"/>
          <p:cNvPicPr preferRelativeResize="0"/>
          <p:nvPr/>
        </p:nvPicPr>
        <p:blipFill rotWithShape="1">
          <a:blip r:embed="rId4">
            <a:alphaModFix/>
          </a:blip>
          <a:srcRect b="0" l="0" r="0" t="0"/>
          <a:stretch/>
        </p:blipFill>
        <p:spPr>
          <a:xfrm>
            <a:off x="210597" y="1881894"/>
            <a:ext cx="11770805" cy="3163729"/>
          </a:xfrm>
          <a:prstGeom prst="rect">
            <a:avLst/>
          </a:prstGeom>
          <a:noFill/>
          <a:ln>
            <a:noFill/>
          </a:ln>
        </p:spPr>
      </p:pic>
      <p:sp>
        <p:nvSpPr>
          <p:cNvPr id="350" name="Google Shape;350;p38"/>
          <p:cNvSpPr txBox="1"/>
          <p:nvPr>
            <p:ph idx="1" type="body"/>
          </p:nvPr>
        </p:nvSpPr>
        <p:spPr>
          <a:xfrm>
            <a:off x="3188676" y="5045623"/>
            <a:ext cx="5814646" cy="1556655"/>
          </a:xfrm>
          <a:prstGeom prst="rect">
            <a:avLst/>
          </a:prstGeom>
          <a:noFill/>
          <a:ln>
            <a:noFill/>
          </a:ln>
        </p:spPr>
        <p:txBody>
          <a:bodyPr anchorCtr="0" anchor="t" bIns="45700" lIns="91425" spcFirstLastPara="1" rIns="91425" wrap="square" tIns="45700">
            <a:normAutofit fontScale="47500" lnSpcReduction="20000"/>
          </a:bodyPr>
          <a:lstStyle/>
          <a:p>
            <a:pPr indent="0" lvl="0" marL="0" rtl="0" algn="ctr">
              <a:spcBef>
                <a:spcPts val="0"/>
              </a:spcBef>
              <a:spcAft>
                <a:spcPts val="0"/>
              </a:spcAft>
              <a:buSzPct val="95000"/>
              <a:buNone/>
            </a:pPr>
            <a:r>
              <a:t/>
            </a:r>
            <a:endParaRPr sz="2400"/>
          </a:p>
          <a:p>
            <a:pPr indent="0" lvl="0" marL="0" rtl="0" algn="ctr">
              <a:lnSpc>
                <a:spcPct val="80000"/>
              </a:lnSpc>
              <a:spcBef>
                <a:spcPts val="304"/>
              </a:spcBef>
              <a:spcAft>
                <a:spcPts val="0"/>
              </a:spcAft>
              <a:buSzPct val="95000"/>
              <a:buNone/>
            </a:pPr>
            <a:r>
              <a:t/>
            </a:r>
            <a:endParaRPr b="1" sz="3200">
              <a:latin typeface="Calibri"/>
              <a:ea typeface="Calibri"/>
              <a:cs typeface="Calibri"/>
              <a:sym typeface="Calibri"/>
            </a:endParaRPr>
          </a:p>
          <a:p>
            <a:pPr indent="0" lvl="0" marL="0" rtl="0" algn="ctr">
              <a:lnSpc>
                <a:spcPct val="80000"/>
              </a:lnSpc>
              <a:spcBef>
                <a:spcPts val="560"/>
              </a:spcBef>
              <a:spcAft>
                <a:spcPts val="0"/>
              </a:spcAft>
              <a:buSzPct val="95000"/>
              <a:buNone/>
            </a:pPr>
            <a:r>
              <a:rPr b="1" lang="en-US" sz="5900">
                <a:solidFill>
                  <a:srgbClr val="000099"/>
                </a:solidFill>
                <a:latin typeface="Calibri"/>
                <a:ea typeface="Calibri"/>
                <a:cs typeface="Calibri"/>
                <a:sym typeface="Calibri"/>
              </a:rPr>
              <a:t>Jeff Killip, JD MPH</a:t>
            </a:r>
            <a:endParaRPr b="1" sz="5900">
              <a:solidFill>
                <a:srgbClr val="000099"/>
              </a:solidFill>
              <a:latin typeface="Calibri"/>
              <a:ea typeface="Calibri"/>
              <a:cs typeface="Calibri"/>
              <a:sym typeface="Calibri"/>
            </a:endParaRPr>
          </a:p>
          <a:p>
            <a:pPr indent="0" lvl="0" marL="0" rtl="0" algn="ctr">
              <a:lnSpc>
                <a:spcPct val="80000"/>
              </a:lnSpc>
              <a:spcBef>
                <a:spcPts val="560"/>
              </a:spcBef>
              <a:spcAft>
                <a:spcPts val="0"/>
              </a:spcAft>
              <a:buSzPct val="95000"/>
              <a:buNone/>
            </a:pPr>
            <a:r>
              <a:rPr lang="en-US" sz="5900">
                <a:latin typeface="Calibri"/>
                <a:ea typeface="Calibri"/>
                <a:cs typeface="Calibri"/>
                <a:sym typeface="Calibri"/>
              </a:rPr>
              <a:t>Cal/OSHA Chief</a:t>
            </a:r>
            <a:endParaRPr/>
          </a:p>
          <a:p>
            <a:pPr indent="0" lvl="0" marL="0" rtl="0" algn="ctr">
              <a:lnSpc>
                <a:spcPct val="80000"/>
              </a:lnSpc>
              <a:spcBef>
                <a:spcPts val="560"/>
              </a:spcBef>
              <a:spcAft>
                <a:spcPts val="0"/>
              </a:spcAft>
              <a:buSzPct val="95000"/>
              <a:buNone/>
            </a:pPr>
            <a:r>
              <a:rPr lang="en-US" sz="5900" u="sng">
                <a:solidFill>
                  <a:schemeClr val="hlink"/>
                </a:solidFill>
                <a:latin typeface="Calibri"/>
                <a:ea typeface="Calibri"/>
                <a:cs typeface="Calibri"/>
                <a:sym typeface="Calibri"/>
                <a:hlinkClick r:id="rId5"/>
              </a:rPr>
              <a:t>jkillip@dir.ca.gov</a:t>
            </a:r>
            <a:r>
              <a:rPr lang="en-US" sz="5900">
                <a:solidFill>
                  <a:srgbClr val="CC0000"/>
                </a:solidFill>
                <a:latin typeface="Calibri"/>
                <a:ea typeface="Calibri"/>
                <a:cs typeface="Calibri"/>
                <a:sym typeface="Calibri"/>
              </a:rPr>
              <a:t>  </a:t>
            </a:r>
            <a:endParaRPr/>
          </a:p>
          <a:p>
            <a:pPr indent="0" lvl="0" marL="0" rtl="0" algn="ctr">
              <a:spcBef>
                <a:spcPts val="228"/>
              </a:spcBef>
              <a:spcAft>
                <a:spcPts val="0"/>
              </a:spcAft>
              <a:buSzPct val="95000"/>
              <a:buNone/>
            </a:pPr>
            <a:r>
              <a:t/>
            </a:r>
            <a:endParaRPr sz="2400"/>
          </a:p>
          <a:p>
            <a:pPr indent="0" lvl="0" marL="0" rtl="0" algn="ctr">
              <a:spcBef>
                <a:spcPts val="228"/>
              </a:spcBef>
              <a:spcAft>
                <a:spcPts val="0"/>
              </a:spcAft>
              <a:buSzPct val="95000"/>
              <a:buNone/>
            </a:pPr>
            <a:r>
              <a:t/>
            </a:r>
            <a:endParaRPr sz="2400"/>
          </a:p>
          <a:p>
            <a:pPr indent="-199818" lvl="0" marL="274320" rtl="0" algn="l">
              <a:spcBef>
                <a:spcPts val="247"/>
              </a:spcBef>
              <a:spcAft>
                <a:spcPts val="0"/>
              </a:spcAft>
              <a:buSzPct val="95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5"/>
          <p:cNvSpPr txBox="1"/>
          <p:nvPr>
            <p:ph type="title"/>
          </p:nvPr>
        </p:nvSpPr>
        <p:spPr>
          <a:xfrm>
            <a:off x="469634" y="434101"/>
            <a:ext cx="10972800"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Silica Special Emphasis Program (SEP)	</a:t>
            </a:r>
            <a:endParaRPr/>
          </a:p>
        </p:txBody>
      </p:sp>
      <p:sp>
        <p:nvSpPr>
          <p:cNvPr id="141" name="Google Shape;141;p15"/>
          <p:cNvSpPr txBox="1"/>
          <p:nvPr>
            <p:ph idx="1" type="body"/>
          </p:nvPr>
        </p:nvSpPr>
        <p:spPr>
          <a:xfrm>
            <a:off x="749218" y="1872188"/>
            <a:ext cx="4548049" cy="374646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470"/>
              <a:buNone/>
            </a:pPr>
            <a:r>
              <a:rPr lang="en-US"/>
              <a:t>Focuses on workers involved in manufacturing, finishing, and installing natural and manufactured stone countertops - at risk for significant respirable crystalline silica exposure. </a:t>
            </a:r>
            <a:endParaRPr/>
          </a:p>
        </p:txBody>
      </p:sp>
      <p:pic>
        <p:nvPicPr>
          <p:cNvPr id="142" name="Google Shape;142;p15"/>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43" name="Google Shape;143;p15"/>
          <p:cNvPicPr preferRelativeResize="0"/>
          <p:nvPr/>
        </p:nvPicPr>
        <p:blipFill rotWithShape="1">
          <a:blip r:embed="rId4">
            <a:alphaModFix/>
          </a:blip>
          <a:srcRect b="0" l="0" r="0" t="0"/>
          <a:stretch/>
        </p:blipFill>
        <p:spPr>
          <a:xfrm>
            <a:off x="5956034" y="1981362"/>
            <a:ext cx="4343259" cy="352811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6"/>
          <p:cNvSpPr txBox="1"/>
          <p:nvPr>
            <p:ph type="title"/>
          </p:nvPr>
        </p:nvSpPr>
        <p:spPr>
          <a:xfrm>
            <a:off x="300447" y="338328"/>
            <a:ext cx="10972800"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Silica Special Emphasis Program (SEP)	</a:t>
            </a:r>
            <a:endParaRPr/>
          </a:p>
        </p:txBody>
      </p:sp>
      <p:sp>
        <p:nvSpPr>
          <p:cNvPr id="150" name="Google Shape;150;p16"/>
          <p:cNvSpPr txBox="1"/>
          <p:nvPr>
            <p:ph idx="1" type="body"/>
          </p:nvPr>
        </p:nvSpPr>
        <p:spPr>
          <a:xfrm>
            <a:off x="300447" y="1631773"/>
            <a:ext cx="11150655" cy="5002707"/>
          </a:xfrm>
          <a:prstGeom prst="rect">
            <a:avLst/>
          </a:prstGeom>
          <a:noFill/>
          <a:ln>
            <a:noFill/>
          </a:ln>
        </p:spPr>
        <p:txBody>
          <a:bodyPr anchorCtr="0" anchor="t" bIns="45700" lIns="91425" spcFirstLastPara="1" rIns="91425" wrap="square" tIns="45700">
            <a:normAutofit/>
          </a:bodyPr>
          <a:lstStyle/>
          <a:p>
            <a:pPr indent="-246888" lvl="1" marL="640080" rtl="0" algn="l">
              <a:spcBef>
                <a:spcPts val="0"/>
              </a:spcBef>
              <a:spcAft>
                <a:spcPts val="0"/>
              </a:spcAft>
              <a:buSzPts val="2040"/>
              <a:buChar char="⚫"/>
            </a:pPr>
            <a:r>
              <a:rPr lang="en-US"/>
              <a:t>Crystalline silica commonly occurs in nature as the mineral quartz, and is found in granite, sandstone, quartzite, various other rocks, and sand. </a:t>
            </a:r>
            <a:endParaRPr/>
          </a:p>
          <a:p>
            <a:pPr indent="-246888" lvl="1" marL="640080" rtl="0" algn="l">
              <a:spcBef>
                <a:spcPts val="480"/>
              </a:spcBef>
              <a:spcAft>
                <a:spcPts val="0"/>
              </a:spcAft>
              <a:buSzPts val="2040"/>
              <a:buChar char="⚫"/>
            </a:pPr>
            <a:r>
              <a:rPr lang="en-US"/>
              <a:t>Workers who inhale very small crystalline silica particles are at risk for </a:t>
            </a:r>
            <a:r>
              <a:rPr b="1" lang="en-US"/>
              <a:t>silicosis</a:t>
            </a:r>
            <a:r>
              <a:rPr lang="en-US"/>
              <a:t> – an incurable, progressively disabling and sometimes fatal lung disease. </a:t>
            </a:r>
            <a:endParaRPr/>
          </a:p>
          <a:p>
            <a:pPr indent="-246888" lvl="1" marL="640080" rtl="0" algn="l">
              <a:spcBef>
                <a:spcPts val="480"/>
              </a:spcBef>
              <a:spcAft>
                <a:spcPts val="0"/>
              </a:spcAft>
              <a:buSzPts val="2040"/>
              <a:buChar char="⚫"/>
            </a:pPr>
            <a:r>
              <a:rPr lang="en-US"/>
              <a:t>The highest silica levels are associated with </a:t>
            </a:r>
            <a:r>
              <a:rPr b="1" lang="en-US"/>
              <a:t>engineered stone</a:t>
            </a:r>
            <a:r>
              <a:rPr lang="en-US"/>
              <a:t>, where pigments and adhesives comprise the remaining materials.  </a:t>
            </a:r>
            <a:endParaRPr/>
          </a:p>
          <a:p>
            <a:pPr indent="-246888" lvl="1" marL="640080" rtl="0" algn="l">
              <a:spcBef>
                <a:spcPts val="480"/>
              </a:spcBef>
              <a:spcAft>
                <a:spcPts val="0"/>
              </a:spcAft>
              <a:buSzPts val="2040"/>
              <a:buChar char="⚫"/>
            </a:pPr>
            <a:r>
              <a:rPr lang="en-US"/>
              <a:t>It is not being adequately controlled. </a:t>
            </a:r>
            <a:endParaRPr/>
          </a:p>
        </p:txBody>
      </p:sp>
      <p:pic>
        <p:nvPicPr>
          <p:cNvPr id="151" name="Google Shape;151;p16"/>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7"/>
          <p:cNvSpPr txBox="1"/>
          <p:nvPr>
            <p:ph type="title"/>
          </p:nvPr>
        </p:nvSpPr>
        <p:spPr>
          <a:xfrm>
            <a:off x="609600" y="217594"/>
            <a:ext cx="10972800"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Silica Special Emphasis Program (SEP)	</a:t>
            </a:r>
            <a:endParaRPr/>
          </a:p>
        </p:txBody>
      </p:sp>
      <p:sp>
        <p:nvSpPr>
          <p:cNvPr id="158" name="Google Shape;158;p17"/>
          <p:cNvSpPr txBox="1"/>
          <p:nvPr>
            <p:ph idx="1" type="body"/>
          </p:nvPr>
        </p:nvSpPr>
        <p:spPr>
          <a:xfrm>
            <a:off x="508000" y="1478699"/>
            <a:ext cx="7662203" cy="4782776"/>
          </a:xfrm>
          <a:prstGeom prst="rect">
            <a:avLst/>
          </a:prstGeom>
          <a:noFill/>
          <a:ln>
            <a:noFill/>
          </a:ln>
        </p:spPr>
        <p:txBody>
          <a:bodyPr anchorCtr="0" anchor="t" bIns="45700" lIns="91425" spcFirstLastPara="1" rIns="91425" wrap="square" tIns="45700">
            <a:normAutofit fontScale="92500" lnSpcReduction="20000"/>
          </a:bodyPr>
          <a:lstStyle/>
          <a:p>
            <a:pPr indent="-274320" lvl="0" marL="274320" rtl="0" algn="l">
              <a:spcBef>
                <a:spcPts val="0"/>
              </a:spcBef>
              <a:spcAft>
                <a:spcPts val="0"/>
              </a:spcAft>
              <a:buSzPct val="95000"/>
              <a:buChar char="⚫"/>
            </a:pPr>
            <a:r>
              <a:rPr lang="en-US"/>
              <a:t>Strategic Plan to Address Silica Hazards</a:t>
            </a:r>
            <a:endParaRPr/>
          </a:p>
          <a:p>
            <a:pPr indent="-246888" lvl="1" marL="640080" rtl="0" algn="l">
              <a:spcBef>
                <a:spcPts val="444"/>
              </a:spcBef>
              <a:spcAft>
                <a:spcPts val="0"/>
              </a:spcAft>
              <a:buSzPct val="85000"/>
              <a:buChar char="⚫"/>
            </a:pPr>
            <a:r>
              <a:rPr lang="en-US"/>
              <a:t>Enforcement Initiative initially launched in Winter ‘19</a:t>
            </a:r>
            <a:endParaRPr/>
          </a:p>
          <a:p>
            <a:pPr indent="-246910" lvl="2" marL="914400" rtl="0" algn="l">
              <a:spcBef>
                <a:spcPts val="388"/>
              </a:spcBef>
              <a:spcAft>
                <a:spcPts val="0"/>
              </a:spcAft>
              <a:buSzPct val="70000"/>
              <a:buChar char="⚫"/>
            </a:pPr>
            <a:r>
              <a:rPr lang="en-US"/>
              <a:t>SEP posted Nov ‘20</a:t>
            </a:r>
            <a:endParaRPr/>
          </a:p>
          <a:p>
            <a:pPr indent="-246910" lvl="2" marL="914400" rtl="0" algn="l">
              <a:spcBef>
                <a:spcPts val="388"/>
              </a:spcBef>
              <a:spcAft>
                <a:spcPts val="0"/>
              </a:spcAft>
              <a:buSzPct val="70000"/>
              <a:buChar char="⚫"/>
            </a:pPr>
            <a:r>
              <a:rPr lang="en-US"/>
              <a:t>Strategic Initiative will ramp up in early ‘23</a:t>
            </a:r>
            <a:endParaRPr/>
          </a:p>
          <a:p>
            <a:pPr indent="-246888" lvl="1" marL="640080" rtl="0" algn="l">
              <a:spcBef>
                <a:spcPts val="444"/>
              </a:spcBef>
              <a:spcAft>
                <a:spcPts val="0"/>
              </a:spcAft>
              <a:buSzPct val="85000"/>
              <a:buChar char="⚫"/>
            </a:pPr>
            <a:r>
              <a:rPr lang="en-US"/>
              <a:t>Enforcement</a:t>
            </a:r>
            <a:endParaRPr/>
          </a:p>
          <a:p>
            <a:pPr indent="-246910" lvl="2" marL="914400" rtl="0" algn="l">
              <a:spcBef>
                <a:spcPts val="388"/>
              </a:spcBef>
              <a:spcAft>
                <a:spcPts val="0"/>
              </a:spcAft>
              <a:buSzPct val="70000"/>
              <a:buChar char="⚫"/>
            </a:pPr>
            <a:r>
              <a:rPr lang="en-US"/>
              <a:t>Conduct unprogrammed (complaints and referrals) and programmed-planned inspections</a:t>
            </a:r>
            <a:endParaRPr/>
          </a:p>
          <a:p>
            <a:pPr indent="-210311" lvl="3" marL="1188720" rtl="0" algn="l">
              <a:spcBef>
                <a:spcPts val="370"/>
              </a:spcBef>
              <a:spcAft>
                <a:spcPts val="0"/>
              </a:spcAft>
              <a:buSzPct val="64999"/>
              <a:buChar char="⚫"/>
            </a:pPr>
            <a:r>
              <a:rPr lang="en-US"/>
              <a:t>Programmed planned inspections identified by NAICS codes</a:t>
            </a:r>
            <a:endParaRPr/>
          </a:p>
          <a:p>
            <a:pPr indent="-246910" lvl="2" marL="914400" rtl="0" algn="l">
              <a:spcBef>
                <a:spcPts val="388"/>
              </a:spcBef>
              <a:spcAft>
                <a:spcPts val="0"/>
              </a:spcAft>
              <a:buSzPct val="70000"/>
              <a:buChar char="⚫"/>
            </a:pPr>
            <a:r>
              <a:rPr lang="en-US"/>
              <a:t>Issue citations and require abatements</a:t>
            </a:r>
            <a:endParaRPr/>
          </a:p>
          <a:p>
            <a:pPr indent="-246888" lvl="1" marL="640080" rtl="0" algn="l">
              <a:spcBef>
                <a:spcPts val="444"/>
              </a:spcBef>
              <a:spcAft>
                <a:spcPts val="0"/>
              </a:spcAft>
              <a:buSzPct val="85000"/>
              <a:buChar char="⚫"/>
            </a:pPr>
            <a:r>
              <a:rPr lang="en-US"/>
              <a:t>Outreach</a:t>
            </a:r>
            <a:endParaRPr/>
          </a:p>
          <a:p>
            <a:pPr indent="-246910" lvl="2" marL="914400" rtl="0" algn="l">
              <a:spcBef>
                <a:spcPts val="388"/>
              </a:spcBef>
              <a:spcAft>
                <a:spcPts val="0"/>
              </a:spcAft>
              <a:buSzPct val="70000"/>
              <a:buChar char="⚫"/>
            </a:pPr>
            <a:r>
              <a:rPr lang="en-US"/>
              <a:t>Cal/OSHA teaming with CDPH to share educational information on hazards to workers</a:t>
            </a:r>
            <a:endParaRPr/>
          </a:p>
          <a:p>
            <a:pPr indent="-246910" lvl="2" marL="914400" rtl="0" algn="l">
              <a:spcBef>
                <a:spcPts val="388"/>
              </a:spcBef>
              <a:spcAft>
                <a:spcPts val="0"/>
              </a:spcAft>
              <a:buSzPct val="70000"/>
              <a:buChar char="⚫"/>
            </a:pPr>
            <a:r>
              <a:rPr lang="en-US"/>
              <a:t>Updating publications and report of carcinogen use for employers and employees</a:t>
            </a:r>
            <a:endParaRPr/>
          </a:p>
        </p:txBody>
      </p:sp>
      <p:pic>
        <p:nvPicPr>
          <p:cNvPr id="159" name="Google Shape;159;p17"/>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60" name="Google Shape;160;p17"/>
          <p:cNvPicPr preferRelativeResize="0"/>
          <p:nvPr/>
        </p:nvPicPr>
        <p:blipFill rotWithShape="1">
          <a:blip r:embed="rId4">
            <a:alphaModFix/>
          </a:blip>
          <a:srcRect b="0" l="0" r="0" t="0"/>
          <a:stretch/>
        </p:blipFill>
        <p:spPr>
          <a:xfrm>
            <a:off x="8538253" y="1675334"/>
            <a:ext cx="2734994" cy="410249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8"/>
          <p:cNvSpPr txBox="1"/>
          <p:nvPr>
            <p:ph type="title"/>
          </p:nvPr>
        </p:nvSpPr>
        <p:spPr>
          <a:xfrm>
            <a:off x="609600" y="296125"/>
            <a:ext cx="10972800"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Silica Special Emphasis Program (SEP)	</a:t>
            </a:r>
            <a:endParaRPr/>
          </a:p>
        </p:txBody>
      </p:sp>
      <p:sp>
        <p:nvSpPr>
          <p:cNvPr id="167" name="Google Shape;167;p18"/>
          <p:cNvSpPr txBox="1"/>
          <p:nvPr>
            <p:ph idx="1" type="body"/>
          </p:nvPr>
        </p:nvSpPr>
        <p:spPr>
          <a:xfrm>
            <a:off x="405134" y="1999019"/>
            <a:ext cx="6761871" cy="3792182"/>
          </a:xfrm>
          <a:prstGeom prst="rect">
            <a:avLst/>
          </a:prstGeom>
          <a:noFill/>
          <a:ln>
            <a:noFill/>
          </a:ln>
        </p:spPr>
        <p:txBody>
          <a:bodyPr anchorCtr="0" anchor="t" bIns="45700" lIns="91425" spcFirstLastPara="1" rIns="91425" wrap="square" tIns="45700">
            <a:normAutofit/>
          </a:bodyPr>
          <a:lstStyle/>
          <a:p>
            <a:pPr indent="-246888" lvl="1" marL="640080" rtl="0" algn="l">
              <a:spcBef>
                <a:spcPts val="0"/>
              </a:spcBef>
              <a:spcAft>
                <a:spcPts val="0"/>
              </a:spcAft>
              <a:buSzPts val="2040"/>
              <a:buChar char="⚫"/>
            </a:pPr>
            <a:r>
              <a:rPr lang="en-US"/>
              <a:t>Consultation</a:t>
            </a:r>
            <a:endParaRPr/>
          </a:p>
          <a:p>
            <a:pPr indent="-246887" lvl="2" marL="914400" rtl="0" algn="l">
              <a:spcBef>
                <a:spcPts val="420"/>
              </a:spcBef>
              <a:spcAft>
                <a:spcPts val="0"/>
              </a:spcAft>
              <a:buSzPts val="1470"/>
              <a:buChar char="⚫"/>
            </a:pPr>
            <a:r>
              <a:rPr lang="en-US"/>
              <a:t>Provide free technical assistance to employers through</a:t>
            </a:r>
            <a:endParaRPr/>
          </a:p>
          <a:p>
            <a:pPr indent="-210311" lvl="3" marL="1188720" rtl="0" algn="l">
              <a:spcBef>
                <a:spcPts val="400"/>
              </a:spcBef>
              <a:spcAft>
                <a:spcPts val="0"/>
              </a:spcAft>
              <a:buSzPts val="1300"/>
              <a:buChar char="⚫"/>
            </a:pPr>
            <a:r>
              <a:rPr lang="en-US"/>
              <a:t>Onsite visits</a:t>
            </a:r>
            <a:endParaRPr/>
          </a:p>
          <a:p>
            <a:pPr indent="-210311" lvl="3" marL="1188720" rtl="0" algn="l">
              <a:spcBef>
                <a:spcPts val="400"/>
              </a:spcBef>
              <a:spcAft>
                <a:spcPts val="0"/>
              </a:spcAft>
              <a:buSzPts val="1300"/>
              <a:buChar char="⚫"/>
            </a:pPr>
            <a:r>
              <a:rPr lang="en-US"/>
              <a:t>Offsite consultation</a:t>
            </a:r>
            <a:endParaRPr/>
          </a:p>
          <a:p>
            <a:pPr indent="-210311" lvl="3" marL="1188720" rtl="0" algn="l">
              <a:spcBef>
                <a:spcPts val="400"/>
              </a:spcBef>
              <a:spcAft>
                <a:spcPts val="0"/>
              </a:spcAft>
              <a:buSzPts val="1300"/>
              <a:buChar char="⚫"/>
            </a:pPr>
            <a:r>
              <a:rPr lang="en-US"/>
              <a:t>Educational outreach</a:t>
            </a:r>
            <a:endParaRPr/>
          </a:p>
          <a:p>
            <a:pPr indent="-210311" lvl="3" marL="1188720" rtl="0" algn="l">
              <a:spcBef>
                <a:spcPts val="400"/>
              </a:spcBef>
              <a:spcAft>
                <a:spcPts val="0"/>
              </a:spcAft>
              <a:buSzPts val="1300"/>
              <a:buChar char="⚫"/>
            </a:pPr>
            <a:r>
              <a:rPr lang="en-US"/>
              <a:t>Partnership Programs</a:t>
            </a:r>
            <a:endParaRPr/>
          </a:p>
        </p:txBody>
      </p:sp>
      <p:pic>
        <p:nvPicPr>
          <p:cNvPr id="168" name="Google Shape;168;p18"/>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69" name="Google Shape;169;p18"/>
          <p:cNvPicPr preferRelativeResize="0"/>
          <p:nvPr/>
        </p:nvPicPr>
        <p:blipFill rotWithShape="1">
          <a:blip r:embed="rId4">
            <a:alphaModFix/>
          </a:blip>
          <a:srcRect b="0" l="0" r="0" t="0"/>
          <a:stretch/>
        </p:blipFill>
        <p:spPr>
          <a:xfrm>
            <a:off x="7167005" y="2141636"/>
            <a:ext cx="4405235" cy="27669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9"/>
          <p:cNvSpPr txBox="1"/>
          <p:nvPr>
            <p:ph type="title"/>
          </p:nvPr>
        </p:nvSpPr>
        <p:spPr>
          <a:xfrm>
            <a:off x="300447" y="228087"/>
            <a:ext cx="11891553" cy="1143000"/>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Heat Illness Special Emphasis Program (SEP)	</a:t>
            </a:r>
            <a:endParaRPr/>
          </a:p>
        </p:txBody>
      </p:sp>
      <p:sp>
        <p:nvSpPr>
          <p:cNvPr id="176" name="Google Shape;176;p19"/>
          <p:cNvSpPr txBox="1"/>
          <p:nvPr>
            <p:ph idx="1" type="body"/>
          </p:nvPr>
        </p:nvSpPr>
        <p:spPr>
          <a:xfrm>
            <a:off x="541654" y="1436081"/>
            <a:ext cx="5704569" cy="4862673"/>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470"/>
              <a:buChar char="⚫"/>
            </a:pPr>
            <a:r>
              <a:rPr lang="en-US"/>
              <a:t>Comprehensive approach to prevent worker heat illness &amp; death. </a:t>
            </a:r>
            <a:endParaRPr/>
          </a:p>
          <a:p>
            <a:pPr indent="-246888" lvl="1" marL="640080" rtl="0" algn="l">
              <a:spcBef>
                <a:spcPts val="480"/>
              </a:spcBef>
              <a:spcAft>
                <a:spcPts val="0"/>
              </a:spcAft>
              <a:buSzPts val="2040"/>
              <a:buChar char="⚫"/>
            </a:pPr>
            <a:r>
              <a:rPr b="1" lang="en-US"/>
              <a:t>Communications &amp; Outreach</a:t>
            </a:r>
            <a:endParaRPr/>
          </a:p>
          <a:p>
            <a:pPr indent="-246887" lvl="2" marL="914400" rtl="0" algn="l">
              <a:spcBef>
                <a:spcPts val="420"/>
              </a:spcBef>
              <a:spcAft>
                <a:spcPts val="0"/>
              </a:spcAft>
              <a:buSzPts val="1470"/>
              <a:buChar char="⚫"/>
            </a:pPr>
            <a:r>
              <a:rPr lang="en-US"/>
              <a:t>Bilingual Communications and Engagement Liaisons </a:t>
            </a:r>
            <a:endParaRPr/>
          </a:p>
          <a:p>
            <a:pPr indent="-246888" lvl="1" marL="640080" rtl="0" algn="l">
              <a:spcBef>
                <a:spcPts val="480"/>
              </a:spcBef>
              <a:spcAft>
                <a:spcPts val="0"/>
              </a:spcAft>
              <a:buSzPts val="2040"/>
              <a:buChar char="⚫"/>
            </a:pPr>
            <a:r>
              <a:rPr b="1" lang="en-US"/>
              <a:t>Consultation – free to employers</a:t>
            </a:r>
            <a:endParaRPr b="1"/>
          </a:p>
          <a:p>
            <a:pPr indent="-246888" lvl="1" marL="640080" rtl="0" algn="l">
              <a:spcBef>
                <a:spcPts val="480"/>
              </a:spcBef>
              <a:spcAft>
                <a:spcPts val="0"/>
              </a:spcAft>
              <a:buSzPts val="2040"/>
              <a:buChar char="⚫"/>
            </a:pPr>
            <a:r>
              <a:rPr b="1" lang="en-US"/>
              <a:t>Enforcement</a:t>
            </a:r>
            <a:endParaRPr/>
          </a:p>
          <a:p>
            <a:pPr indent="-246887" lvl="2" marL="914400" rtl="0" algn="l">
              <a:spcBef>
                <a:spcPts val="420"/>
              </a:spcBef>
              <a:spcAft>
                <a:spcPts val="0"/>
              </a:spcAft>
              <a:buSzPts val="1470"/>
              <a:buChar char="⚫"/>
            </a:pPr>
            <a:r>
              <a:rPr lang="en-US"/>
              <a:t>Heat Illness Prevention regulation, California Code of Regulations, 8CCR 3395 and other applicable regulations. </a:t>
            </a:r>
            <a:endParaRPr/>
          </a:p>
        </p:txBody>
      </p:sp>
      <p:pic>
        <p:nvPicPr>
          <p:cNvPr id="177" name="Google Shape;177;p19"/>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78" name="Google Shape;178;p19"/>
          <p:cNvPicPr preferRelativeResize="0"/>
          <p:nvPr/>
        </p:nvPicPr>
        <p:blipFill rotWithShape="1">
          <a:blip r:embed="rId4">
            <a:alphaModFix/>
          </a:blip>
          <a:srcRect b="0" l="0" r="0" t="0"/>
          <a:stretch/>
        </p:blipFill>
        <p:spPr>
          <a:xfrm>
            <a:off x="6096000" y="1859797"/>
            <a:ext cx="5848264" cy="337874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0"/>
          <p:cNvSpPr txBox="1"/>
          <p:nvPr>
            <p:ph type="title"/>
          </p:nvPr>
        </p:nvSpPr>
        <p:spPr>
          <a:xfrm>
            <a:off x="150223" y="851872"/>
            <a:ext cx="11891553" cy="591414"/>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Heat Illness Special Emphasis Program (SEP)	</a:t>
            </a:r>
            <a:endParaRPr/>
          </a:p>
        </p:txBody>
      </p:sp>
      <p:sp>
        <p:nvSpPr>
          <p:cNvPr id="185" name="Google Shape;185;p20"/>
          <p:cNvSpPr txBox="1"/>
          <p:nvPr>
            <p:ph idx="1" type="body"/>
          </p:nvPr>
        </p:nvSpPr>
        <p:spPr>
          <a:xfrm>
            <a:off x="533638" y="1656212"/>
            <a:ext cx="11508138" cy="4817199"/>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280"/>
              <a:buChar char="⚫"/>
            </a:pPr>
            <a:r>
              <a:rPr b="1" lang="en-US" sz="2400">
                <a:solidFill>
                  <a:srgbClr val="C00000"/>
                </a:solidFill>
              </a:rPr>
              <a:t>NEW -</a:t>
            </a:r>
            <a:r>
              <a:rPr lang="en-US" sz="2400"/>
              <a:t> Heat Illness SEP recently updated to include </a:t>
            </a:r>
            <a:r>
              <a:rPr b="1" lang="en-US" sz="2400">
                <a:solidFill>
                  <a:srgbClr val="C00000"/>
                </a:solidFill>
              </a:rPr>
              <a:t>Indoor</a:t>
            </a:r>
            <a:r>
              <a:rPr b="1" lang="en-US" sz="2400"/>
              <a:t> Heat Hazards</a:t>
            </a:r>
            <a:endParaRPr/>
          </a:p>
          <a:p>
            <a:pPr indent="-274320" lvl="0" marL="274320" rtl="0" algn="l">
              <a:spcBef>
                <a:spcPts val="480"/>
              </a:spcBef>
              <a:spcAft>
                <a:spcPts val="0"/>
              </a:spcAft>
              <a:buSzPts val="2280"/>
              <a:buChar char="⚫"/>
            </a:pPr>
            <a:r>
              <a:rPr lang="en-US" sz="2400">
                <a:solidFill>
                  <a:srgbClr val="C00000"/>
                </a:solidFill>
              </a:rPr>
              <a:t>Indoor</a:t>
            </a:r>
            <a:r>
              <a:rPr lang="en-US" sz="2400"/>
              <a:t> Heat Complaints</a:t>
            </a:r>
            <a:endParaRPr/>
          </a:p>
          <a:p>
            <a:pPr indent="-246888" lvl="1" marL="640080" rtl="0" algn="l">
              <a:spcBef>
                <a:spcPts val="400"/>
              </a:spcBef>
              <a:spcAft>
                <a:spcPts val="0"/>
              </a:spcAft>
              <a:buSzPts val="1700"/>
              <a:buChar char="⚫"/>
            </a:pPr>
            <a:r>
              <a:rPr lang="en-US" sz="2000"/>
              <a:t>All valid, formal, indoor heat-related complaints </a:t>
            </a:r>
            <a:r>
              <a:rPr i="1" lang="en-US" sz="2000"/>
              <a:t>will be addressed via onsite inspection.</a:t>
            </a:r>
            <a:r>
              <a:rPr lang="en-US" sz="2000"/>
              <a:t>  </a:t>
            </a:r>
            <a:endParaRPr/>
          </a:p>
          <a:p>
            <a:pPr indent="-246887" lvl="2" marL="914400" rtl="0" algn="l">
              <a:spcBef>
                <a:spcPts val="400"/>
              </a:spcBef>
              <a:spcAft>
                <a:spcPts val="0"/>
              </a:spcAft>
              <a:buSzPts val="1400"/>
              <a:buChar char="⚫"/>
            </a:pPr>
            <a:r>
              <a:rPr lang="en-US" sz="2000"/>
              <a:t>No investigation by letter in lieu of inspection of any formal indoor heat-related complaints</a:t>
            </a:r>
            <a:endParaRPr/>
          </a:p>
          <a:p>
            <a:pPr indent="-246887" lvl="2" marL="914400" rtl="0" algn="l">
              <a:spcBef>
                <a:spcPts val="400"/>
              </a:spcBef>
              <a:spcAft>
                <a:spcPts val="0"/>
              </a:spcAft>
              <a:buSzPts val="1400"/>
              <a:buChar char="⚫"/>
            </a:pPr>
            <a:r>
              <a:rPr lang="en-US" sz="2000"/>
              <a:t>Complaint must be deemed an indoor heat-related complaint if it alleges one or more heat-related hazards for an indoor environment.  </a:t>
            </a:r>
            <a:endParaRPr/>
          </a:p>
          <a:p>
            <a:pPr indent="-117475" lvl="0" marL="274320" rtl="0" algn="l">
              <a:spcBef>
                <a:spcPts val="520"/>
              </a:spcBef>
              <a:spcAft>
                <a:spcPts val="0"/>
              </a:spcAft>
              <a:buSzPts val="2470"/>
              <a:buNone/>
            </a:pPr>
            <a:r>
              <a:t/>
            </a:r>
            <a:endParaRPr/>
          </a:p>
        </p:txBody>
      </p:sp>
      <p:pic>
        <p:nvPicPr>
          <p:cNvPr id="186" name="Google Shape;186;p20"/>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87" name="Google Shape;187;p20"/>
          <p:cNvPicPr preferRelativeResize="0"/>
          <p:nvPr/>
        </p:nvPicPr>
        <p:blipFill rotWithShape="1">
          <a:blip r:embed="rId4">
            <a:alphaModFix/>
          </a:blip>
          <a:srcRect b="0" l="0" r="0" t="0"/>
          <a:stretch/>
        </p:blipFill>
        <p:spPr>
          <a:xfrm>
            <a:off x="2906260" y="4064811"/>
            <a:ext cx="6762894" cy="260111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1"/>
          <p:cNvSpPr txBox="1"/>
          <p:nvPr>
            <p:ph type="title"/>
          </p:nvPr>
        </p:nvSpPr>
        <p:spPr>
          <a:xfrm>
            <a:off x="150223" y="654908"/>
            <a:ext cx="11891553" cy="591414"/>
          </a:xfrm>
          <a:prstGeom prst="rect">
            <a:avLst/>
          </a:prstGeom>
          <a:noFill/>
          <a:ln>
            <a:noFill/>
          </a:ln>
        </p:spPr>
        <p:txBody>
          <a:bodyPr anchorCtr="0" anchor="b" bIns="0" lIns="0" spcFirstLastPara="1" rIns="0" wrap="square" tIns="45700">
            <a:normAutofit fontScale="90000"/>
          </a:bodyPr>
          <a:lstStyle/>
          <a:p>
            <a:pPr indent="0" lvl="0" marL="0" rtl="0" algn="l">
              <a:spcBef>
                <a:spcPts val="0"/>
              </a:spcBef>
              <a:spcAft>
                <a:spcPts val="0"/>
              </a:spcAft>
              <a:buClr>
                <a:schemeClr val="dk2"/>
              </a:buClr>
              <a:buSzPct val="100000"/>
              <a:buFont typeface="Verdana"/>
              <a:buNone/>
            </a:pPr>
            <a:r>
              <a:rPr lang="en-US"/>
              <a:t>Heat Illness Special Emphasis Program (SEP)	</a:t>
            </a:r>
            <a:endParaRPr/>
          </a:p>
        </p:txBody>
      </p:sp>
      <p:sp>
        <p:nvSpPr>
          <p:cNvPr id="194" name="Google Shape;194;p21"/>
          <p:cNvSpPr txBox="1"/>
          <p:nvPr>
            <p:ph idx="1" type="body"/>
          </p:nvPr>
        </p:nvSpPr>
        <p:spPr>
          <a:xfrm>
            <a:off x="356838" y="1338145"/>
            <a:ext cx="11329640" cy="5295129"/>
          </a:xfrm>
          <a:prstGeom prst="rect">
            <a:avLst/>
          </a:prstGeom>
          <a:noFill/>
          <a:ln>
            <a:noFill/>
          </a:ln>
        </p:spPr>
        <p:txBody>
          <a:bodyPr anchorCtr="0" anchor="t" bIns="45700" lIns="91425" spcFirstLastPara="1" rIns="91425" wrap="square" tIns="45700">
            <a:normAutofit fontScale="77500" lnSpcReduction="20000"/>
          </a:bodyPr>
          <a:lstStyle/>
          <a:p>
            <a:pPr indent="-274350" lvl="0" marL="274320" rtl="0" algn="l">
              <a:spcBef>
                <a:spcPts val="0"/>
              </a:spcBef>
              <a:spcAft>
                <a:spcPts val="0"/>
              </a:spcAft>
              <a:buSzPct val="95000"/>
              <a:buChar char="⚫"/>
            </a:pPr>
            <a:r>
              <a:rPr lang="en-US" sz="3300">
                <a:solidFill>
                  <a:srgbClr val="C00000"/>
                </a:solidFill>
              </a:rPr>
              <a:t>Indoor</a:t>
            </a:r>
            <a:r>
              <a:rPr lang="en-US" sz="3300"/>
              <a:t> Heat</a:t>
            </a:r>
            <a:endParaRPr/>
          </a:p>
          <a:p>
            <a:pPr indent="-246915" lvl="1" marL="640080" rtl="0" algn="l">
              <a:spcBef>
                <a:spcPts val="387"/>
              </a:spcBef>
              <a:spcAft>
                <a:spcPts val="0"/>
              </a:spcAft>
              <a:buSzPct val="85000"/>
              <a:buChar char="⚫"/>
            </a:pPr>
            <a:r>
              <a:rPr lang="en-US" sz="2500"/>
              <a:t>Standards related to </a:t>
            </a:r>
            <a:r>
              <a:rPr lang="en-US" sz="2500">
                <a:solidFill>
                  <a:srgbClr val="C00000"/>
                </a:solidFill>
              </a:rPr>
              <a:t>indoor</a:t>
            </a:r>
            <a:r>
              <a:rPr lang="en-US" sz="2500"/>
              <a:t> heat hazards: </a:t>
            </a:r>
            <a:endParaRPr/>
          </a:p>
          <a:p>
            <a:pPr indent="-246910" lvl="2" marL="914400" rtl="0" algn="l">
              <a:spcBef>
                <a:spcPts val="387"/>
              </a:spcBef>
              <a:spcAft>
                <a:spcPts val="0"/>
              </a:spcAft>
              <a:buSzPct val="70000"/>
              <a:buChar char="⚫"/>
            </a:pPr>
            <a:r>
              <a:rPr lang="en-US" sz="2500"/>
              <a:t>Section </a:t>
            </a:r>
            <a:r>
              <a:rPr b="1" lang="en-US" sz="2500">
                <a:solidFill>
                  <a:srgbClr val="FF0000"/>
                </a:solidFill>
              </a:rPr>
              <a:t>3203</a:t>
            </a:r>
            <a:r>
              <a:rPr lang="en-US" sz="2500"/>
              <a:t>. Injury and Illness Prevention Program:  </a:t>
            </a:r>
            <a:endParaRPr/>
          </a:p>
          <a:p>
            <a:pPr indent="-210311" lvl="3" marL="1188720" rtl="0" algn="l">
              <a:spcBef>
                <a:spcPts val="372"/>
              </a:spcBef>
              <a:spcAft>
                <a:spcPts val="0"/>
              </a:spcAft>
              <a:buSzPct val="65000"/>
              <a:buChar char="⚫"/>
            </a:pPr>
            <a:r>
              <a:rPr lang="en-US" sz="2400"/>
              <a:t>E</a:t>
            </a:r>
            <a:r>
              <a:rPr lang="en-US" sz="2300"/>
              <a:t>stablish, implement and maintain an effective IIPP</a:t>
            </a:r>
            <a:endParaRPr/>
          </a:p>
          <a:p>
            <a:pPr indent="-210332" lvl="3" marL="1188720" rtl="0" algn="l">
              <a:spcBef>
                <a:spcPts val="356"/>
              </a:spcBef>
              <a:spcAft>
                <a:spcPts val="0"/>
              </a:spcAft>
              <a:buSzPct val="64999"/>
              <a:buChar char="⚫"/>
            </a:pPr>
            <a:r>
              <a:rPr lang="en-US" sz="2300"/>
              <a:t>Identify and evaluate </a:t>
            </a:r>
            <a:r>
              <a:rPr lang="en-US" sz="2300">
                <a:solidFill>
                  <a:srgbClr val="C00000"/>
                </a:solidFill>
              </a:rPr>
              <a:t>indoor</a:t>
            </a:r>
            <a:r>
              <a:rPr lang="en-US" sz="2300"/>
              <a:t> heat hazards; follow a procedure to investigate heat-related illnesses</a:t>
            </a:r>
            <a:endParaRPr/>
          </a:p>
          <a:p>
            <a:pPr indent="-210332" lvl="3" marL="1188720" rtl="0" algn="l">
              <a:spcBef>
                <a:spcPts val="356"/>
              </a:spcBef>
              <a:spcAft>
                <a:spcPts val="0"/>
              </a:spcAft>
              <a:buSzPct val="64999"/>
              <a:buChar char="⚫"/>
            </a:pPr>
            <a:r>
              <a:rPr lang="en-US" sz="2300"/>
              <a:t>Implement methods and/or procedures for correcting unhealthy heat-related conditions</a:t>
            </a:r>
            <a:endParaRPr/>
          </a:p>
          <a:p>
            <a:pPr indent="-210332" lvl="3" marL="1188720" rtl="0" algn="l">
              <a:spcBef>
                <a:spcPts val="356"/>
              </a:spcBef>
              <a:spcAft>
                <a:spcPts val="0"/>
              </a:spcAft>
              <a:buSzPct val="64999"/>
              <a:buChar char="⚫"/>
            </a:pPr>
            <a:r>
              <a:rPr lang="en-US" sz="2300"/>
              <a:t>Training on </a:t>
            </a:r>
            <a:r>
              <a:rPr lang="en-US" sz="2300">
                <a:solidFill>
                  <a:srgbClr val="C00000"/>
                </a:solidFill>
              </a:rPr>
              <a:t>indoor</a:t>
            </a:r>
            <a:r>
              <a:rPr lang="en-US" sz="2300"/>
              <a:t> heat-related hazards. </a:t>
            </a:r>
            <a:endParaRPr/>
          </a:p>
          <a:p>
            <a:pPr indent="-246910" lvl="2" marL="914400" rtl="0" algn="l">
              <a:spcBef>
                <a:spcPts val="387"/>
              </a:spcBef>
              <a:spcAft>
                <a:spcPts val="0"/>
              </a:spcAft>
              <a:buSzPct val="70000"/>
              <a:buChar char="⚫"/>
            </a:pPr>
            <a:r>
              <a:rPr lang="en-US" sz="2500"/>
              <a:t>Section </a:t>
            </a:r>
            <a:r>
              <a:rPr b="1" lang="en-US" sz="2500">
                <a:solidFill>
                  <a:srgbClr val="FF0000"/>
                </a:solidFill>
              </a:rPr>
              <a:t>3363</a:t>
            </a:r>
            <a:r>
              <a:rPr lang="en-US" sz="2500"/>
              <a:t>. Water Supply: Potable water in adequate supply shall be provided in all places of employment for drinking </a:t>
            </a:r>
            <a:endParaRPr/>
          </a:p>
          <a:p>
            <a:pPr indent="-246910" lvl="2" marL="914400" rtl="0" algn="l">
              <a:spcBef>
                <a:spcPts val="387"/>
              </a:spcBef>
              <a:spcAft>
                <a:spcPts val="0"/>
              </a:spcAft>
              <a:buSzPct val="70000"/>
              <a:buChar char="⚫"/>
            </a:pPr>
            <a:r>
              <a:rPr lang="en-US" sz="2500"/>
              <a:t>Section </a:t>
            </a:r>
            <a:r>
              <a:rPr b="1" lang="en-US" sz="2500">
                <a:solidFill>
                  <a:srgbClr val="FF0000"/>
                </a:solidFill>
              </a:rPr>
              <a:t>3364</a:t>
            </a:r>
            <a:r>
              <a:rPr lang="en-US" sz="2500"/>
              <a:t>. Sanitary Facilities: Bathrooms shall be kept clean, maintained in good working order and be accessible to the employees at all times. </a:t>
            </a:r>
            <a:endParaRPr/>
          </a:p>
          <a:p>
            <a:pPr indent="-246910" lvl="2" marL="914400" rtl="0" algn="l">
              <a:spcBef>
                <a:spcPts val="387"/>
              </a:spcBef>
              <a:spcAft>
                <a:spcPts val="0"/>
              </a:spcAft>
              <a:buSzPct val="70000"/>
              <a:buChar char="⚫"/>
            </a:pPr>
            <a:r>
              <a:rPr lang="en-US" sz="2500"/>
              <a:t>Section </a:t>
            </a:r>
            <a:r>
              <a:rPr b="1" lang="en-US" sz="2500">
                <a:solidFill>
                  <a:srgbClr val="FF0000"/>
                </a:solidFill>
              </a:rPr>
              <a:t>5142</a:t>
            </a:r>
            <a:r>
              <a:rPr lang="en-US" sz="2500"/>
              <a:t>. Mechanically Driven Heating, Ventilating and Air Conditioning (HVAC) Systems to Provide Minimum Building Ventilation: The HVAC system shall be operated continuously during working hours except during scheduled maintenance and emergency repairs. </a:t>
            </a:r>
            <a:endParaRPr/>
          </a:p>
          <a:p>
            <a:pPr indent="-246910" lvl="2" marL="914400" rtl="0" algn="l">
              <a:spcBef>
                <a:spcPts val="387"/>
              </a:spcBef>
              <a:spcAft>
                <a:spcPts val="0"/>
              </a:spcAft>
              <a:buSzPct val="70000"/>
              <a:buChar char="⚫"/>
            </a:pPr>
            <a:r>
              <a:rPr b="1" i="1" lang="en-US" sz="2500"/>
              <a:t>Additionally</a:t>
            </a:r>
            <a:r>
              <a:rPr lang="en-US" sz="2500"/>
              <a:t>, any other hazards or violations found during the course of inspections must also be documented and evaluated, and citations issued as appropriate. </a:t>
            </a:r>
            <a:endParaRPr/>
          </a:p>
          <a:p>
            <a:pPr indent="-152765" lvl="0" marL="274320" rtl="0" algn="l">
              <a:spcBef>
                <a:spcPts val="403"/>
              </a:spcBef>
              <a:spcAft>
                <a:spcPts val="0"/>
              </a:spcAft>
              <a:buSzPct val="95000"/>
              <a:buNone/>
            </a:pPr>
            <a:r>
              <a:t/>
            </a:r>
            <a:endParaRPr/>
          </a:p>
        </p:txBody>
      </p:sp>
      <p:pic>
        <p:nvPicPr>
          <p:cNvPr id="195" name="Google Shape;195;p21"/>
          <p:cNvPicPr preferRelativeResize="0"/>
          <p:nvPr/>
        </p:nvPicPr>
        <p:blipFill rotWithShape="1">
          <a:blip r:embed="rId3">
            <a:alphaModFix/>
          </a:blip>
          <a:srcRect b="0" l="0" r="0" t="0"/>
          <a:stretch/>
        </p:blipFill>
        <p:spPr>
          <a:xfrm>
            <a:off x="10354494" y="6014035"/>
            <a:ext cx="1837506" cy="918752"/>
          </a:xfrm>
          <a:prstGeom prst="rect">
            <a:avLst/>
          </a:prstGeom>
          <a:noFill/>
          <a:ln>
            <a:noFill/>
          </a:ln>
        </p:spPr>
      </p:pic>
      <p:pic>
        <p:nvPicPr>
          <p:cNvPr id="196" name="Google Shape;196;p21"/>
          <p:cNvPicPr preferRelativeResize="0"/>
          <p:nvPr/>
        </p:nvPicPr>
        <p:blipFill rotWithShape="1">
          <a:blip r:embed="rId4">
            <a:alphaModFix/>
          </a:blip>
          <a:srcRect b="0" l="0" r="0" t="0"/>
          <a:stretch/>
        </p:blipFill>
        <p:spPr>
          <a:xfrm>
            <a:off x="2737423" y="5819250"/>
            <a:ext cx="6940724" cy="9492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R-DOSH Design">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