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Kissner, J. Are Active Shootings Temporally Contagious? An Empirical Assessment. </a:t>
            </a:r>
            <a:r>
              <a:rPr b="0" i="1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 Police Crim Psych</a:t>
            </a:r>
            <a: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b="0" i="0" lang="en-US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48–58 (2016). https://doi.org/10.1007/s11896-015-9163-8</a:t>
            </a:r>
            <a:endParaRPr/>
          </a:p>
        </p:txBody>
      </p:sp>
      <p:sp>
        <p:nvSpPr>
          <p:cNvPr id="160" name="Google Shape;16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Experienced psychological trauma / exposure to violence at a young age.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Parental Suicide.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Physical / sexual abuse.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Neglect.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Domestic Violence.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Bullying.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Studied the actions of other shooters, sought out validation for motives.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Social media / networking.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Social contagion.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Had means to carry out their plans.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Firearms.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Site accessibility.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Context matters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Difficult to distinguish serious from nonserious threats </a:t>
            </a:r>
            <a:endParaRPr/>
          </a:p>
        </p:txBody>
      </p:sp>
      <p:sp>
        <p:nvSpPr>
          <p:cNvPr id="199" name="Google Shape;19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1.3 million violent crimes (20% is domestic violence)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22,000 murders (2021)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8,052  hate crimes (2020)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7,103 (2019)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51 terrorist deaths USA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 million domestic violence victims</a:t>
            </a:r>
            <a:endParaRPr/>
          </a:p>
        </p:txBody>
      </p:sp>
      <p:sp>
        <p:nvSpPr>
          <p:cNvPr id="126" name="Google Shape;12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5.jpg"/><Relationship Id="rId6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4891" y="805666"/>
            <a:ext cx="11682334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Violence—A Hybrid Workplace: A Public Health Issue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California Industrial Hygiene Association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December 5, 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John Comiskey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Monmouth University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R.E.M Risk Consultants</a:t>
            </a:r>
            <a:endParaRPr/>
          </a:p>
        </p:txBody>
      </p:sp>
      <p:pic>
        <p:nvPicPr>
          <p:cNvPr descr="Work place violence-Health &amp; Safety" id="89" name="Google Shape;89;p13"/>
          <p:cNvPicPr preferRelativeResize="0"/>
          <p:nvPr/>
        </p:nvPicPr>
        <p:blipFill rotWithShape="1">
          <a:blip r:embed="rId3">
            <a:alphaModFix/>
          </a:blip>
          <a:srcRect b="23333" l="5177" r="1834" t="22083"/>
          <a:stretch/>
        </p:blipFill>
        <p:spPr>
          <a:xfrm>
            <a:off x="1053331" y="3704253"/>
            <a:ext cx="2686565" cy="223217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23903" l="45274" r="25457" t="25853"/>
          <a:stretch/>
        </p:blipFill>
        <p:spPr>
          <a:xfrm>
            <a:off x="5871454" y="597761"/>
            <a:ext cx="5864053" cy="566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>
            <p:ph type="title"/>
          </p:nvPr>
        </p:nvSpPr>
        <p:spPr>
          <a:xfrm>
            <a:off x="232538" y="396216"/>
            <a:ext cx="72685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Why the Increase in Mass Shootings?</a:t>
            </a:r>
            <a:b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232538" y="1375994"/>
            <a:ext cx="51482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Contagion Impact.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Internet (networking).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Social Media.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Social Unrest.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Lack of Prosecution.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Increase in Stressors.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Feedback loops have “normalized” violence.</a:t>
            </a:r>
            <a:endParaRPr/>
          </a:p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/>
        </p:nvSpPr>
        <p:spPr>
          <a:xfrm>
            <a:off x="171473" y="109764"/>
            <a:ext cx="5256866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for the unthinkable.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something,                         say something.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Protective measures.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Programs, policies, training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 Assessments</a:t>
            </a:r>
            <a:endParaRPr/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5987" y="1119174"/>
            <a:ext cx="6926013" cy="461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186785" y="491932"/>
            <a:ext cx="6314376" cy="3314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Active Shooter Profile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Experienced psychological trauma/exposure to violence at a            young age.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Reached an identifiable crisis point in  the week/months leading to the event.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Studied the actions of other mass shooters and sought out validation for motives.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have fan clubs.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Had means to carry out their plans.</a:t>
            </a:r>
            <a:endParaRPr/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918" y="812801"/>
            <a:ext cx="5803338" cy="368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rry Chapin - Sniper and Other Love Songs - Amazon.com Music"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2455" y="117432"/>
            <a:ext cx="3851729" cy="38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999" y="16689"/>
            <a:ext cx="4166054" cy="4166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cking - Elton John free midi karaoke" id="190" name="Google Shape;19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505" y="3565525"/>
            <a:ext cx="5867042" cy="32924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Jessica for the Pearl Jam Jeremy sessions Lance Mercer 1992 :  r/OldSchoolCool" id="191" name="Google Shape;191;p2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Jessica for the Pearl Jam Jeremy sessions Lance Mercer 1992 :  r/OldSchoolCool" id="192" name="Google Shape;192;p25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Jessica for the Pearl Jam Jeremy sessions Lance Mercer 1992 :  r/OldSchoolCool" id="193" name="Google Shape;193;p25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Jeremy (song) - Wikipedia" id="194" name="Google Shape;194;p25"/>
          <p:cNvSpPr/>
          <p:nvPr/>
        </p:nvSpPr>
        <p:spPr>
          <a:xfrm>
            <a:off x="6400800" y="3733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playing a guitar&#10;&#10;Description automatically generated with low confidence" id="195" name="Google Shape;19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8319" y="2852239"/>
            <a:ext cx="3851729" cy="386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/>
        </p:nvSpPr>
        <p:spPr>
          <a:xfrm>
            <a:off x="335093" y="476870"/>
            <a:ext cx="5542387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Indicators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Grievances.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Anger.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Suicidal ideation.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 in productivity.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Unusual absenteeism.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Abrupt changes in financial situation.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Destruction of property, theft, sabotage.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Fame seeking.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 in past mass shootings.</a:t>
            </a:r>
            <a:endParaRPr/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ontent vs Context: What's More Important | by Erin Ashley Simon | Medium" id="203" name="Google Shape;2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63171">
            <a:off x="6384282" y="1557362"/>
            <a:ext cx="5596762" cy="256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4">
            <a:alphaModFix/>
          </a:blip>
          <a:srcRect b="36931" l="35833" r="34524" t="23258"/>
          <a:stretch/>
        </p:blipFill>
        <p:spPr>
          <a:xfrm>
            <a:off x="0" y="599690"/>
            <a:ext cx="6804108" cy="5140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232228" y="688967"/>
            <a:ext cx="5390963" cy="566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Protective Measures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Workplace Violence Program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Workplace Violence Training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Employee Engagement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Reporting Mechanisms</a:t>
            </a:r>
            <a:endParaRPr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Control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CCTV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Exterior Lighting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6805" y="586998"/>
            <a:ext cx="5828055" cy="437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162932" y="517168"/>
            <a:ext cx="726192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Aftermath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Continuity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Caring for the victims, survivors, and families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reaction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Observations and Memorials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Litigation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Counseling</a:t>
            </a:r>
            <a:endParaRPr/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21300" l="39695" r="31493" t="16747"/>
          <a:stretch/>
        </p:blipFill>
        <p:spPr>
          <a:xfrm>
            <a:off x="7672040" y="658605"/>
            <a:ext cx="4144536" cy="50129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rime Scene Tape Clip Art - Cliparts" id="220" name="Google Shape;2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614" y="4064161"/>
            <a:ext cx="4597061" cy="247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29"/>
          <p:cNvSpPr txBox="1"/>
          <p:nvPr/>
        </p:nvSpPr>
        <p:spPr>
          <a:xfrm>
            <a:off x="508469" y="412789"/>
            <a:ext cx="10702225" cy="6032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Hospital Assoc (2022). Workplace Violence and Intimidation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FBI. (2022). Active Shooters in the United States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Justice. (2022a). Indicators of Workplace Violence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Justice. (2022b). Mass Shootings in American Cities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Justice (2022c). Hate Crime in the U.S.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Levin &amp; Madfis (2019). Mass Murder at School &amp; Cumulative Strain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NIOSH (2017) Fundamentals of Total Worker Health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Northeastern University. (2022). Mass Shooting Database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Riedman (2022) K-12 School Shooting Data Base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Society of Human Resource Mgmt. (2022). Workplace Violence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Tiesman (2022) Workplace violence, mental health public health workers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4833" l="-3717" r="3717" t="4389"/>
          <a:stretch/>
        </p:blipFill>
        <p:spPr>
          <a:xfrm>
            <a:off x="7263882" y="940615"/>
            <a:ext cx="3931570" cy="497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9763" l="45432" r="29932" t="22639"/>
          <a:stretch/>
        </p:blipFill>
        <p:spPr>
          <a:xfrm>
            <a:off x="7338572" y="354564"/>
            <a:ext cx="3856880" cy="59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30932" y="602054"/>
            <a:ext cx="710764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John Comiskey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of Homeland Security at Monmouth University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CDC WTC Health Program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CHDS, HsX Think Tank Co-Founder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R.E.M Risk Consultants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NYPD Lieutenant (ret.)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U.S. Coast Guard (ret.)</a:t>
            </a:r>
            <a:endParaRPr/>
          </a:p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211019" y="1008669"/>
            <a:ext cx="9642022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Workplaces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Violence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 Landscape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1614" y="911133"/>
            <a:ext cx="5545671" cy="5405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132973" y="396762"/>
            <a:ext cx="459613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of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Resignation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Gig Economy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Remote/hybrid work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Automation</a:t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29323" t="0"/>
          <a:stretch/>
        </p:blipFill>
        <p:spPr>
          <a:xfrm>
            <a:off x="4729103" y="636606"/>
            <a:ext cx="7017209" cy="558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140908" y="773057"/>
            <a:ext cx="9255509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generally insulated from violence.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is trouble, call 911.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Responsibility (“It’s not my problem”).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Denial (“It won’t happen to me”).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Discussions of violence are “rude”                                or “inappropriate.”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“Zero-tolerance” policies</a:t>
            </a:r>
            <a:endParaRPr/>
          </a:p>
        </p:txBody>
      </p:sp>
      <p:pic>
        <p:nvPicPr>
          <p:cNvPr descr="New 'Law &amp; Order' Spinoff 'For the Defense' Picked Up Straight to ..."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4491" y="1769271"/>
            <a:ext cx="4607312" cy="259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115982" y="597456"/>
            <a:ext cx="7717882" cy="670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 Landscape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Workplace Violence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Hate Crime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Domestic Violence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Terrorism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(Northeastern University, 2022; DOJ, 2022a, 2022c)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1146" y="597456"/>
            <a:ext cx="7002654" cy="4529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s killing events graph" id="131" name="Google Shape;1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1146" y="310697"/>
            <a:ext cx="7208747" cy="561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5">
            <a:alphaModFix/>
          </a:blip>
          <a:srcRect b="24322" l="36950" r="18330" t="31219"/>
          <a:stretch/>
        </p:blipFill>
        <p:spPr>
          <a:xfrm>
            <a:off x="4225933" y="310697"/>
            <a:ext cx="7850085" cy="5611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13925" l="29957" r="29653" t="15504"/>
          <a:stretch/>
        </p:blipFill>
        <p:spPr>
          <a:xfrm>
            <a:off x="2119084" y="0"/>
            <a:ext cx="6839040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46877" y="621758"/>
            <a:ext cx="632644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 Active Shooter Data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(DOJ, 2022b)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51% of attacks occurred in the workplace.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57% of attackers were insiders.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37% of attacks ended in under 5 minutes, while the average attack          lasted 12 minutes.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71% of the victims initially targeted were the focus of perceived injustice.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74% of attackers entered through the main entrance.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1845" y="1401354"/>
            <a:ext cx="5313470" cy="2991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y holds vigil, honors 6 dead in Virginia Walmart shooting"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237304"/>
            <a:ext cx="6047834" cy="4031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-369696" y="0"/>
            <a:ext cx="8265468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2 million workplace violence incidents annually.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Protective Services and Healthcare workers          are most often affected (DOJ, 2022).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44% of nurses reported workplace violence         attacks &amp; 68% reported verbal abuse              (AHA, 2022).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60% of teachers reported workplace violence                  (NPR, 2022).</a:t>
            </a:r>
            <a:endParaRPr/>
          </a:p>
          <a:p>
            <a:pPr indent="-254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48% of HR professionals have dealt with workplace violence (SHRM, 2022) </a:t>
            </a:r>
            <a:endParaRPr/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hank you for completing the CNA workplace violence survey | National Nurses United"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6785" y="1697027"/>
            <a:ext cx="4509330" cy="28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