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6" r:id="rId4"/>
    <p:sldMasterId id="214748369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Lst>
  <p:sldSz cy="6858000" cx="12192000"/>
  <p:notesSz cx="7102475" cy="9388475"/>
  <p:embeddedFontLst>
    <p:embeddedFont>
      <p:font typeface="Inter Light"/>
      <p:regular r:id="rId79"/>
      <p:bold r:id="rId80"/>
    </p:embeddedFont>
    <p:embeddedFont>
      <p:font typeface="Arimo"/>
      <p:regular r:id="rId81"/>
      <p:bold r:id="rId82"/>
      <p:italic r:id="rId83"/>
      <p:boldItalic r:id="rId84"/>
    </p:embeddedFont>
    <p:embeddedFont>
      <p:font typeface="Lato"/>
      <p:regular r:id="rId85"/>
      <p:bold r:id="rId86"/>
      <p:italic r:id="rId87"/>
      <p:boldItalic r:id="rId88"/>
    </p:embeddedFont>
    <p:embeddedFont>
      <p:font typeface="Fira Sans"/>
      <p:regular r:id="rId89"/>
      <p:bold r:id="rId90"/>
      <p:italic r:id="rId91"/>
      <p:boldItalic r:id="rId92"/>
    </p:embeddedFont>
    <p:embeddedFont>
      <p:font typeface="Helvetica Neue"/>
      <p:regular r:id="rId93"/>
      <p:bold r:id="rId94"/>
      <p:italic r:id="rId95"/>
      <p:boldItalic r:id="rId96"/>
    </p:embeddedFont>
    <p:embeddedFont>
      <p:font typeface="Fira Sans Light"/>
      <p:regular r:id="rId97"/>
      <p:bold r:id="rId98"/>
      <p:italic r:id="rId99"/>
      <p:boldItalic r:id="rId10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88AA024-93B9-4C84-91C2-4EA178687105}">
  <a:tblStyle styleId="{D88AA024-93B9-4C84-91C2-4EA17868710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F1FA"/>
          </a:solidFill>
        </a:fill>
      </a:tcStyle>
    </a:wholeTbl>
    <a:band1H>
      <a:tcTxStyle/>
      <a:tcStyle>
        <a:fill>
          <a:solidFill>
            <a:srgbClr val="CBE2F5"/>
          </a:solidFill>
        </a:fill>
      </a:tcStyle>
    </a:band1H>
    <a:band2H>
      <a:tcTxStyle/>
    </a:band2H>
    <a:band1V>
      <a:tcTxStyle/>
      <a:tcStyle>
        <a:fill>
          <a:solidFill>
            <a:srgbClr val="CBE2F5"/>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0" Type="http://schemas.openxmlformats.org/officeDocument/2006/relationships/font" Target="fonts/FiraSansLight-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HelveticaNeue-italic.fntdata"/><Relationship Id="rId94" Type="http://schemas.openxmlformats.org/officeDocument/2006/relationships/font" Target="fonts/HelveticaNeue-bold.fntdata"/><Relationship Id="rId97" Type="http://schemas.openxmlformats.org/officeDocument/2006/relationships/font" Target="fonts/FiraSansLight-regular.fntdata"/><Relationship Id="rId96" Type="http://schemas.openxmlformats.org/officeDocument/2006/relationships/font" Target="fonts/HelveticaNeue-boldItalic.fntdata"/><Relationship Id="rId11" Type="http://schemas.openxmlformats.org/officeDocument/2006/relationships/slide" Target="slides/slide5.xml"/><Relationship Id="rId99" Type="http://schemas.openxmlformats.org/officeDocument/2006/relationships/font" Target="fonts/FiraSansLight-italic.fntdata"/><Relationship Id="rId10" Type="http://schemas.openxmlformats.org/officeDocument/2006/relationships/slide" Target="slides/slide4.xml"/><Relationship Id="rId98" Type="http://schemas.openxmlformats.org/officeDocument/2006/relationships/font" Target="fonts/FiraSansLight-bold.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FiraSans-italic.fntdata"/><Relationship Id="rId90" Type="http://schemas.openxmlformats.org/officeDocument/2006/relationships/font" Target="fonts/FiraSans-bold.fntdata"/><Relationship Id="rId93" Type="http://schemas.openxmlformats.org/officeDocument/2006/relationships/font" Target="fonts/HelveticaNeue-regular.fntdata"/><Relationship Id="rId92" Type="http://schemas.openxmlformats.org/officeDocument/2006/relationships/font" Target="fonts/FiraSans-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Arimo-boldItalic.fntdata"/><Relationship Id="rId83" Type="http://schemas.openxmlformats.org/officeDocument/2006/relationships/font" Target="fonts/Arimo-italic.fntdata"/><Relationship Id="rId86" Type="http://schemas.openxmlformats.org/officeDocument/2006/relationships/font" Target="fonts/Lato-bold.fntdata"/><Relationship Id="rId85" Type="http://schemas.openxmlformats.org/officeDocument/2006/relationships/font" Target="fonts/Lato-regular.fntdata"/><Relationship Id="rId88" Type="http://schemas.openxmlformats.org/officeDocument/2006/relationships/font" Target="fonts/Lato-boldItalic.fntdata"/><Relationship Id="rId87" Type="http://schemas.openxmlformats.org/officeDocument/2006/relationships/font" Target="fonts/Lato-italic.fntdata"/><Relationship Id="rId89" Type="http://schemas.openxmlformats.org/officeDocument/2006/relationships/font" Target="fonts/FiraSans-regular.fntdata"/><Relationship Id="rId80" Type="http://schemas.openxmlformats.org/officeDocument/2006/relationships/font" Target="fonts/InterLight-bold.fntdata"/><Relationship Id="rId82" Type="http://schemas.openxmlformats.org/officeDocument/2006/relationships/font" Target="fonts/Arimo-bold.fntdata"/><Relationship Id="rId81" Type="http://schemas.openxmlformats.org/officeDocument/2006/relationships/font" Target="fonts/Arim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font" Target="fonts/InterLight-regular.fntdata"/><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77739" cy="471054"/>
          </a:xfrm>
          <a:prstGeom prst="rect">
            <a:avLst/>
          </a:prstGeom>
          <a:noFill/>
          <a:ln>
            <a:noFill/>
          </a:ln>
        </p:spPr>
        <p:txBody>
          <a:bodyPr anchorCtr="0" anchor="t" bIns="47100" lIns="94225" spcFirstLastPara="1" rIns="94225" wrap="square" tIns="471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23092" y="0"/>
            <a:ext cx="3077739" cy="471054"/>
          </a:xfrm>
          <a:prstGeom prst="rect">
            <a:avLst/>
          </a:prstGeom>
          <a:noFill/>
          <a:ln>
            <a:noFill/>
          </a:ln>
        </p:spPr>
        <p:txBody>
          <a:bodyPr anchorCtr="0" anchor="t" bIns="47100" lIns="94225" spcFirstLastPara="1" rIns="94225" wrap="square" tIns="471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917422"/>
            <a:ext cx="3077739" cy="471053"/>
          </a:xfrm>
          <a:prstGeom prst="rect">
            <a:avLst/>
          </a:prstGeom>
          <a:noFill/>
          <a:ln>
            <a:noFill/>
          </a:ln>
        </p:spPr>
        <p:txBody>
          <a:bodyPr anchorCtr="0" anchor="b" bIns="47100" lIns="94225" spcFirstLastPara="1" rIns="94225" wrap="square" tIns="471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1: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334" name="Google Shape;334;p1: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0:notes"/>
          <p:cNvSpPr/>
          <p:nvPr>
            <p:ph idx="2" type="sldImg"/>
          </p:nvPr>
        </p:nvSpPr>
        <p:spPr>
          <a:xfrm>
            <a:off x="500063" y="738188"/>
            <a:ext cx="6577012" cy="36988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5" name="Google Shape;425;p10: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1450" lvl="0" marL="171450" rtl="0" algn="l">
              <a:spcBef>
                <a:spcPts val="0"/>
              </a:spcBef>
              <a:spcAft>
                <a:spcPts val="0"/>
              </a:spcAft>
              <a:buClr>
                <a:schemeClr val="dk1"/>
              </a:buClr>
              <a:buSzPts val="1200"/>
              <a:buFont typeface="Arial"/>
              <a:buChar char="•"/>
            </a:pPr>
            <a:r>
              <a:rPr lang="en-US"/>
              <a:t>“Cytotoxic” drugs: traditional anticancer drugs --kill all cells.  </a:t>
            </a:r>
            <a:endParaRPr/>
          </a:p>
          <a:p>
            <a:pPr indent="-171450" lvl="0" marL="171450" rtl="0" algn="l">
              <a:spcBef>
                <a:spcPts val="0"/>
              </a:spcBef>
              <a:spcAft>
                <a:spcPts val="0"/>
              </a:spcAft>
              <a:buClr>
                <a:schemeClr val="dk1"/>
              </a:buClr>
              <a:buSzPts val="1200"/>
              <a:buFont typeface="Arial"/>
              <a:buChar char="•"/>
            </a:pPr>
            <a:r>
              <a:rPr lang="en-US"/>
              <a:t>Not for normal, healthy cells.</a:t>
            </a:r>
            <a:endParaRPr/>
          </a:p>
          <a:p>
            <a:pPr indent="-171450" lvl="0" marL="171450" rtl="0" algn="l">
              <a:spcBef>
                <a:spcPts val="0"/>
              </a:spcBef>
              <a:spcAft>
                <a:spcPts val="0"/>
              </a:spcAft>
              <a:buClr>
                <a:schemeClr val="dk1"/>
              </a:buClr>
              <a:buSzPts val="1200"/>
              <a:buFont typeface="Arial"/>
              <a:buChar char="•"/>
            </a:pPr>
            <a:r>
              <a:rPr lang="en-US"/>
              <a:t>Challenge: eliminate or minimize exposure.  Yet, occupational illnesses have occurred at all steps…</a:t>
            </a:r>
            <a:endParaRPr/>
          </a:p>
          <a:p>
            <a:pPr indent="0" lvl="0" marL="0" rtl="0" algn="l">
              <a:spcBef>
                <a:spcPts val="0"/>
              </a:spcBef>
              <a:spcAft>
                <a:spcPts val="0"/>
              </a:spcAft>
              <a:buNone/>
            </a:pPr>
            <a:r>
              <a:rPr lang="en-US"/>
              <a:t>______________________________________</a:t>
            </a:r>
            <a:endParaRPr/>
          </a:p>
          <a:p>
            <a:pPr indent="0" lvl="0" marL="0" rtl="0" algn="l">
              <a:spcBef>
                <a:spcPts val="0"/>
              </a:spcBef>
              <a:spcAft>
                <a:spcPts val="0"/>
              </a:spcAft>
              <a:buNone/>
            </a:pPr>
            <a:r>
              <a:rPr lang="en-US"/>
              <a:t>“Cytotoxic” drugs refer to our traditional anticancer drugs which kill all cells that they contact.  This is good for contact with cancer cells, but not for normal, healthy cells.  And we certainly don’t want workers exposed to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Our challenge is to eliminate or minimize exposure to potent compounds.  Yet, occupational illnesses have occurred at all steps in the process, from lab-scale to pilot plant to manufacturing-scale operations.</a:t>
            </a:r>
            <a:endParaRPr/>
          </a:p>
        </p:txBody>
      </p:sp>
      <p:sp>
        <p:nvSpPr>
          <p:cNvPr id="426" name="Google Shape;426;p10:notes"/>
          <p:cNvSpPr txBox="1"/>
          <p:nvPr>
            <p:ph idx="3" type="hdr"/>
          </p:nvPr>
        </p:nvSpPr>
        <p:spPr>
          <a:xfrm>
            <a:off x="0" y="0"/>
            <a:ext cx="3077739" cy="471054"/>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Introduction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1: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11: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To help you conceptualize how potent these compounds are, here is a quiz question.</a:t>
            </a:r>
            <a:endParaRPr/>
          </a:p>
        </p:txBody>
      </p:sp>
      <p:sp>
        <p:nvSpPr>
          <p:cNvPr id="435" name="Google Shape;435;p11: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2: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p12: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444" name="Google Shape;444;p12: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3: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13: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I’ll now discuss Business Drivers.  First, it’s important to understand the Drug Development Process as an industrial hygienist to understand how aspects of EH&amp;S fit into the process.</a:t>
            </a:r>
            <a:endParaRPr/>
          </a:p>
          <a:p>
            <a:pPr indent="0" lvl="0" marL="0" rtl="0" algn="l">
              <a:spcBef>
                <a:spcPts val="0"/>
              </a:spcBef>
              <a:spcAft>
                <a:spcPts val="0"/>
              </a:spcAft>
              <a:buNone/>
            </a:pPr>
            <a:r>
              <a:t/>
            </a:r>
            <a:endParaRPr/>
          </a:p>
        </p:txBody>
      </p:sp>
      <p:sp>
        <p:nvSpPr>
          <p:cNvPr id="453" name="Google Shape;453;p13: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4: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14: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Groundbreaking science and innovation!  </a:t>
            </a:r>
            <a:endParaRPr/>
          </a:p>
          <a:p>
            <a:pPr indent="-176679" lvl="0" marL="176679" rtl="0" algn="l">
              <a:spcBef>
                <a:spcPts val="0"/>
              </a:spcBef>
              <a:spcAft>
                <a:spcPts val="0"/>
              </a:spcAft>
              <a:buClr>
                <a:schemeClr val="dk1"/>
              </a:buClr>
              <a:buSzPts val="1200"/>
              <a:buFont typeface="Arial"/>
              <a:buChar char="•"/>
            </a:pPr>
            <a:r>
              <a:rPr lang="en-US"/>
              <a:t>Pressure first to patent.  A long road. </a:t>
            </a:r>
            <a:endParaRPr/>
          </a:p>
          <a:p>
            <a:pPr indent="-176679" lvl="0" marL="176679" rtl="0" algn="l">
              <a:spcBef>
                <a:spcPts val="0"/>
              </a:spcBef>
              <a:spcAft>
                <a:spcPts val="0"/>
              </a:spcAft>
              <a:buClr>
                <a:schemeClr val="dk1"/>
              </a:buClr>
              <a:buSzPts val="1200"/>
              <a:buFont typeface="Arial"/>
              <a:buChar char="•"/>
            </a:pPr>
            <a:r>
              <a:rPr lang="en-US"/>
              <a:t>Pipeline </a:t>
            </a:r>
            <a:endParaRPr/>
          </a:p>
          <a:p>
            <a:pPr indent="-176679" lvl="0" marL="176679" rtl="0" algn="l">
              <a:spcBef>
                <a:spcPts val="0"/>
              </a:spcBef>
              <a:spcAft>
                <a:spcPts val="0"/>
              </a:spcAft>
              <a:buClr>
                <a:schemeClr val="dk1"/>
              </a:buClr>
              <a:buSzPts val="1200"/>
              <a:buFont typeface="Arial"/>
              <a:buChar char="•"/>
            </a:pPr>
            <a:r>
              <a:rPr lang="en-US"/>
              <a:t>Affects EH&amp;S staffing levels.  </a:t>
            </a:r>
            <a:endParaRPr/>
          </a:p>
          <a:p>
            <a:pPr indent="-176679" lvl="0" marL="176679" rtl="0" algn="l">
              <a:spcBef>
                <a:spcPts val="0"/>
              </a:spcBef>
              <a:spcAft>
                <a:spcPts val="0"/>
              </a:spcAft>
              <a:buClr>
                <a:schemeClr val="dk1"/>
              </a:buClr>
              <a:buSzPts val="1200"/>
              <a:buFont typeface="Arial"/>
              <a:buChar char="•"/>
            </a:pPr>
            <a:r>
              <a:rPr lang="en-US"/>
              <a:t>Small start ups may not invest in EH&amp;S </a:t>
            </a:r>
            <a:endParaRPr/>
          </a:p>
          <a:p>
            <a:pPr indent="-176679" lvl="0" marL="176679" rtl="0" algn="l">
              <a:spcBef>
                <a:spcPts val="0"/>
              </a:spcBef>
              <a:spcAft>
                <a:spcPts val="0"/>
              </a:spcAft>
              <a:buClr>
                <a:schemeClr val="dk1"/>
              </a:buClr>
              <a:buSzPts val="1200"/>
              <a:buFont typeface="Arial"/>
              <a:buChar char="•"/>
            </a:pPr>
            <a:r>
              <a:rPr lang="en-US"/>
              <a:t>Reactionary environments for EH&amp;S.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_____________________________________________</a:t>
            </a:r>
            <a:endParaRPr/>
          </a:p>
          <a:p>
            <a:pPr indent="0" lvl="0" marL="0" rtl="0" algn="l">
              <a:spcBef>
                <a:spcPts val="0"/>
              </a:spcBef>
              <a:spcAft>
                <a:spcPts val="0"/>
              </a:spcAft>
              <a:buNone/>
            </a:pPr>
            <a:r>
              <a:rPr lang="en-US"/>
              <a:t>We have groundbreaking science and innovation in this industry.  There is pressure to be first to market and get a drug patented.  This is a long road. A pipeline of products is needed to maintain a business.  This affects staffing levels for EH&amp;S programs.  Smaller start ups may not invest in full time EH&amp;S staff, so they will either give this “hat” to a scientist or hire a part time consultant.  These tend to be reactionary environments for EH&amp;S professionals.</a:t>
            </a:r>
            <a:endParaRPr/>
          </a:p>
        </p:txBody>
      </p:sp>
      <p:sp>
        <p:nvSpPr>
          <p:cNvPr id="463" name="Google Shape;463;p14: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5:notes"/>
          <p:cNvSpPr/>
          <p:nvPr>
            <p:ph idx="2" type="sldImg"/>
          </p:nvPr>
        </p:nvSpPr>
        <p:spPr>
          <a:xfrm>
            <a:off x="501650" y="738188"/>
            <a:ext cx="6572250" cy="36972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9" name="Google Shape;469;p15: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Timelines &amp; length of submissions longer over time.  </a:t>
            </a:r>
            <a:endParaRPr/>
          </a:p>
          <a:p>
            <a:pPr indent="0" lvl="0" marL="0" rtl="0" algn="l">
              <a:spcBef>
                <a:spcPts val="0"/>
              </a:spcBef>
              <a:spcAft>
                <a:spcPts val="0"/>
              </a:spcAft>
              <a:buNone/>
            </a:pPr>
            <a:r>
              <a:rPr lang="en-US"/>
              <a:t>Lipitor: fast track in just over 13 years, over 84,000 pages submitted to FDA.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6: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16: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Approval process: about 14 years.  </a:t>
            </a:r>
            <a:endParaRPr/>
          </a:p>
          <a:p>
            <a:pPr indent="-176679" lvl="0" marL="176679" rtl="0" algn="l">
              <a:spcBef>
                <a:spcPts val="0"/>
              </a:spcBef>
              <a:spcAft>
                <a:spcPts val="0"/>
              </a:spcAft>
              <a:buClr>
                <a:schemeClr val="dk1"/>
              </a:buClr>
              <a:buSzPts val="1200"/>
              <a:buFont typeface="Arial"/>
              <a:buChar char="•"/>
            </a:pPr>
            <a:r>
              <a:rPr lang="en-US"/>
              <a:t>Patents expire after 20 years.  </a:t>
            </a:r>
            <a:endParaRPr/>
          </a:p>
          <a:p>
            <a:pPr indent="-176679" lvl="0" marL="176679" rtl="0" algn="l">
              <a:spcBef>
                <a:spcPts val="0"/>
              </a:spcBef>
              <a:spcAft>
                <a:spcPts val="0"/>
              </a:spcAft>
              <a:buClr>
                <a:schemeClr val="dk1"/>
              </a:buClr>
              <a:buSzPts val="1200"/>
              <a:buFont typeface="Arial"/>
              <a:buChar char="•"/>
            </a:pPr>
            <a:r>
              <a:rPr lang="en-US"/>
              <a:t>Race to get the benefit of a patent before time runs out.  Businesses look for ways to reduce that timeframe.  </a:t>
            </a:r>
            <a:endParaRPr/>
          </a:p>
        </p:txBody>
      </p:sp>
      <p:sp>
        <p:nvSpPr>
          <p:cNvPr id="479" name="Google Shape;479;p16: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17:notes"/>
          <p:cNvSpPr/>
          <p:nvPr>
            <p:ph idx="2" type="sldImg"/>
          </p:nvPr>
        </p:nvSpPr>
        <p:spPr>
          <a:xfrm>
            <a:off x="500063" y="738188"/>
            <a:ext cx="6577012" cy="36988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7" name="Google Shape;527;p17: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b="1" lang="en-US"/>
              <a:t>Unique challenge: since products are novel medications, we must be largely self-regulated.  </a:t>
            </a:r>
            <a:endParaRPr/>
          </a:p>
          <a:p>
            <a:pPr indent="-176679" lvl="0" marL="176679" rtl="0" algn="l">
              <a:spcBef>
                <a:spcPts val="0"/>
              </a:spcBef>
              <a:spcAft>
                <a:spcPts val="0"/>
              </a:spcAft>
              <a:buClr>
                <a:schemeClr val="dk1"/>
              </a:buClr>
              <a:buSzPts val="1200"/>
              <a:buFont typeface="Arial"/>
              <a:buChar char="•"/>
            </a:pPr>
            <a:r>
              <a:rPr b="0" lang="en-US"/>
              <a:t>Few PELs for APIs.  </a:t>
            </a:r>
            <a:endParaRPr/>
          </a:p>
          <a:p>
            <a:pPr indent="-176679" lvl="0" marL="176679" rtl="0" algn="l">
              <a:spcBef>
                <a:spcPts val="0"/>
              </a:spcBef>
              <a:spcAft>
                <a:spcPts val="0"/>
              </a:spcAft>
              <a:buClr>
                <a:schemeClr val="dk1"/>
              </a:buClr>
              <a:buSzPts val="1200"/>
              <a:buFont typeface="Arial"/>
              <a:buChar char="•"/>
            </a:pPr>
            <a:r>
              <a:rPr b="0" lang="en-US"/>
              <a:t>Pharma companies develop internal Occupational Exposure Limits, or OELs, with occ toxicologists.  </a:t>
            </a:r>
            <a:endParaRPr/>
          </a:p>
          <a:p>
            <a:pPr indent="-176679" lvl="0" marL="176679" rtl="0" algn="l">
              <a:spcBef>
                <a:spcPts val="0"/>
              </a:spcBef>
              <a:spcAft>
                <a:spcPts val="0"/>
              </a:spcAft>
              <a:buClr>
                <a:schemeClr val="dk1"/>
              </a:buClr>
              <a:buSzPts val="1200"/>
              <a:buFont typeface="Arial"/>
              <a:buChar char="•"/>
            </a:pPr>
            <a:r>
              <a:rPr b="0" lang="en-US"/>
              <a:t>OSHA’s “general duty” clause: compliance cases.  </a:t>
            </a:r>
            <a:endParaRPr/>
          </a:p>
          <a:p>
            <a:pPr indent="-176679" lvl="0" marL="176679" rtl="0" algn="l">
              <a:spcBef>
                <a:spcPts val="0"/>
              </a:spcBef>
              <a:spcAft>
                <a:spcPts val="0"/>
              </a:spcAft>
              <a:buClr>
                <a:schemeClr val="dk1"/>
              </a:buClr>
              <a:buSzPts val="1200"/>
              <a:buFont typeface="Arial"/>
              <a:buChar char="•"/>
            </a:pPr>
            <a:r>
              <a:rPr b="0" lang="en-US"/>
              <a:t>NIOSH has a Hazardous Drug list for healthcare workers: no exposure limits or surface limits </a:t>
            </a:r>
            <a:endParaRPr/>
          </a:p>
          <a:p>
            <a:pPr indent="-176679" lvl="0" marL="176679" rtl="0" algn="l">
              <a:spcBef>
                <a:spcPts val="0"/>
              </a:spcBef>
              <a:spcAft>
                <a:spcPts val="0"/>
              </a:spcAft>
              <a:buClr>
                <a:schemeClr val="dk1"/>
              </a:buClr>
              <a:buSzPts val="1200"/>
              <a:buFont typeface="Arial"/>
              <a:buChar char="•"/>
            </a:pPr>
            <a:r>
              <a:rPr b="0" lang="en-US"/>
              <a:t>I’ll discuss more detail.</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US"/>
              <a:t>___________________________________________________________________</a:t>
            </a:r>
            <a:endParaRPr/>
          </a:p>
          <a:p>
            <a:pPr indent="0" lvl="0" marL="0" rtl="0" algn="l">
              <a:spcBef>
                <a:spcPts val="0"/>
              </a:spcBef>
              <a:spcAft>
                <a:spcPts val="0"/>
              </a:spcAft>
              <a:buNone/>
            </a:pPr>
            <a:r>
              <a:rPr b="1" lang="en-US"/>
              <a:t>Another unique challenge is that since our products are novel medications, we must be largely self-regulated.  </a:t>
            </a:r>
            <a:r>
              <a:rPr lang="en-US"/>
              <a:t>There are few permissible exposure limits for active pharmaceutical ingredients, or APIs.  As drugs move toward development, pharmaceutical companies will develop internal Occupational Exposure Limits, or OELs, with the help of occupational toxicologists.  OSHA’s “general duty” clause will apply in compliance cases.  </a:t>
            </a:r>
            <a:r>
              <a:rPr lang="en-US">
                <a:highlight>
                  <a:srgbClr val="FFFF00"/>
                </a:highlight>
              </a:rPr>
              <a:t>While NIOSH has a Hazardous Drug list for healthcare workers, it does not provide exposure limits or surface limits to verify that work practices are adequate.  I’ll discuss this in more detail shortly.</a:t>
            </a:r>
            <a:endParaRPr/>
          </a:p>
        </p:txBody>
      </p:sp>
      <p:sp>
        <p:nvSpPr>
          <p:cNvPr id="528" name="Google Shape;528;p17:notes"/>
          <p:cNvSpPr txBox="1"/>
          <p:nvPr>
            <p:ph idx="3" type="hdr"/>
          </p:nvPr>
        </p:nvSpPr>
        <p:spPr>
          <a:xfrm>
            <a:off x="0" y="0"/>
            <a:ext cx="3077739" cy="471054"/>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Introduction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8:notes"/>
          <p:cNvSpPr/>
          <p:nvPr>
            <p:ph idx="2" type="sldImg"/>
          </p:nvPr>
        </p:nvSpPr>
        <p:spPr>
          <a:xfrm>
            <a:off x="501650" y="738188"/>
            <a:ext cx="6572250" cy="36972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5" name="Google Shape;535;p18: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The percentage of drugs screened at the discovery phase that actually become approved drugs is on the order of 1 in 10,000.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19:notes"/>
          <p:cNvSpPr/>
          <p:nvPr>
            <p:ph idx="2" type="sldImg"/>
          </p:nvPr>
        </p:nvSpPr>
        <p:spPr>
          <a:xfrm>
            <a:off x="501650" y="738188"/>
            <a:ext cx="6572250" cy="36972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p19: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Various types</a:t>
            </a:r>
            <a:endParaRPr/>
          </a:p>
          <a:p>
            <a:pPr indent="-176679" lvl="0" marL="176679" rtl="0" algn="l">
              <a:spcBef>
                <a:spcPts val="0"/>
              </a:spcBef>
              <a:spcAft>
                <a:spcPts val="0"/>
              </a:spcAft>
              <a:buClr>
                <a:schemeClr val="dk1"/>
              </a:buClr>
              <a:buSzPts val="1200"/>
              <a:buFont typeface="Arial"/>
              <a:buChar char="•"/>
            </a:pPr>
            <a:r>
              <a:rPr lang="en-US"/>
              <a:t>SDSs and OELs should be phase 2: start to get data.  </a:t>
            </a:r>
            <a:endParaRPr/>
          </a:p>
          <a:p>
            <a:pPr indent="-176679" lvl="0" marL="176679" rtl="0" algn="l">
              <a:spcBef>
                <a:spcPts val="0"/>
              </a:spcBef>
              <a:spcAft>
                <a:spcPts val="0"/>
              </a:spcAft>
              <a:buClr>
                <a:schemeClr val="dk1"/>
              </a:buClr>
              <a:buSzPts val="1200"/>
              <a:buFont typeface="Arial"/>
              <a:buChar char="•"/>
            </a:pPr>
            <a:r>
              <a:rPr lang="en-US"/>
              <a:t>Clinical trials beginning, much compound handling: research laboratories, pilot plant scale --initial clinical batches.  </a:t>
            </a:r>
            <a:endParaRPr/>
          </a:p>
          <a:p>
            <a:pPr indent="-176679" lvl="0" marL="176679" rtl="0" algn="l">
              <a:spcBef>
                <a:spcPts val="0"/>
              </a:spcBef>
              <a:spcAft>
                <a:spcPts val="0"/>
              </a:spcAft>
              <a:buClr>
                <a:schemeClr val="dk1"/>
              </a:buClr>
              <a:buSzPts val="1200"/>
              <a:buFont typeface="Arial"/>
              <a:buChar char="•"/>
            </a:pPr>
            <a:r>
              <a:rPr lang="en-US"/>
              <a:t>Give guidance before documentation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________________________________________________________</a:t>
            </a:r>
            <a:endParaRPr/>
          </a:p>
          <a:p>
            <a:pPr indent="0" lvl="0" marL="0" rtl="0" algn="l">
              <a:spcBef>
                <a:spcPts val="0"/>
              </a:spcBef>
              <a:spcAft>
                <a:spcPts val="0"/>
              </a:spcAft>
              <a:buNone/>
            </a:pPr>
            <a:r>
              <a:rPr lang="en-US"/>
              <a:t>There are various types of EH&amp;S documentation that should be developed at each stage of the drug development process, as noted here.  Safety Data Sheets and Occupational Exposure limits should be developed in phase 2, since that’s when we start to get the data needed to develop these.  By now, however, clinical trials are beginning, and there has already been much compound handling in research laboratories, even getting into pilot plant scale to make initial clinical batches.  But still, we need to give guidance to users on how to handle these compounds safely before this documentation is available.</a:t>
            </a:r>
            <a:endParaRPr/>
          </a:p>
        </p:txBody>
      </p:sp>
      <p:sp>
        <p:nvSpPr>
          <p:cNvPr id="545" name="Google Shape;545;p19: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2: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342" name="Google Shape;342;p2: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20: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573" name="Google Shape;573;p20:notes"/>
          <p:cNvSpPr/>
          <p:nvPr>
            <p:ph idx="2" type="sldImg"/>
          </p:nvPr>
        </p:nvSpPr>
        <p:spPr>
          <a:xfrm>
            <a:off x="401638" y="708025"/>
            <a:ext cx="6300787" cy="3543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4" name="Google Shape;574;p20: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“Check the box” approach</a:t>
            </a:r>
            <a:endParaRPr/>
          </a:p>
          <a:p>
            <a:pPr indent="-176679" lvl="0" marL="176679" rtl="0" algn="l">
              <a:spcBef>
                <a:spcPts val="0"/>
              </a:spcBef>
              <a:spcAft>
                <a:spcPts val="0"/>
              </a:spcAft>
              <a:buClr>
                <a:schemeClr val="dk1"/>
              </a:buClr>
              <a:buSzPts val="1200"/>
              <a:buFont typeface="Arial"/>
              <a:buChar char="•"/>
            </a:pPr>
            <a:r>
              <a:rPr lang="en-US"/>
              <a:t>Management: reactive approach to safety. </a:t>
            </a:r>
            <a:endParaRPr/>
          </a:p>
          <a:p>
            <a:pPr indent="-176679" lvl="0" marL="176679" rtl="0" algn="l">
              <a:spcBef>
                <a:spcPts val="0"/>
              </a:spcBef>
              <a:spcAft>
                <a:spcPts val="0"/>
              </a:spcAft>
              <a:buClr>
                <a:schemeClr val="dk1"/>
              </a:buClr>
              <a:buSzPts val="1200"/>
              <a:buFont typeface="Arial"/>
              <a:buChar char="•"/>
            </a:pPr>
            <a:r>
              <a:rPr lang="en-US"/>
              <a:t>Paradigm in many companies where business value of good EH&amp;S integration is not understood.</a:t>
            </a:r>
            <a:endParaRPr/>
          </a:p>
          <a:p>
            <a:pPr indent="0" lvl="0" marL="0" rtl="0" algn="l">
              <a:spcBef>
                <a:spcPts val="0"/>
              </a:spcBef>
              <a:spcAft>
                <a:spcPts val="0"/>
              </a:spcAft>
              <a:buNone/>
            </a:pPr>
            <a:r>
              <a:rPr lang="en-US"/>
              <a:t>_______________________________________________</a:t>
            </a:r>
            <a:endParaRPr/>
          </a:p>
          <a:p>
            <a:pPr indent="0" lvl="0" marL="0" rtl="0" algn="l">
              <a:spcBef>
                <a:spcPts val="0"/>
              </a:spcBef>
              <a:spcAft>
                <a:spcPts val="0"/>
              </a:spcAft>
              <a:buNone/>
            </a:pPr>
            <a:r>
              <a:rPr lang="en-US"/>
              <a:t>If EH&amp;S is poorly integrated, there may be a “check the box” approach for regulatory compliance only….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Management may have a reactive approach to safety.  They may not want to hear about problems because the project might be killed.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paradigm exists in many companies where the business value of good EH&amp;S integration is not understood.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21: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582" name="Google Shape;582;p21:notes"/>
          <p:cNvSpPr/>
          <p:nvPr>
            <p:ph idx="2" type="sldImg"/>
          </p:nvPr>
        </p:nvSpPr>
        <p:spPr>
          <a:xfrm>
            <a:off x="401638" y="708025"/>
            <a:ext cx="6300787" cy="3543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3" name="Google Shape;583;p21: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Protects reputation</a:t>
            </a:r>
            <a:endParaRPr/>
          </a:p>
          <a:p>
            <a:pPr indent="-176679" lvl="0" marL="176679" rtl="0" algn="l">
              <a:spcBef>
                <a:spcPts val="0"/>
              </a:spcBef>
              <a:spcAft>
                <a:spcPts val="0"/>
              </a:spcAft>
              <a:buClr>
                <a:schemeClr val="dk1"/>
              </a:buClr>
              <a:buSzPts val="1200"/>
              <a:buFont typeface="Arial"/>
              <a:buChar char="•"/>
            </a:pPr>
            <a:r>
              <a:rPr lang="en-US"/>
              <a:t>Reduces product launch delays, up to $1million per day</a:t>
            </a:r>
            <a:endParaRPr/>
          </a:p>
          <a:p>
            <a:pPr indent="-176679" lvl="0" marL="176679" rtl="0" algn="l">
              <a:spcBef>
                <a:spcPts val="0"/>
              </a:spcBef>
              <a:spcAft>
                <a:spcPts val="0"/>
              </a:spcAft>
              <a:buClr>
                <a:schemeClr val="dk1"/>
              </a:buClr>
              <a:buSzPts val="1200"/>
              <a:buFont typeface="Arial"/>
              <a:buChar char="•"/>
            </a:pPr>
            <a:r>
              <a:rPr lang="en-US"/>
              <a:t>Reduces potential for cross contamination </a:t>
            </a:r>
            <a:endParaRPr/>
          </a:p>
          <a:p>
            <a:pPr indent="-171450" lvl="0" marL="171450" rtl="0" algn="l">
              <a:spcBef>
                <a:spcPts val="0"/>
              </a:spcBef>
              <a:spcAft>
                <a:spcPts val="0"/>
              </a:spcAft>
              <a:buClr>
                <a:schemeClr val="dk1"/>
              </a:buClr>
              <a:buSzPts val="1200"/>
              <a:buFont typeface="Arial"/>
              <a:buChar char="•"/>
            </a:pPr>
            <a:r>
              <a:rPr lang="en-US"/>
              <a:t>Challenge: influencing integration into the business.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22: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p22: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IH stronger relationship with toxicology staff in pharma</a:t>
            </a:r>
            <a:endParaRPr/>
          </a:p>
          <a:p>
            <a:pPr indent="-176679" lvl="0" marL="176679" rtl="0" algn="l">
              <a:spcBef>
                <a:spcPts val="0"/>
              </a:spcBef>
              <a:spcAft>
                <a:spcPts val="0"/>
              </a:spcAft>
              <a:buClr>
                <a:schemeClr val="dk1"/>
              </a:buClr>
              <a:buSzPts val="1200"/>
              <a:buFont typeface="Arial"/>
              <a:buChar char="•"/>
            </a:pPr>
            <a:r>
              <a:rPr lang="en-US"/>
              <a:t>Rely heavily on our toxicology staff </a:t>
            </a:r>
            <a:endParaRPr/>
          </a:p>
          <a:p>
            <a:pPr indent="-176679" lvl="0" marL="176679" rtl="0" algn="l">
              <a:spcBef>
                <a:spcPts val="0"/>
              </a:spcBef>
              <a:spcAft>
                <a:spcPts val="0"/>
              </a:spcAft>
              <a:buClr>
                <a:schemeClr val="dk1"/>
              </a:buClr>
              <a:buSzPts val="1200"/>
              <a:buFont typeface="Arial"/>
              <a:buChar char="•"/>
            </a:pPr>
            <a:r>
              <a:rPr lang="en-US"/>
              <a:t>Companies: product toxicology staff </a:t>
            </a:r>
            <a:endParaRPr/>
          </a:p>
          <a:p>
            <a:pPr indent="-176679" lvl="0" marL="176679" rtl="0" algn="l">
              <a:spcBef>
                <a:spcPts val="0"/>
              </a:spcBef>
              <a:spcAft>
                <a:spcPts val="0"/>
              </a:spcAft>
              <a:buClr>
                <a:schemeClr val="dk1"/>
              </a:buClr>
              <a:buSzPts val="1200"/>
              <a:buFont typeface="Arial"/>
              <a:buChar char="•"/>
            </a:pPr>
            <a:r>
              <a:rPr lang="en-US"/>
              <a:t>Need occupational toxicologists to extrapolate data to workers. </a:t>
            </a:r>
            <a:endParaRPr/>
          </a:p>
          <a:p>
            <a:pPr indent="-176679" lvl="0" marL="176679" rtl="0" algn="l">
              <a:spcBef>
                <a:spcPts val="0"/>
              </a:spcBef>
              <a:spcAft>
                <a:spcPts val="0"/>
              </a:spcAft>
              <a:buClr>
                <a:schemeClr val="dk1"/>
              </a:buClr>
              <a:buSzPts val="1200"/>
              <a:buFont typeface="Arial"/>
              <a:buChar char="•"/>
            </a:pPr>
            <a:r>
              <a:rPr lang="en-US"/>
              <a:t>Different challenge: workers’ typical routes of exposure: by inhalation or skin absorption.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__________________________________________________________________</a:t>
            </a:r>
            <a:endParaRPr/>
          </a:p>
          <a:p>
            <a:pPr indent="0" lvl="0" marL="0" rtl="0" algn="l">
              <a:spcBef>
                <a:spcPts val="0"/>
              </a:spcBef>
              <a:spcAft>
                <a:spcPts val="0"/>
              </a:spcAft>
              <a:buNone/>
            </a:pPr>
            <a:r>
              <a:rPr lang="en-US"/>
              <a:t>Industrial hygienists need a stronger relationship with toxicology staff in pharma than in other industries.  We rely heavily on our toxicology staff to give us the data we need to make sound decisions about the level of containment and control that is needed for specific projects.  Companies have product toxicology staff who focus on safety of the drug product for patients.  But we need occupational toxicologists to extrapolate available data to workers.  This is a different challenge since typical tox testing does not apply to the workers’ typical routes of exposure, which are by inhalation or skin absorption.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92" name="Google Shape;592;p22: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23: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23: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Lack of data: banding/categorization systems </a:t>
            </a:r>
            <a:endParaRPr/>
          </a:p>
          <a:p>
            <a:pPr indent="-176679" lvl="0" marL="176679" rtl="0" algn="l">
              <a:spcBef>
                <a:spcPts val="0"/>
              </a:spcBef>
              <a:spcAft>
                <a:spcPts val="0"/>
              </a:spcAft>
              <a:buClr>
                <a:schemeClr val="dk1"/>
              </a:buClr>
              <a:buSzPts val="1200"/>
              <a:buFont typeface="Arial"/>
              <a:buChar char="•"/>
            </a:pPr>
            <a:r>
              <a:rPr lang="en-US"/>
              <a:t>Surrogates for monitoring</a:t>
            </a:r>
            <a:endParaRPr/>
          </a:p>
          <a:p>
            <a:pPr indent="-176679" lvl="0" marL="176679" rtl="0" algn="l">
              <a:spcBef>
                <a:spcPts val="0"/>
              </a:spcBef>
              <a:spcAft>
                <a:spcPts val="0"/>
              </a:spcAft>
              <a:buClr>
                <a:schemeClr val="dk1"/>
              </a:buClr>
              <a:buSzPts val="1200"/>
              <a:buFont typeface="Arial"/>
              <a:buChar char="•"/>
            </a:pPr>
            <a:r>
              <a:rPr lang="en-US"/>
              <a:t>Start ups CROs) under pressure to take projects </a:t>
            </a:r>
            <a:endParaRPr/>
          </a:p>
          <a:p>
            <a:pPr indent="-176679" lvl="0" marL="176679" rtl="0" algn="l">
              <a:spcBef>
                <a:spcPts val="0"/>
              </a:spcBef>
              <a:spcAft>
                <a:spcPts val="0"/>
              </a:spcAft>
              <a:buClr>
                <a:schemeClr val="dk1"/>
              </a:buClr>
              <a:buSzPts val="1200"/>
              <a:buFont typeface="Arial"/>
              <a:buChar char="•"/>
            </a:pPr>
            <a:r>
              <a:rPr lang="en-US"/>
              <a:t>Some EH&amp;S personnel under pressure</a:t>
            </a:r>
            <a:endParaRPr/>
          </a:p>
          <a:p>
            <a:pPr indent="-176679" lvl="0" marL="176679" rtl="0" algn="l">
              <a:spcBef>
                <a:spcPts val="0"/>
              </a:spcBef>
              <a:spcAft>
                <a:spcPts val="0"/>
              </a:spcAft>
              <a:buClr>
                <a:schemeClr val="dk1"/>
              </a:buClr>
              <a:buSzPts val="1200"/>
              <a:buFont typeface="Arial"/>
              <a:buChar char="•"/>
            </a:pPr>
            <a:r>
              <a:rPr lang="en-US"/>
              <a:t>Intake questionnaire at the Business Development stage.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____________________________________________</a:t>
            </a:r>
            <a:endParaRPr/>
          </a:p>
          <a:p>
            <a:pPr indent="0" lvl="0" marL="0" rtl="0" algn="l">
              <a:spcBef>
                <a:spcPts val="0"/>
              </a:spcBef>
              <a:spcAft>
                <a:spcPts val="0"/>
              </a:spcAft>
              <a:buNone/>
            </a:pPr>
            <a:r>
              <a:rPr lang="en-US"/>
              <a:t>Due to the lack of data at the early stages of development, banding or categorization systems have been used for many years.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Similarly, we don’t have air monitoring methods early on, so surrogates are used for industrial hygiene monitoring.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Small contract research organizations (CROs) and contract manufacturing organizations (CMOs) are often under pressure to take on projects without a thorough analysis of toxicology and required containment to safely handle new drug entities.  Some EH&amp;S personnel are under business pressure to specify how compounds should be handled very quickly without adequate data or training to make these decisions.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recommend use of a thorough intake questionnaire to collect known tox information from collaborators when projects are first initiated at the Business Development stage.  </a:t>
            </a:r>
            <a:endParaRPr/>
          </a:p>
        </p:txBody>
      </p:sp>
      <p:sp>
        <p:nvSpPr>
          <p:cNvPr id="599" name="Google Shape;599;p23: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24: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608" name="Google Shape;608;p24: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9" name="Google Shape;609;p24: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Ranges of OELs: toxicological potency &amp; adverse health effects</a:t>
            </a:r>
            <a:endParaRPr/>
          </a:p>
          <a:p>
            <a:pPr indent="-176679" lvl="0" marL="176679" rtl="0" algn="l">
              <a:spcBef>
                <a:spcPts val="0"/>
              </a:spcBef>
              <a:spcAft>
                <a:spcPts val="0"/>
              </a:spcAft>
              <a:buClr>
                <a:schemeClr val="dk1"/>
              </a:buClr>
              <a:buSzPts val="1200"/>
              <a:buFont typeface="Arial"/>
              <a:buChar char="•"/>
            </a:pPr>
            <a:r>
              <a:rPr lang="en-US"/>
              <a:t>Categories translate:  exposure controls</a:t>
            </a:r>
            <a:endParaRPr/>
          </a:p>
          <a:p>
            <a:pPr indent="0" lvl="0" marL="0" rtl="0" algn="l">
              <a:lnSpc>
                <a:spcPct val="100000"/>
              </a:lnSpc>
              <a:spcBef>
                <a:spcPts val="0"/>
              </a:spcBef>
              <a:spcAft>
                <a:spcPts val="0"/>
              </a:spcAft>
              <a:buNone/>
            </a:pPr>
            <a:r>
              <a:rPr lang="en-US"/>
              <a:t>___________________________________________________________________________________</a:t>
            </a:r>
            <a:endParaRPr/>
          </a:p>
          <a:p>
            <a:pPr indent="0" lvl="0" marL="0" rtl="0" algn="l">
              <a:lnSpc>
                <a:spcPct val="100000"/>
              </a:lnSpc>
              <a:spcBef>
                <a:spcPts val="0"/>
              </a:spcBef>
              <a:spcAft>
                <a:spcPts val="0"/>
              </a:spcAft>
              <a:buNone/>
            </a:pPr>
            <a:r>
              <a:rPr lang="en-US"/>
              <a:t>Category or banding systems specify ranges of OELs based on a chemical’s toxicological potency and the adverse health effects associated with exposure.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These categories translate to exposure controls:  containment through the use of engineering controls and safe handling practices.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25: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p25: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US"/>
              <a:t>SafeBridge: 4 highest potency, 1 = lowest potency.  </a:t>
            </a:r>
            <a:endParaRPr/>
          </a:p>
          <a:p>
            <a:pPr indent="-171450" lvl="0" marL="171450" rtl="0" algn="l">
              <a:spcBef>
                <a:spcPts val="0"/>
              </a:spcBef>
              <a:spcAft>
                <a:spcPts val="0"/>
              </a:spcAft>
              <a:buClr>
                <a:schemeClr val="dk1"/>
              </a:buClr>
              <a:buSzPts val="1200"/>
              <a:buFont typeface="Arial"/>
              <a:buChar char="•"/>
            </a:pPr>
            <a:r>
              <a:rPr lang="en-US"/>
              <a:t>Nanogram range: 3 and 4!  </a:t>
            </a:r>
            <a:endParaRPr/>
          </a:p>
          <a:p>
            <a:pPr indent="-171450" lvl="0" marL="171450" rtl="0" algn="l">
              <a:spcBef>
                <a:spcPts val="0"/>
              </a:spcBef>
              <a:spcAft>
                <a:spcPts val="0"/>
              </a:spcAft>
              <a:buClr>
                <a:schemeClr val="dk1"/>
              </a:buClr>
              <a:buSzPts val="1200"/>
              <a:buFont typeface="Arial"/>
              <a:buChar char="•"/>
            </a:pPr>
            <a:r>
              <a:rPr lang="en-US"/>
              <a:t>Handling practices developed for each category.  </a:t>
            </a:r>
            <a:endParaRPr/>
          </a:p>
          <a:p>
            <a:pPr indent="-171450" lvl="0" marL="171450" rtl="0" algn="l">
              <a:spcBef>
                <a:spcPts val="0"/>
              </a:spcBef>
              <a:spcAft>
                <a:spcPts val="0"/>
              </a:spcAft>
              <a:buClr>
                <a:schemeClr val="dk1"/>
              </a:buClr>
              <a:buSzPts val="1200"/>
              <a:buFont typeface="Arial"/>
              <a:buChar char="•"/>
            </a:pPr>
            <a:r>
              <a:rPr lang="en-US"/>
              <a:t>Challenge: not all companies use the same banding or categorization 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_______________________________________________________</a:t>
            </a:r>
            <a:endParaRPr/>
          </a:p>
          <a:p>
            <a:pPr indent="0" lvl="0" marL="0" rtl="0" algn="l">
              <a:spcBef>
                <a:spcPts val="0"/>
              </a:spcBef>
              <a:spcAft>
                <a:spcPts val="0"/>
              </a:spcAft>
              <a:buNone/>
            </a:pPr>
            <a:r>
              <a:rPr lang="en-US"/>
              <a:t>SafeBridge has a four-category system, as shown here.  Four is the highest potency, and Category 1 is the lowest potency.  We’re talking about exposure limits down in the nanogram range for categories 3 and 4!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Handling practices were developed to go along with these categories.  These were developed in the 1990s in collaboration with many pharmaceutical companies who developed and shared industrial hygiene air monitoring data through the Pharmaceutical Safety Group.</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challenge here is that not all companies use the same banding or categorization system.</a:t>
            </a:r>
            <a:endParaRPr/>
          </a:p>
          <a:p>
            <a:pPr indent="0" lvl="0" marL="0" rtl="0" algn="l">
              <a:spcBef>
                <a:spcPts val="0"/>
              </a:spcBef>
              <a:spcAft>
                <a:spcPts val="0"/>
              </a:spcAft>
              <a:buNone/>
            </a:pPr>
            <a:r>
              <a:t/>
            </a:r>
            <a:endParaRPr/>
          </a:p>
        </p:txBody>
      </p:sp>
      <p:sp>
        <p:nvSpPr>
          <p:cNvPr id="624" name="Google Shape;624;p25: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26: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p26: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Number of bands differs, cutoffs too.  </a:t>
            </a:r>
            <a:endParaRPr/>
          </a:p>
          <a:p>
            <a:pPr indent="-176679" lvl="0" marL="176679" rtl="0" algn="l">
              <a:spcBef>
                <a:spcPts val="0"/>
              </a:spcBef>
              <a:spcAft>
                <a:spcPts val="0"/>
              </a:spcAft>
              <a:buClr>
                <a:schemeClr val="dk1"/>
              </a:buClr>
              <a:buSzPts val="1200"/>
              <a:buFont typeface="Arial"/>
              <a:buChar char="•"/>
            </a:pPr>
            <a:r>
              <a:rPr lang="en-US"/>
              <a:t>Company A band 3 ≠ Company B’s band 3 </a:t>
            </a:r>
            <a:endParaRPr/>
          </a:p>
          <a:p>
            <a:pPr indent="-176679" lvl="0" marL="176679" rtl="0" algn="l">
              <a:spcBef>
                <a:spcPts val="0"/>
              </a:spcBef>
              <a:spcAft>
                <a:spcPts val="0"/>
              </a:spcAft>
              <a:buClr>
                <a:schemeClr val="dk1"/>
              </a:buClr>
              <a:buSzPts val="1200"/>
              <a:buFont typeface="Arial"/>
              <a:buChar char="•"/>
            </a:pPr>
            <a:r>
              <a:rPr lang="en-US"/>
              <a:t>Business Development folks need to know!  </a:t>
            </a:r>
            <a:endParaRPr/>
          </a:p>
          <a:p>
            <a:pPr indent="-176679" lvl="0" marL="176679" rtl="0" algn="l">
              <a:spcBef>
                <a:spcPts val="0"/>
              </a:spcBef>
              <a:spcAft>
                <a:spcPts val="0"/>
              </a:spcAft>
              <a:buClr>
                <a:schemeClr val="dk1"/>
              </a:buClr>
              <a:buSzPts val="1200"/>
              <a:buFont typeface="Arial"/>
              <a:buChar char="•"/>
            </a:pPr>
            <a:r>
              <a:rPr lang="en-US"/>
              <a:t>Specify OEL ranges</a:t>
            </a:r>
            <a:endParaRPr/>
          </a:p>
          <a:p>
            <a:pPr indent="-176679" lvl="0" marL="176679" rtl="0" algn="l">
              <a:spcBef>
                <a:spcPts val="0"/>
              </a:spcBef>
              <a:spcAft>
                <a:spcPts val="0"/>
              </a:spcAft>
              <a:buClr>
                <a:schemeClr val="dk1"/>
              </a:buClr>
              <a:buSzPts val="1200"/>
              <a:buFont typeface="Arial"/>
              <a:buChar char="•"/>
            </a:pPr>
            <a:r>
              <a:rPr lang="en-US"/>
              <a:t>May not be “apples to apples”.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_______________________________________________________________</a:t>
            </a:r>
            <a:endParaRPr/>
          </a:p>
          <a:p>
            <a:pPr indent="0" lvl="0" marL="0" rtl="0" algn="l">
              <a:spcBef>
                <a:spcPts val="0"/>
              </a:spcBef>
              <a:spcAft>
                <a:spcPts val="0"/>
              </a:spcAft>
              <a:buNone/>
            </a:pPr>
            <a:r>
              <a:rPr lang="en-US"/>
              <a:t>This is an “eye chart” showing banding schemes for many different companies.  The number of bands differs as well as the cutoffs.  Therefore, if Company A speaks of a band 3 compound, it may not coincide with Company B’s system.  Business Development folks need to be aware of this and know to ask specifics about the OEL ranges for the bands under discussion, since they may not be comparing “apples to apples”.</a:t>
            </a:r>
            <a:endParaRPr/>
          </a:p>
        </p:txBody>
      </p:sp>
      <p:sp>
        <p:nvSpPr>
          <p:cNvPr id="632" name="Google Shape;632;p26: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27: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27: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Confusion: Safety Data Sheets</a:t>
            </a:r>
            <a:endParaRPr/>
          </a:p>
          <a:p>
            <a:pPr indent="-176679" lvl="0" marL="176679" rtl="0" algn="l">
              <a:spcBef>
                <a:spcPts val="0"/>
              </a:spcBef>
              <a:spcAft>
                <a:spcPts val="0"/>
              </a:spcAft>
              <a:buClr>
                <a:schemeClr val="dk1"/>
              </a:buClr>
              <a:buSzPts val="1200"/>
              <a:buFont typeface="Arial"/>
              <a:buChar char="•"/>
            </a:pPr>
            <a:r>
              <a:rPr lang="en-US"/>
              <a:t>GHS does not align with pharma banding systems.  </a:t>
            </a:r>
            <a:endParaRPr/>
          </a:p>
          <a:p>
            <a:pPr indent="-176679" lvl="0" marL="176679" rtl="0" algn="l">
              <a:spcBef>
                <a:spcPts val="0"/>
              </a:spcBef>
              <a:spcAft>
                <a:spcPts val="0"/>
              </a:spcAft>
              <a:buClr>
                <a:schemeClr val="dk1"/>
              </a:buClr>
              <a:buSzPts val="1200"/>
              <a:buFont typeface="Arial"/>
              <a:buChar char="•"/>
            </a:pPr>
            <a:r>
              <a:rPr lang="en-US"/>
              <a:t>SDSs: hazard rankings in Section 2. </a:t>
            </a:r>
            <a:endParaRPr/>
          </a:p>
          <a:p>
            <a:pPr indent="0" lvl="0" marL="0" rtl="0" algn="l">
              <a:spcBef>
                <a:spcPts val="0"/>
              </a:spcBef>
              <a:spcAft>
                <a:spcPts val="0"/>
              </a:spcAft>
              <a:buNone/>
            </a:pPr>
            <a:r>
              <a:rPr lang="en-US"/>
              <a:t>_______________________________________________________________</a:t>
            </a:r>
            <a:endParaRPr/>
          </a:p>
          <a:p>
            <a:pPr indent="0" lvl="0" marL="0" rtl="0" algn="l">
              <a:spcBef>
                <a:spcPts val="0"/>
              </a:spcBef>
              <a:spcAft>
                <a:spcPts val="0"/>
              </a:spcAft>
              <a:buNone/>
            </a:pPr>
            <a:r>
              <a:rPr lang="en-US"/>
              <a:t>Another source of confusion is the application of Safety Data Sheets to this discussion.  GHS, the Globally Harmonized System, does not align with pharma banding systems.  Safety Data Sheets have hazard rankings in Section 2. </a:t>
            </a:r>
            <a:endParaRPr/>
          </a:p>
        </p:txBody>
      </p:sp>
      <p:sp>
        <p:nvSpPr>
          <p:cNvPr id="640" name="Google Shape;640;p27: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28: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p28: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Non-EH&amp;S personnel often unaware: NOT same as pharma banding systems.  </a:t>
            </a:r>
            <a:endParaRPr/>
          </a:p>
          <a:p>
            <a:pPr indent="-176679" lvl="0" marL="176679" rtl="0" algn="l">
              <a:spcBef>
                <a:spcPts val="0"/>
              </a:spcBef>
              <a:spcAft>
                <a:spcPts val="0"/>
              </a:spcAft>
              <a:buClr>
                <a:schemeClr val="dk1"/>
              </a:buClr>
              <a:buSzPts val="1200"/>
              <a:buFont typeface="Arial"/>
              <a:buChar char="•"/>
            </a:pPr>
            <a:r>
              <a:rPr lang="en-US"/>
              <a:t>GHS rankings also based on 4 categories; Cat 1 MOST hazardous. Category 4 LEAST hazardous:  opposite of pharma banding!  </a:t>
            </a:r>
            <a:endParaRPr/>
          </a:p>
          <a:p>
            <a:pPr indent="-176679" lvl="0" marL="176679" rtl="0" algn="l">
              <a:spcBef>
                <a:spcPts val="0"/>
              </a:spcBef>
              <a:spcAft>
                <a:spcPts val="0"/>
              </a:spcAft>
              <a:buClr>
                <a:schemeClr val="dk1"/>
              </a:buClr>
              <a:buSzPts val="1200"/>
              <a:buFont typeface="Arial"/>
              <a:buChar char="•"/>
            </a:pPr>
            <a:r>
              <a:rPr lang="en-US"/>
              <a:t>GHS requirements into effect in 2012, but pharma systems back to the 1990s.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_____________________________________________________________________</a:t>
            </a:r>
            <a:endParaRPr/>
          </a:p>
          <a:p>
            <a:pPr indent="0" lvl="0" marL="0" rtl="0" algn="l">
              <a:spcBef>
                <a:spcPts val="0"/>
              </a:spcBef>
              <a:spcAft>
                <a:spcPts val="0"/>
              </a:spcAft>
              <a:buNone/>
            </a:pPr>
            <a:r>
              <a:rPr lang="en-US"/>
              <a:t>However, non-EH&amp;S personnel are often unaware that this is NOT the same system as the pharma banding systems I just mentioned.  While GHS rankings in Section 2 are also based on 4 categories, in GHS a Category 1 is the MOST hazardous, and Category 4 is the LEAST hazardous:  the opposite of the pharma banding systems!  The GHS requirements went into effect in 2012, but the pharma systems go back to the 1990s.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strike="sngStrike"/>
              <a:t>GHS-based classification the category number is inversely proportional to hazard, while OHC bands the category number is directly proportional to toxicity/hazard</a:t>
            </a:r>
            <a:endParaRPr strike="sngStrike"/>
          </a:p>
        </p:txBody>
      </p:sp>
      <p:sp>
        <p:nvSpPr>
          <p:cNvPr id="651" name="Google Shape;651;p28: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29: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7" name="Google Shape;667;p29: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00479" lvl="0" marL="176679" rtl="0" algn="l">
              <a:spcBef>
                <a:spcPts val="0"/>
              </a:spcBef>
              <a:spcAft>
                <a:spcPts val="0"/>
              </a:spcAft>
              <a:buClr>
                <a:schemeClr val="dk1"/>
              </a:buClr>
              <a:buSzPts val="1200"/>
              <a:buFont typeface="Arial"/>
              <a:buNone/>
            </a:pPr>
            <a:r>
              <a:t/>
            </a:r>
            <a:endParaRPr/>
          </a:p>
          <a:p>
            <a:pPr indent="-176679" lvl="0" marL="176679" rtl="0" algn="l">
              <a:spcBef>
                <a:spcPts val="0"/>
              </a:spcBef>
              <a:spcAft>
                <a:spcPts val="0"/>
              </a:spcAft>
              <a:buClr>
                <a:schemeClr val="dk1"/>
              </a:buClr>
              <a:buSzPts val="1200"/>
              <a:buFont typeface="Arial"/>
              <a:buChar char="•"/>
            </a:pPr>
            <a:r>
              <a:rPr lang="en-US"/>
              <a:t>Also in toxicology section, touch briefly on ADCs. </a:t>
            </a:r>
            <a:endParaRPr/>
          </a:p>
          <a:p>
            <a:pPr indent="-176679" lvl="0" marL="176679" rtl="0" algn="l">
              <a:spcBef>
                <a:spcPts val="0"/>
              </a:spcBef>
              <a:spcAft>
                <a:spcPts val="0"/>
              </a:spcAft>
              <a:buClr>
                <a:schemeClr val="dk1"/>
              </a:buClr>
              <a:buSzPts val="1200"/>
              <a:buFont typeface="Arial"/>
              <a:buChar char="•"/>
            </a:pPr>
            <a:r>
              <a:rPr lang="en-US"/>
              <a:t>Exciting new therapies: treat tumor cells without off-target effects</a:t>
            </a:r>
            <a:endParaRPr/>
          </a:p>
          <a:p>
            <a:pPr indent="-176679" lvl="0" marL="176679" rtl="0" algn="l">
              <a:spcBef>
                <a:spcPts val="0"/>
              </a:spcBef>
              <a:spcAft>
                <a:spcPts val="0"/>
              </a:spcAft>
              <a:buClr>
                <a:schemeClr val="dk1"/>
              </a:buClr>
              <a:buSzPts val="1200"/>
              <a:buFont typeface="Arial"/>
              <a:buChar char="•"/>
            </a:pPr>
            <a:r>
              <a:rPr lang="en-US"/>
              <a:t>Monoclonal antibody binds to receptor site with a linker “warhead” or “payload” attached.  </a:t>
            </a:r>
            <a:endParaRPr/>
          </a:p>
          <a:p>
            <a:pPr indent="-176679" lvl="0" marL="176679" rtl="0" algn="l">
              <a:spcBef>
                <a:spcPts val="0"/>
              </a:spcBef>
              <a:spcAft>
                <a:spcPts val="0"/>
              </a:spcAft>
              <a:buClr>
                <a:schemeClr val="dk1"/>
              </a:buClr>
              <a:buSzPts val="1200"/>
              <a:buFont typeface="Arial"/>
              <a:buChar char="•"/>
            </a:pPr>
            <a:r>
              <a:rPr lang="en-US"/>
              <a:t>Targeted approach to contacting tumor cells to kill</a:t>
            </a:r>
            <a:endParaRPr/>
          </a:p>
          <a:p>
            <a:pPr indent="-176679" lvl="0" marL="176679" rtl="0" algn="l">
              <a:spcBef>
                <a:spcPts val="0"/>
              </a:spcBef>
              <a:spcAft>
                <a:spcPts val="0"/>
              </a:spcAft>
              <a:buClr>
                <a:schemeClr val="dk1"/>
              </a:buClr>
              <a:buSzPts val="1200"/>
              <a:buFont typeface="Arial"/>
              <a:buChar char="•"/>
            </a:pPr>
            <a:r>
              <a:rPr lang="en-US"/>
              <a:t>“D” very potent.  </a:t>
            </a:r>
            <a:endParaRPr/>
          </a:p>
          <a:p>
            <a:pPr indent="-176679" lvl="0" marL="176679" rtl="0" algn="l">
              <a:spcBef>
                <a:spcPts val="0"/>
              </a:spcBef>
              <a:spcAft>
                <a:spcPts val="0"/>
              </a:spcAft>
              <a:buClr>
                <a:schemeClr val="dk1"/>
              </a:buClr>
              <a:buSzPts val="1200"/>
              <a:buFont typeface="Arial"/>
              <a:buChar char="•"/>
            </a:pPr>
            <a:r>
              <a:rPr lang="en-US"/>
              <a:t>Maytansinoids abandoned as monotherapies because they were too toxic.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__________________________________________________________________</a:t>
            </a:r>
            <a:endParaRPr/>
          </a:p>
          <a:p>
            <a:pPr indent="0" lvl="0" marL="0" rtl="0" algn="l">
              <a:spcBef>
                <a:spcPts val="0"/>
              </a:spcBef>
              <a:spcAft>
                <a:spcPts val="0"/>
              </a:spcAft>
              <a:buNone/>
            </a:pPr>
            <a:r>
              <a:rPr lang="en-US"/>
              <a:t>Also in this toxicology section, I want to touch briefly on ADCs.  These are exciting new therapies in the industry designed to treat tumor cells without the off-target effects of other therapies that affect healthy cells as well as tumor cells.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monoclonal antibody binds to the receptor site with a linker and the “warhead” or “payload” attached.  This then provides a targeted approach to contacting tumor cells to kill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“D”, the drug portion of ADCs, is very potent.  One class of these compounds called maytansinoids were abandoned as monotherapies because they were too toxic.  </a:t>
            </a:r>
            <a:endParaRPr/>
          </a:p>
        </p:txBody>
      </p:sp>
      <p:sp>
        <p:nvSpPr>
          <p:cNvPr id="668" name="Google Shape;668;p29:notes"/>
          <p:cNvSpPr txBox="1"/>
          <p:nvPr>
            <p:ph idx="12" type="sldNum"/>
          </p:nvPr>
        </p:nvSpPr>
        <p:spPr>
          <a:xfrm>
            <a:off x="7333380" y="5209634"/>
            <a:ext cx="5612191" cy="274438"/>
          </a:xfrm>
          <a:prstGeom prst="rect">
            <a:avLst/>
          </a:prstGeom>
          <a:noFill/>
          <a:ln>
            <a:noFill/>
          </a:ln>
        </p:spPr>
        <p:txBody>
          <a:bodyPr anchorCtr="0" anchor="b" bIns="48500" lIns="97025" spcFirstLastPara="1" rIns="97025" wrap="square" tIns="48500">
            <a:noAutofit/>
          </a:bodyPr>
          <a:lstStyle/>
          <a:p>
            <a:pPr indent="0" lvl="0" marL="0" marR="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669" name="Google Shape;669;p29:notes"/>
          <p:cNvSpPr txBox="1"/>
          <p:nvPr>
            <p:ph idx="3" type="hdr"/>
          </p:nvPr>
        </p:nvSpPr>
        <p:spPr>
          <a:xfrm>
            <a:off x="0" y="0"/>
            <a:ext cx="3077739" cy="471054"/>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SafeBridge Consultants, Inc. </a:t>
            </a:r>
            <a:endParaRPr/>
          </a:p>
        </p:txBody>
      </p:sp>
      <p:sp>
        <p:nvSpPr>
          <p:cNvPr id="670" name="Google Shape;670;p29:notes"/>
          <p:cNvSpPr txBox="1"/>
          <p:nvPr>
            <p:ph idx="11" type="ftr"/>
          </p:nvPr>
        </p:nvSpPr>
        <p:spPr>
          <a:xfrm>
            <a:off x="0" y="8917422"/>
            <a:ext cx="3077739" cy="471053"/>
          </a:xfrm>
          <a:prstGeom prst="rect">
            <a:avLst/>
          </a:prstGeom>
          <a:noFill/>
          <a:ln>
            <a:noFill/>
          </a:ln>
        </p:spPr>
        <p:txBody>
          <a:bodyPr anchorCtr="0" anchor="b" bIns="47100" lIns="94225" spcFirstLastPara="1" rIns="94225" wrap="square" tIns="47100">
            <a:noAutofit/>
          </a:bodyPr>
          <a:lstStyle/>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Regeneron Risk Communication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3: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3: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marR="0" rtl="0" algn="l">
              <a:lnSpc>
                <a:spcPct val="100000"/>
              </a:lnSpc>
              <a:spcBef>
                <a:spcPts val="0"/>
              </a:spcBef>
              <a:spcAft>
                <a:spcPts val="0"/>
              </a:spcAft>
              <a:buClr>
                <a:schemeClr val="dk1"/>
              </a:buClr>
              <a:buSzPts val="1200"/>
              <a:buFont typeface="Calibri"/>
              <a:buNone/>
            </a:pPr>
            <a:r>
              <a:rPr lang="en-US"/>
              <a:t>Low OELs.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a:t>
            </a:r>
            <a:endParaRPr/>
          </a:p>
          <a:p>
            <a:pPr indent="0" lvl="0" marL="0" rtl="0" algn="l">
              <a:spcBef>
                <a:spcPts val="0"/>
              </a:spcBef>
              <a:spcAft>
                <a:spcPts val="0"/>
              </a:spcAft>
              <a:buNone/>
            </a:pPr>
            <a:r>
              <a:rPr lang="en-US"/>
              <a:t>These compounds have extremely low Occupational Exposure Limits, or OELs.   They are part of our products, which make sick people well or otherwise improve their lives.  However, we have a unique challenge in that if these compounds are not properly handled, they can make well people, </a:t>
            </a:r>
            <a:r>
              <a:rPr i="1" lang="en-US"/>
              <a:t>our employees</a:t>
            </a:r>
            <a:r>
              <a:rPr lang="en-US"/>
              <a:t>, sick.</a:t>
            </a:r>
            <a:endParaRPr/>
          </a:p>
          <a:p>
            <a:pPr indent="0" lvl="0" marL="0" rtl="0" algn="l">
              <a:spcBef>
                <a:spcPts val="0"/>
              </a:spcBef>
              <a:spcAft>
                <a:spcPts val="0"/>
              </a:spcAft>
              <a:buNone/>
            </a:pPr>
            <a:r>
              <a:t/>
            </a:r>
            <a:endParaRPr/>
          </a:p>
        </p:txBody>
      </p:sp>
      <p:sp>
        <p:nvSpPr>
          <p:cNvPr id="349" name="Google Shape;349;p3: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30: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7" name="Google Shape;697;p30: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1" marL="457200" rtl="0" algn="l">
              <a:spcBef>
                <a:spcPts val="0"/>
              </a:spcBef>
              <a:spcAft>
                <a:spcPts val="0"/>
              </a:spcAft>
              <a:buNone/>
            </a:pPr>
            <a:r>
              <a:t/>
            </a:r>
            <a:endParaRPr/>
          </a:p>
          <a:p>
            <a:pPr indent="-176679" lvl="1" marL="647824" rtl="0" algn="l">
              <a:spcBef>
                <a:spcPts val="0"/>
              </a:spcBef>
              <a:spcAft>
                <a:spcPts val="0"/>
              </a:spcAft>
              <a:buClr>
                <a:schemeClr val="dk1"/>
              </a:buClr>
              <a:buSzPts val="1200"/>
              <a:buFont typeface="Arial"/>
              <a:buChar char="•"/>
            </a:pPr>
            <a:r>
              <a:rPr lang="en-US"/>
              <a:t>Here are some classes of warheads.  </a:t>
            </a:r>
            <a:endParaRPr/>
          </a:p>
          <a:p>
            <a:pPr indent="-176679" lvl="1" marL="647824" rtl="0" algn="l">
              <a:spcBef>
                <a:spcPts val="0"/>
              </a:spcBef>
              <a:spcAft>
                <a:spcPts val="0"/>
              </a:spcAft>
              <a:buClr>
                <a:schemeClr val="dk1"/>
              </a:buClr>
              <a:buSzPts val="1200"/>
              <a:buFont typeface="Arial"/>
              <a:buChar char="•"/>
            </a:pPr>
            <a:r>
              <a:rPr lang="en-US"/>
              <a:t>Affect DNA of tumor cells.  </a:t>
            </a:r>
            <a:endParaRPr/>
          </a:p>
          <a:p>
            <a:pPr indent="-176679" lvl="1" marL="647824" rtl="0" algn="l">
              <a:spcBef>
                <a:spcPts val="0"/>
              </a:spcBef>
              <a:spcAft>
                <a:spcPts val="0"/>
              </a:spcAft>
              <a:buClr>
                <a:schemeClr val="dk1"/>
              </a:buClr>
              <a:buSzPts val="1200"/>
              <a:buFont typeface="Arial"/>
              <a:buChar char="•"/>
            </a:pPr>
            <a:r>
              <a:rPr lang="en-US"/>
              <a:t>Too toxic alone: why targeted therapies developed.</a:t>
            </a:r>
            <a:endParaRPr/>
          </a:p>
          <a:p>
            <a:pPr indent="0" lvl="1" marL="457200" rtl="0" algn="l">
              <a:spcBef>
                <a:spcPts val="0"/>
              </a:spcBef>
              <a:spcAft>
                <a:spcPts val="0"/>
              </a:spcAft>
              <a:buNone/>
            </a:pPr>
            <a:r>
              <a:t/>
            </a:r>
            <a:endParaRPr/>
          </a:p>
          <a:p>
            <a:pPr indent="0" lvl="1" marL="457200" rtl="0" algn="l">
              <a:spcBef>
                <a:spcPts val="0"/>
              </a:spcBef>
              <a:spcAft>
                <a:spcPts val="0"/>
              </a:spcAft>
              <a:buNone/>
            </a:pPr>
            <a:r>
              <a:t/>
            </a:r>
            <a:endParaRPr/>
          </a:p>
          <a:p>
            <a:pPr indent="0" lvl="1" marL="457200" rtl="0" algn="l">
              <a:spcBef>
                <a:spcPts val="0"/>
              </a:spcBef>
              <a:spcAft>
                <a:spcPts val="0"/>
              </a:spcAft>
              <a:buNone/>
            </a:pPr>
            <a:r>
              <a:t/>
            </a:r>
            <a:endParaRPr/>
          </a:p>
          <a:p>
            <a:pPr indent="0" lvl="1" marL="457200" rtl="0" algn="l">
              <a:spcBef>
                <a:spcPts val="0"/>
              </a:spcBef>
              <a:spcAft>
                <a:spcPts val="0"/>
              </a:spcAft>
              <a:buNone/>
            </a:pPr>
            <a:r>
              <a:rPr lang="en-US"/>
              <a:t>________________________________</a:t>
            </a:r>
            <a:endParaRPr/>
          </a:p>
          <a:p>
            <a:pPr indent="0" lvl="1" marL="457200" rtl="0" algn="l">
              <a:spcBef>
                <a:spcPts val="0"/>
              </a:spcBef>
              <a:spcAft>
                <a:spcPts val="0"/>
              </a:spcAft>
              <a:buNone/>
            </a:pPr>
            <a:r>
              <a:rPr lang="en-US"/>
              <a:t>Here are some classes of warheads.  They affect the DNA of tumor cells.  They are mostly too toxic alone which is why the targeted therapies were developed.</a:t>
            </a:r>
            <a:endParaRPr/>
          </a:p>
        </p:txBody>
      </p:sp>
      <p:sp>
        <p:nvSpPr>
          <p:cNvPr id="698" name="Google Shape;698;p30:notes"/>
          <p:cNvSpPr txBox="1"/>
          <p:nvPr>
            <p:ph idx="12" type="sldNum"/>
          </p:nvPr>
        </p:nvSpPr>
        <p:spPr>
          <a:xfrm>
            <a:off x="7333380" y="5209634"/>
            <a:ext cx="5612191" cy="274438"/>
          </a:xfrm>
          <a:prstGeom prst="rect">
            <a:avLst/>
          </a:prstGeom>
          <a:noFill/>
          <a:ln>
            <a:noFill/>
          </a:ln>
        </p:spPr>
        <p:txBody>
          <a:bodyPr anchorCtr="0" anchor="b" bIns="48500" lIns="97025" spcFirstLastPara="1" rIns="97025" wrap="square" tIns="48500">
            <a:noAutofit/>
          </a:bodyPr>
          <a:lstStyle/>
          <a:p>
            <a:pPr indent="0" lvl="0" marL="0" marR="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699" name="Google Shape;699;p30:notes"/>
          <p:cNvSpPr txBox="1"/>
          <p:nvPr>
            <p:ph idx="3" type="hdr"/>
          </p:nvPr>
        </p:nvSpPr>
        <p:spPr>
          <a:xfrm>
            <a:off x="0" y="0"/>
            <a:ext cx="3077739" cy="471054"/>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SafeBridge Consultants, Inc. </a:t>
            </a:r>
            <a:endParaRPr/>
          </a:p>
        </p:txBody>
      </p:sp>
      <p:sp>
        <p:nvSpPr>
          <p:cNvPr id="700" name="Google Shape;700;p30:notes"/>
          <p:cNvSpPr txBox="1"/>
          <p:nvPr>
            <p:ph idx="11" type="ftr"/>
          </p:nvPr>
        </p:nvSpPr>
        <p:spPr>
          <a:xfrm>
            <a:off x="0" y="8917422"/>
            <a:ext cx="3077739" cy="471053"/>
          </a:xfrm>
          <a:prstGeom prst="rect">
            <a:avLst/>
          </a:prstGeom>
          <a:noFill/>
          <a:ln>
            <a:noFill/>
          </a:ln>
        </p:spPr>
        <p:txBody>
          <a:bodyPr anchorCtr="0" anchor="b" bIns="47100" lIns="94225" spcFirstLastPara="1" rIns="94225" wrap="square" tIns="47100">
            <a:noAutofit/>
          </a:bodyPr>
          <a:lstStyle/>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Regeneron Risk Communication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31: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7" name="Google Shape;707;p31: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This is data on the types of ADCs in development, from 2016.</a:t>
            </a:r>
            <a:endParaRPr/>
          </a:p>
        </p:txBody>
      </p:sp>
      <p:sp>
        <p:nvSpPr>
          <p:cNvPr id="708" name="Google Shape;708;p31: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32: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716" name="Google Shape;716;p32: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7" name="Google Shape;717;p32: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Initial concerns:  ability to control exposures, but successful.  </a:t>
            </a:r>
            <a:endParaRPr/>
          </a:p>
          <a:p>
            <a:pPr indent="-176679" lvl="0" marL="176679" rtl="0" algn="l">
              <a:spcBef>
                <a:spcPts val="0"/>
              </a:spcBef>
              <a:spcAft>
                <a:spcPts val="0"/>
              </a:spcAft>
              <a:buClr>
                <a:schemeClr val="dk1"/>
              </a:buClr>
              <a:buSzPts val="1200"/>
              <a:buFont typeface="Arial"/>
              <a:buChar char="•"/>
            </a:pPr>
            <a:r>
              <a:rPr lang="en-US"/>
              <a:t>Now 10-11 ADCs commercially available.</a:t>
            </a:r>
            <a:endParaRPr/>
          </a:p>
          <a:p>
            <a:pPr indent="-176679" lvl="0" marL="176679" rtl="0" algn="l">
              <a:spcBef>
                <a:spcPts val="0"/>
              </a:spcBef>
              <a:spcAft>
                <a:spcPts val="0"/>
              </a:spcAft>
              <a:buClr>
                <a:schemeClr val="dk1"/>
              </a:buClr>
              <a:buSzPts val="1200"/>
              <a:buFont typeface="Arial"/>
              <a:buChar char="•"/>
            </a:pPr>
            <a:r>
              <a:rPr lang="en-US"/>
              <a:t>Same principles of containment as other potent compounds.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_____________________________________________</a:t>
            </a:r>
            <a:endParaRPr/>
          </a:p>
          <a:p>
            <a:pPr indent="0" lvl="0" marL="0" rtl="0" algn="l">
              <a:spcBef>
                <a:spcPts val="0"/>
              </a:spcBef>
              <a:spcAft>
                <a:spcPts val="0"/>
              </a:spcAft>
              <a:buNone/>
            </a:pPr>
            <a:r>
              <a:rPr lang="en-US"/>
              <a:t>We initially had concerns about being able to adequately control exposures to these compounds, but we have been able to do so.  There are now 10-11 ADCs commercially available.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same principles of containment apply here as with other potent compounds.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33: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p33: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Occupationally: consider all aspects of ADC.  </a:t>
            </a:r>
            <a:endParaRPr/>
          </a:p>
          <a:p>
            <a:pPr indent="-176679" lvl="0" marL="176679" rtl="0" algn="l">
              <a:spcBef>
                <a:spcPts val="0"/>
              </a:spcBef>
              <a:spcAft>
                <a:spcPts val="0"/>
              </a:spcAft>
              <a:buClr>
                <a:schemeClr val="dk1"/>
              </a:buClr>
              <a:buSzPts val="1200"/>
              <a:buFont typeface="Arial"/>
              <a:buChar char="•"/>
            </a:pPr>
            <a:r>
              <a:rPr lang="en-US"/>
              <a:t>May be individually handled, or all in same area.  </a:t>
            </a:r>
            <a:endParaRPr/>
          </a:p>
          <a:p>
            <a:pPr indent="0" lvl="0" marL="0" rtl="0" algn="l">
              <a:spcBef>
                <a:spcPts val="0"/>
              </a:spcBef>
              <a:spcAft>
                <a:spcPts val="0"/>
              </a:spcAft>
              <a:buNone/>
            </a:pPr>
            <a:r>
              <a:rPr lang="en-US"/>
              <a:t>___________________________________________________________</a:t>
            </a:r>
            <a:endParaRPr/>
          </a:p>
          <a:p>
            <a:pPr indent="0" lvl="0" marL="0" rtl="0" algn="l">
              <a:spcBef>
                <a:spcPts val="0"/>
              </a:spcBef>
              <a:spcAft>
                <a:spcPts val="0"/>
              </a:spcAft>
              <a:buNone/>
            </a:pPr>
            <a:r>
              <a:rPr lang="en-US"/>
              <a:t>Occupationally, we need to consider all aspects of the ADC.  These may be individually handled, or all handled in the same area.  </a:t>
            </a:r>
            <a:endParaRPr/>
          </a:p>
        </p:txBody>
      </p:sp>
      <p:sp>
        <p:nvSpPr>
          <p:cNvPr id="725" name="Google Shape;725;p33: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34: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2" name="Google Shape;732;p34: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Monoclonal antibodies: very large molecules.  </a:t>
            </a:r>
            <a:endParaRPr/>
          </a:p>
          <a:p>
            <a:pPr indent="-176679" lvl="0" marL="176679" rtl="0" algn="l">
              <a:spcBef>
                <a:spcPts val="0"/>
              </a:spcBef>
              <a:spcAft>
                <a:spcPts val="0"/>
              </a:spcAft>
              <a:buClr>
                <a:schemeClr val="dk1"/>
              </a:buClr>
              <a:buSzPts val="1200"/>
              <a:buFont typeface="Arial"/>
              <a:buChar char="•"/>
            </a:pPr>
            <a:r>
              <a:rPr lang="en-US"/>
              <a:t>Previously anything with mw &gt; 2000 doesn’t get absorbed into body.  </a:t>
            </a:r>
            <a:endParaRPr/>
          </a:p>
          <a:p>
            <a:pPr indent="-176679" lvl="0" marL="176679" rtl="0" algn="l">
              <a:spcBef>
                <a:spcPts val="0"/>
              </a:spcBef>
              <a:spcAft>
                <a:spcPts val="0"/>
              </a:spcAft>
              <a:buClr>
                <a:schemeClr val="dk1"/>
              </a:buClr>
              <a:buSzPts val="1200"/>
              <a:buFont typeface="Arial"/>
              <a:buChar char="•"/>
            </a:pPr>
            <a:r>
              <a:rPr lang="en-US"/>
              <a:t>Many years later, not always the case.  </a:t>
            </a:r>
            <a:endParaRPr/>
          </a:p>
          <a:p>
            <a:pPr indent="-176679" lvl="0" marL="176679" rtl="0" algn="l">
              <a:spcBef>
                <a:spcPts val="0"/>
              </a:spcBef>
              <a:spcAft>
                <a:spcPts val="0"/>
              </a:spcAft>
              <a:buClr>
                <a:schemeClr val="dk1"/>
              </a:buClr>
              <a:buSzPts val="1200"/>
              <a:buFont typeface="Arial"/>
              <a:buChar char="•"/>
            </a:pPr>
            <a:r>
              <a:rPr lang="en-US"/>
              <a:t>Questions effects on the lung &amp; sensitization potential.</a:t>
            </a:r>
            <a:endParaRPr/>
          </a:p>
          <a:p>
            <a:pPr indent="0" lvl="0" marL="0" rtl="0" algn="l">
              <a:spcBef>
                <a:spcPts val="0"/>
              </a:spcBef>
              <a:spcAft>
                <a:spcPts val="0"/>
              </a:spcAft>
              <a:buNone/>
            </a:pPr>
            <a:r>
              <a:rPr lang="en-US"/>
              <a:t>Due to large size, inhalation potential may be reduced depending on handling practices.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_____________________________________________________________</a:t>
            </a:r>
            <a:endParaRPr/>
          </a:p>
          <a:p>
            <a:pPr indent="0" lvl="0" marL="0" rtl="0" algn="l">
              <a:spcBef>
                <a:spcPts val="0"/>
              </a:spcBef>
              <a:spcAft>
                <a:spcPts val="0"/>
              </a:spcAft>
              <a:buNone/>
            </a:pPr>
            <a:r>
              <a:rPr lang="en-US"/>
              <a:t>Monoclonal antibodies are very large molecules.  It was previously assumed that anything with a mw larger than 2000 doesn’t get absorbed into the body.  Many years later, we know that this is not always the case.  There is also a question about effects on the lung and sensitization potential.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Due to the large size of these materials, however, inhalation potential may be reduced depending on handling practices.</a:t>
            </a:r>
            <a:endParaRPr/>
          </a:p>
        </p:txBody>
      </p:sp>
      <p:sp>
        <p:nvSpPr>
          <p:cNvPr id="733" name="Google Shape;733;p34: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35: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p35: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Various types of linkers.  </a:t>
            </a:r>
            <a:endParaRPr/>
          </a:p>
          <a:p>
            <a:pPr indent="-176679" lvl="0" marL="176679" rtl="0" algn="l">
              <a:spcBef>
                <a:spcPts val="0"/>
              </a:spcBef>
              <a:spcAft>
                <a:spcPts val="0"/>
              </a:spcAft>
              <a:buClr>
                <a:schemeClr val="dk1"/>
              </a:buClr>
              <a:buSzPts val="1200"/>
              <a:buFont typeface="Arial"/>
              <a:buChar char="•"/>
            </a:pPr>
            <a:r>
              <a:rPr lang="en-US"/>
              <a:t>Hazards not well known.  </a:t>
            </a:r>
            <a:endParaRPr/>
          </a:p>
          <a:p>
            <a:pPr indent="-176679" lvl="0" marL="176679" rtl="0" algn="l">
              <a:spcBef>
                <a:spcPts val="0"/>
              </a:spcBef>
              <a:spcAft>
                <a:spcPts val="0"/>
              </a:spcAft>
              <a:buClr>
                <a:schemeClr val="dk1"/>
              </a:buClr>
              <a:buSzPts val="1200"/>
              <a:buFont typeface="Arial"/>
              <a:buChar char="•"/>
            </a:pPr>
            <a:r>
              <a:rPr lang="en-US"/>
              <a:t>Drug-linker complex most frequently handled.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____________________________________________</a:t>
            </a:r>
            <a:endParaRPr/>
          </a:p>
          <a:p>
            <a:pPr indent="0" lvl="0" marL="0" rtl="0" algn="l">
              <a:spcBef>
                <a:spcPts val="0"/>
              </a:spcBef>
              <a:spcAft>
                <a:spcPts val="0"/>
              </a:spcAft>
              <a:buNone/>
            </a:pPr>
            <a:r>
              <a:rPr lang="en-US"/>
              <a:t>There are various types of linkers.  Hazards of these compounds are not very well known.  The drug-linker complex is what is most frequently handled.</a:t>
            </a:r>
            <a:endParaRPr/>
          </a:p>
        </p:txBody>
      </p:sp>
      <p:sp>
        <p:nvSpPr>
          <p:cNvPr id="742" name="Google Shape;742;p35: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36: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marR="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749" name="Google Shape;749;p36: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0" name="Google Shape;750;p36:notes"/>
          <p:cNvSpPr txBox="1"/>
          <p:nvPr>
            <p:ph idx="1" type="body"/>
          </p:nvPr>
        </p:nvSpPr>
        <p:spPr>
          <a:xfrm>
            <a:off x="1296028" y="2605756"/>
            <a:ext cx="10356454" cy="2468066"/>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Hazard assessment incorporates which parts of the ADC are being handled, </a:t>
            </a:r>
            <a:endParaRPr/>
          </a:p>
          <a:p>
            <a:pPr indent="-176679" lvl="0" marL="176679" rtl="0" algn="l">
              <a:spcBef>
                <a:spcPts val="0"/>
              </a:spcBef>
              <a:spcAft>
                <a:spcPts val="0"/>
              </a:spcAft>
              <a:buClr>
                <a:schemeClr val="dk1"/>
              </a:buClr>
              <a:buSzPts val="1200"/>
              <a:buFont typeface="Arial"/>
              <a:buChar char="•"/>
            </a:pPr>
            <a:r>
              <a:rPr lang="en-US"/>
              <a:t>Drug only, </a:t>
            </a:r>
            <a:endParaRPr/>
          </a:p>
          <a:p>
            <a:pPr indent="-176679" lvl="0" marL="176679" rtl="0" algn="l">
              <a:spcBef>
                <a:spcPts val="0"/>
              </a:spcBef>
              <a:spcAft>
                <a:spcPts val="0"/>
              </a:spcAft>
              <a:buClr>
                <a:schemeClr val="dk1"/>
              </a:buClr>
              <a:buSzPts val="1200"/>
              <a:buFont typeface="Arial"/>
              <a:buChar char="•"/>
            </a:pPr>
            <a:r>
              <a:rPr lang="en-US"/>
              <a:t>Drug-linker combo, or </a:t>
            </a:r>
            <a:endParaRPr/>
          </a:p>
          <a:p>
            <a:pPr indent="-176679" lvl="0" marL="176679" rtl="0" algn="l">
              <a:spcBef>
                <a:spcPts val="0"/>
              </a:spcBef>
              <a:spcAft>
                <a:spcPts val="0"/>
              </a:spcAft>
              <a:buClr>
                <a:schemeClr val="dk1"/>
              </a:buClr>
              <a:buSzPts val="1200"/>
              <a:buFont typeface="Arial"/>
              <a:buChar char="•"/>
            </a:pPr>
            <a:r>
              <a:rPr lang="en-US"/>
              <a:t>Full ADC with monoclonal antibody.</a:t>
            </a:r>
            <a:endParaRPr/>
          </a:p>
        </p:txBody>
      </p:sp>
      <p:sp>
        <p:nvSpPr>
          <p:cNvPr id="751" name="Google Shape;751;p36:notes"/>
          <p:cNvSpPr txBox="1"/>
          <p:nvPr>
            <p:ph idx="3" type="hdr"/>
          </p:nvPr>
        </p:nvSpPr>
        <p:spPr>
          <a:xfrm>
            <a:off x="0" y="0"/>
            <a:ext cx="3077739" cy="471054"/>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SafeBridge Consultants, Inc. </a:t>
            </a:r>
            <a:endParaRPr/>
          </a:p>
        </p:txBody>
      </p:sp>
      <p:sp>
        <p:nvSpPr>
          <p:cNvPr id="752" name="Google Shape;752;p36:notes"/>
          <p:cNvSpPr txBox="1"/>
          <p:nvPr>
            <p:ph idx="11" type="ftr"/>
          </p:nvPr>
        </p:nvSpPr>
        <p:spPr>
          <a:xfrm>
            <a:off x="0" y="8917422"/>
            <a:ext cx="3077739" cy="471053"/>
          </a:xfrm>
          <a:prstGeom prst="rect">
            <a:avLst/>
          </a:prstGeom>
          <a:noFill/>
          <a:ln>
            <a:noFill/>
          </a:ln>
        </p:spPr>
        <p:txBody>
          <a:bodyPr anchorCtr="0" anchor="b" bIns="47100" lIns="94225" spcFirstLastPara="1" rIns="94225" wrap="square" tIns="47100">
            <a:noAutofit/>
          </a:bodyPr>
          <a:lstStyle/>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Regeneron Risk Communication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37: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759" name="Google Shape;759;p37:notes"/>
          <p:cNvSpPr/>
          <p:nvPr>
            <p:ph idx="2" type="sldImg"/>
          </p:nvPr>
        </p:nvSpPr>
        <p:spPr>
          <a:xfrm>
            <a:off x="4645025" y="409575"/>
            <a:ext cx="3659188" cy="20574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0" name="Google Shape;760;p37:notes"/>
          <p:cNvSpPr txBox="1"/>
          <p:nvPr>
            <p:ph idx="1" type="body"/>
          </p:nvPr>
        </p:nvSpPr>
        <p:spPr>
          <a:xfrm>
            <a:off x="1724700" y="2602841"/>
            <a:ext cx="9499103" cy="2470793"/>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Table with examples of OELs.  </a:t>
            </a:r>
            <a:endParaRPr/>
          </a:p>
          <a:p>
            <a:pPr indent="-176679" lvl="0" marL="176679" rtl="0" algn="l">
              <a:spcBef>
                <a:spcPts val="0"/>
              </a:spcBef>
              <a:spcAft>
                <a:spcPts val="0"/>
              </a:spcAft>
              <a:buClr>
                <a:schemeClr val="dk1"/>
              </a:buClr>
              <a:buSzPts val="1200"/>
              <a:buFont typeface="Arial"/>
              <a:buChar char="•"/>
            </a:pPr>
            <a:r>
              <a:rPr lang="en-US"/>
              <a:t>Overlay of how the mAbs, ADCs and payloads compare with other typical compounds.</a:t>
            </a:r>
            <a:endParaRPr/>
          </a:p>
          <a:p>
            <a:pPr indent="-176679" lvl="1" marL="647824" rtl="0" algn="l">
              <a:spcBef>
                <a:spcPts val="0"/>
              </a:spcBef>
              <a:spcAft>
                <a:spcPts val="0"/>
              </a:spcAft>
              <a:buClr>
                <a:schemeClr val="dk1"/>
              </a:buClr>
              <a:buSzPts val="1200"/>
              <a:buFont typeface="Courier New"/>
              <a:buChar char="o"/>
            </a:pPr>
            <a:r>
              <a:rPr lang="en-US"/>
              <a:t>The mAbs typically in liquid form; makes easier to control.  </a:t>
            </a:r>
            <a:endParaRPr/>
          </a:p>
          <a:p>
            <a:pPr indent="-176679" lvl="1" marL="647824" rtl="0" algn="l">
              <a:spcBef>
                <a:spcPts val="0"/>
              </a:spcBef>
              <a:spcAft>
                <a:spcPts val="0"/>
              </a:spcAft>
              <a:buClr>
                <a:schemeClr val="dk1"/>
              </a:buClr>
              <a:buSzPts val="1200"/>
              <a:buFont typeface="Courier New"/>
              <a:buChar char="o"/>
            </a:pPr>
            <a:r>
              <a:rPr lang="en-US"/>
              <a:t>ADCs tend: Category 3 range.  </a:t>
            </a:r>
            <a:endParaRPr/>
          </a:p>
          <a:p>
            <a:pPr indent="-176679" lvl="1" marL="647824" rtl="0" algn="l">
              <a:spcBef>
                <a:spcPts val="0"/>
              </a:spcBef>
              <a:spcAft>
                <a:spcPts val="0"/>
              </a:spcAft>
              <a:buClr>
                <a:schemeClr val="dk1"/>
              </a:buClr>
              <a:buSzPts val="1200"/>
              <a:buFont typeface="Courier New"/>
              <a:buChar char="o"/>
            </a:pPr>
            <a:r>
              <a:rPr lang="en-US"/>
              <a:t>Payloads highly potent range.  </a:t>
            </a:r>
            <a:endParaRPr/>
          </a:p>
          <a:p>
            <a:pPr indent="-176679" lvl="0" marL="176679" rtl="0" algn="l">
              <a:spcBef>
                <a:spcPts val="0"/>
              </a:spcBef>
              <a:spcAft>
                <a:spcPts val="0"/>
              </a:spcAft>
              <a:buClr>
                <a:schemeClr val="dk1"/>
              </a:buClr>
              <a:buSzPts val="1200"/>
              <a:buFont typeface="Arial"/>
              <a:buChar char="•"/>
            </a:pPr>
            <a:r>
              <a:rPr lang="en-US"/>
              <a:t>OELs or categories matched with handling practices </a:t>
            </a:r>
            <a:endParaRPr/>
          </a:p>
          <a:p>
            <a:pPr indent="-176679" lvl="0" marL="176679" rtl="0" algn="l">
              <a:spcBef>
                <a:spcPts val="0"/>
              </a:spcBef>
              <a:spcAft>
                <a:spcPts val="0"/>
              </a:spcAft>
              <a:buClr>
                <a:schemeClr val="dk1"/>
              </a:buClr>
              <a:buSzPts val="1200"/>
              <a:buFont typeface="Arial"/>
              <a:buChar char="•"/>
            </a:pPr>
            <a:r>
              <a:rPr lang="en-US"/>
              <a:t>Systems to be sealed and leakproof to contain at source.</a:t>
            </a:r>
            <a:endParaRPr/>
          </a:p>
          <a:p>
            <a:pPr indent="-176679" lvl="0" marL="176679" rtl="0" algn="l">
              <a:spcBef>
                <a:spcPts val="0"/>
              </a:spcBef>
              <a:spcAft>
                <a:spcPts val="0"/>
              </a:spcAft>
              <a:buClr>
                <a:schemeClr val="dk1"/>
              </a:buClr>
              <a:buSzPts val="1200"/>
              <a:buFont typeface="Arial"/>
              <a:buChar char="•"/>
            </a:pPr>
            <a:r>
              <a:rPr lang="en-US"/>
              <a:t>Skin contact to be eliminated.  </a:t>
            </a:r>
            <a:endParaRPr/>
          </a:p>
          <a:p>
            <a:pPr indent="-176679" lvl="0" marL="176679" rtl="0" algn="l">
              <a:spcBef>
                <a:spcPts val="0"/>
              </a:spcBef>
              <a:spcAft>
                <a:spcPts val="0"/>
              </a:spcAft>
              <a:buClr>
                <a:schemeClr val="dk1"/>
              </a:buClr>
              <a:buSzPts val="1200"/>
              <a:buFont typeface="Arial"/>
              <a:buChar char="•"/>
            </a:pPr>
            <a:r>
              <a:rPr lang="en-US"/>
              <a:t>Isolation technology typically used with warheads.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_________________________________________________________</a:t>
            </a:r>
            <a:endParaRPr/>
          </a:p>
          <a:p>
            <a:pPr indent="0" lvl="0" marL="0" rtl="0" algn="l">
              <a:spcBef>
                <a:spcPts val="0"/>
              </a:spcBef>
              <a:spcAft>
                <a:spcPts val="0"/>
              </a:spcAft>
              <a:buNone/>
            </a:pPr>
            <a:r>
              <a:rPr lang="en-US"/>
              <a:t>Here is a table with examples of OELs.  You can see the overlay of how the mAbs, ADCs and payloads compare with other typical compounds.  The mAbs are typically in liquid form, which makes them easier to control.  The ADCs tend to be in our Category 3 range.  Then there are the payloads, which are in the highly potent range.  The compound OELs or categories are matched with handling practices that are required to provide adequate protection.  Systems need to be sealed and leakproof to contain material at the source, and skin contact with material is to be eliminated.  Isolation technology is typically used with the warheads.</a:t>
            </a:r>
            <a:endParaRPr/>
          </a:p>
        </p:txBody>
      </p:sp>
      <p:sp>
        <p:nvSpPr>
          <p:cNvPr id="761" name="Google Shape;761;p37:notes"/>
          <p:cNvSpPr txBox="1"/>
          <p:nvPr>
            <p:ph idx="10" type="dt"/>
          </p:nvPr>
        </p:nvSpPr>
        <p:spPr>
          <a:xfrm>
            <a:off x="4023092" y="0"/>
            <a:ext cx="3077739" cy="471054"/>
          </a:xfrm>
          <a:prstGeom prst="rect">
            <a:avLst/>
          </a:prstGeom>
          <a:noFill/>
          <a:ln>
            <a:noFill/>
          </a:ln>
        </p:spPr>
        <p:txBody>
          <a:bodyPr anchorCtr="0" anchor="t" bIns="47100" lIns="94225" spcFirstLastPara="1" rIns="94225" wrap="square" tIns="47100">
            <a:noAutofit/>
          </a:bodyPr>
          <a:lstStyle/>
          <a:p>
            <a:pPr indent="0" lvl="0" marL="0" rtl="0" algn="r">
              <a:spcBef>
                <a:spcPts val="0"/>
              </a:spcBef>
              <a:spcAft>
                <a:spcPts val="0"/>
              </a:spcAft>
              <a:buNone/>
            </a:pPr>
            <a:r>
              <a:rPr lang="en-US"/>
              <a:t>12/2/2022 5:15 PM</a:t>
            </a:r>
            <a:endParaRPr/>
          </a:p>
        </p:txBody>
      </p:sp>
      <p:sp>
        <p:nvSpPr>
          <p:cNvPr id="762" name="Google Shape;762;p37:notes"/>
          <p:cNvSpPr txBox="1"/>
          <p:nvPr>
            <p:ph idx="11" type="ftr"/>
          </p:nvPr>
        </p:nvSpPr>
        <p:spPr>
          <a:xfrm>
            <a:off x="0" y="8917422"/>
            <a:ext cx="3077739" cy="471053"/>
          </a:xfrm>
          <a:prstGeom prst="rect">
            <a:avLst/>
          </a:prstGeom>
          <a:noFill/>
          <a:ln>
            <a:noFill/>
          </a:ln>
        </p:spPr>
        <p:txBody>
          <a:bodyPr anchorCtr="0" anchor="b" bIns="47100" lIns="94225" spcFirstLastPara="1" rIns="94225" wrap="square" tIns="47100">
            <a:noAutofit/>
          </a:bodyPr>
          <a:lstStyle/>
          <a:p>
            <a:pPr indent="0" lvl="0" marL="0" rtl="0" algn="l">
              <a:spcBef>
                <a:spcPts val="0"/>
              </a:spcBef>
              <a:spcAft>
                <a:spcPts val="0"/>
              </a:spcAft>
              <a:buNone/>
            </a:pPr>
            <a:r>
              <a:rPr lang="en-US"/>
              <a:t>Regeneron Risk Communication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38: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5" name="Google Shape;775;p38: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There are safety uncertainties which need to be evaluated, as you see here.  </a:t>
            </a:r>
            <a:endParaRPr/>
          </a:p>
          <a:p>
            <a:pPr indent="-176679" lvl="0" marL="176679" rtl="0" algn="l">
              <a:spcBef>
                <a:spcPts val="0"/>
              </a:spcBef>
              <a:spcAft>
                <a:spcPts val="0"/>
              </a:spcAft>
              <a:buClr>
                <a:schemeClr val="dk1"/>
              </a:buClr>
              <a:buSzPts val="1200"/>
              <a:buFont typeface="Arial"/>
              <a:buChar char="•"/>
            </a:pPr>
            <a:r>
              <a:rPr lang="en-US"/>
              <a:t>Input of an occupational toxicologist is critical.</a:t>
            </a:r>
            <a:endParaRPr/>
          </a:p>
        </p:txBody>
      </p:sp>
      <p:sp>
        <p:nvSpPr>
          <p:cNvPr id="776" name="Google Shape;776;p38: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marR="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777" name="Google Shape;777;p38:notes"/>
          <p:cNvSpPr txBox="1"/>
          <p:nvPr>
            <p:ph idx="3" type="hdr"/>
          </p:nvPr>
        </p:nvSpPr>
        <p:spPr>
          <a:xfrm>
            <a:off x="0" y="0"/>
            <a:ext cx="3077739" cy="471054"/>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SafeBridge Consultants, Inc. </a:t>
            </a:r>
            <a:endParaRPr/>
          </a:p>
        </p:txBody>
      </p:sp>
      <p:sp>
        <p:nvSpPr>
          <p:cNvPr id="778" name="Google Shape;778;p38:notes"/>
          <p:cNvSpPr txBox="1"/>
          <p:nvPr>
            <p:ph idx="11" type="ftr"/>
          </p:nvPr>
        </p:nvSpPr>
        <p:spPr>
          <a:xfrm>
            <a:off x="0" y="8917422"/>
            <a:ext cx="3077739" cy="471053"/>
          </a:xfrm>
          <a:prstGeom prst="rect">
            <a:avLst/>
          </a:prstGeom>
          <a:noFill/>
          <a:ln>
            <a:noFill/>
          </a:ln>
        </p:spPr>
        <p:txBody>
          <a:bodyPr anchorCtr="0" anchor="b" bIns="47100" lIns="94225" spcFirstLastPara="1" rIns="94225" wrap="square" tIns="47100">
            <a:noAutofit/>
          </a:bodyPr>
          <a:lstStyle/>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Regeneron Risk Communication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39: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5" name="Google Shape;785;p39: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786" name="Google Shape;786;p39: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4: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4: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1450" lvl="0" marL="171450" rtl="0" algn="l">
              <a:spcBef>
                <a:spcPts val="0"/>
              </a:spcBef>
              <a:spcAft>
                <a:spcPts val="0"/>
              </a:spcAft>
              <a:buClr>
                <a:schemeClr val="dk1"/>
              </a:buClr>
              <a:buSzPts val="1200"/>
              <a:buFont typeface="Arial"/>
              <a:buChar char="•"/>
            </a:pPr>
            <a:r>
              <a:rPr lang="en-US">
                <a:latin typeface="Calibri"/>
                <a:ea typeface="Calibri"/>
                <a:cs typeface="Calibri"/>
                <a:sym typeface="Calibri"/>
              </a:rPr>
              <a:t>First job: aerospace industry. </a:t>
            </a:r>
            <a:endParaRPr/>
          </a:p>
          <a:p>
            <a:pPr indent="-171450" lvl="0" marL="171450" rtl="0" algn="l">
              <a:spcBef>
                <a:spcPts val="0"/>
              </a:spcBef>
              <a:spcAft>
                <a:spcPts val="0"/>
              </a:spcAft>
              <a:buClr>
                <a:schemeClr val="dk1"/>
              </a:buClr>
              <a:buSzPts val="1200"/>
              <a:buFont typeface="Arial"/>
              <a:buChar char="•"/>
            </a:pPr>
            <a:r>
              <a:rPr lang="en-US">
                <a:latin typeface="Calibri"/>
                <a:ea typeface="Calibri"/>
                <a:cs typeface="Calibri"/>
                <a:sym typeface="Calibri"/>
              </a:rPr>
              <a:t>Background in tox, interest in health care, pharma would be interesting </a:t>
            </a:r>
            <a:endParaRPr/>
          </a:p>
          <a:p>
            <a:pPr indent="-171450" lvl="0" marL="171450" rtl="0" algn="l">
              <a:spcBef>
                <a:spcPts val="0"/>
              </a:spcBef>
              <a:spcAft>
                <a:spcPts val="0"/>
              </a:spcAft>
              <a:buClr>
                <a:schemeClr val="dk1"/>
              </a:buClr>
              <a:buSzPts val="1200"/>
              <a:buFont typeface="Arial"/>
              <a:buChar char="•"/>
            </a:pPr>
            <a:r>
              <a:rPr lang="en-US">
                <a:latin typeface="Calibri"/>
                <a:ea typeface="Calibri"/>
                <a:cs typeface="Calibri"/>
                <a:sym typeface="Calibri"/>
              </a:rPr>
              <a:t>Entered in 1989, entry level IH at a pharmaceutical company in Palo Alto, CA.  </a:t>
            </a:r>
            <a:endParaRPr/>
          </a:p>
          <a:p>
            <a:pPr indent="-171450" lvl="0" marL="171450" rtl="0" algn="l">
              <a:spcBef>
                <a:spcPts val="0"/>
              </a:spcBef>
              <a:spcAft>
                <a:spcPts val="0"/>
              </a:spcAft>
              <a:buClr>
                <a:schemeClr val="dk1"/>
              </a:buClr>
              <a:buSzPts val="1200"/>
              <a:buFont typeface="Arial"/>
              <a:buChar char="•"/>
            </a:pPr>
            <a:r>
              <a:rPr lang="en-US">
                <a:latin typeface="Calibri"/>
                <a:ea typeface="Calibri"/>
                <a:cs typeface="Calibri"/>
                <a:sym typeface="Calibri"/>
              </a:rPr>
              <a:t>Exciting time, growing company</a:t>
            </a:r>
            <a:endParaRPr/>
          </a:p>
          <a:p>
            <a:pPr indent="-171450" lvl="0" marL="171450" rtl="0" algn="l">
              <a:spcBef>
                <a:spcPts val="0"/>
              </a:spcBef>
              <a:spcAft>
                <a:spcPts val="0"/>
              </a:spcAft>
              <a:buClr>
                <a:schemeClr val="dk1"/>
              </a:buClr>
              <a:buSzPts val="1200"/>
              <a:buFont typeface="Arial"/>
              <a:buChar char="•"/>
            </a:pPr>
            <a:r>
              <a:rPr lang="en-US">
                <a:latin typeface="Calibri"/>
                <a:ea typeface="Calibri"/>
                <a:cs typeface="Calibri"/>
                <a:sym typeface="Calibri"/>
              </a:rPr>
              <a:t>Research, Development and Production facilities onsite.</a:t>
            </a:r>
            <a:endParaRPr/>
          </a:p>
          <a:p>
            <a:pPr indent="-95250" lvl="0" marL="171450" rtl="0" algn="l">
              <a:spcBef>
                <a:spcPts val="0"/>
              </a:spcBef>
              <a:spcAft>
                <a:spcPts val="0"/>
              </a:spcAft>
              <a:buClr>
                <a:schemeClr val="dk1"/>
              </a:buClr>
              <a:buSzPts val="1200"/>
              <a:buFont typeface="Arial"/>
              <a:buNone/>
            </a:pPr>
            <a:r>
              <a:t/>
            </a:r>
            <a:endParaRPr>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lang="en-US">
                <a:latin typeface="Calibri"/>
                <a:ea typeface="Calibri"/>
                <a:cs typeface="Calibri"/>
                <a:sym typeface="Calibri"/>
              </a:rPr>
              <a:t>Leader in development of oral contraceptives &amp; other steroid compounds. </a:t>
            </a:r>
            <a:endParaRPr/>
          </a:p>
          <a:p>
            <a:pPr indent="-171450" lvl="0" marL="171450" rtl="0" algn="l">
              <a:spcBef>
                <a:spcPts val="0"/>
              </a:spcBef>
              <a:spcAft>
                <a:spcPts val="0"/>
              </a:spcAft>
              <a:buClr>
                <a:schemeClr val="dk1"/>
              </a:buClr>
              <a:buSzPts val="1200"/>
              <a:buFont typeface="Arial"/>
              <a:buChar char="•"/>
            </a:pPr>
            <a:r>
              <a:rPr lang="en-US">
                <a:latin typeface="Calibri"/>
                <a:ea typeface="Calibri"/>
                <a:cs typeface="Calibri"/>
                <a:sym typeface="Calibri"/>
              </a:rPr>
              <a:t>Several new products brought to market.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 </a:t>
            </a:r>
            <a:endParaRPr/>
          </a:p>
          <a:p>
            <a:pPr indent="0" lvl="0" marL="0" rtl="0" algn="l">
              <a:spcBef>
                <a:spcPts val="0"/>
              </a:spcBef>
              <a:spcAft>
                <a:spcPts val="0"/>
              </a:spcAft>
              <a:buNone/>
            </a:pPr>
            <a:r>
              <a:rPr lang="en-US">
                <a:latin typeface="Calibri"/>
                <a:ea typeface="Calibri"/>
                <a:cs typeface="Calibri"/>
                <a:sym typeface="Calibri"/>
              </a:rPr>
              <a:t>Today I’m going to give you an overview of business drivers and industrial hygiene challenges in the pharmaceutical industry.  My learnings have evolved over time amidst my roles as a site industrial hygienist and radiation safety officer, and now as a consultant.  </a:t>
            </a:r>
            <a:r>
              <a:rPr b="1" lang="en-US">
                <a:latin typeface="Calibri"/>
                <a:ea typeface="Calibri"/>
                <a:cs typeface="Calibri"/>
                <a:sym typeface="Calibri"/>
              </a:rPr>
              <a:t>I’ve learned that proactive collaboration is key to successful EH&amp;S programs.  Management’s mindset needs to incorporate EH&amp;S aspects into the business to add value and minimize disruptions.  Our efforts at being proactive are often challenged by the business drivers to move forward quickly.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______________________________</a:t>
            </a:r>
            <a:endParaRPr/>
          </a:p>
          <a:p>
            <a:pPr indent="0" lvl="0" marL="0" rtl="0" algn="l">
              <a:spcBef>
                <a:spcPts val="0"/>
              </a:spcBef>
              <a:spcAft>
                <a:spcPts val="0"/>
              </a:spcAft>
              <a:buNone/>
            </a:pPr>
            <a:r>
              <a:rPr lang="en-US">
                <a:latin typeface="Calibri"/>
                <a:ea typeface="Calibri"/>
                <a:cs typeface="Calibri"/>
                <a:sym typeface="Calibri"/>
              </a:rPr>
              <a:t>My first job out of school was in the aerospace industry.  With a background in toxicology and a strong interest in health care, I thought the pharmaceutical industry would be an interesting area in which to work.  I entered the pharma industry in 1989 when I got a job as an entry level industrial hygienist at a pharmaceutical company in Palo Alto, CA.  This was an exciting time at a growing company with Research, Development and Production facilities.</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My company was known as a leader in the development of oral contraceptives and other steroid compounds. Several new products were brought to market during my time there.  Many of these products contain potent active ingredients, which we refer to collectively as potent or highly potent compounds.  While these medications provide a desired therapeutic effect for patients, we can’t have employees being exposed to them above safe levels.  </a:t>
            </a:r>
            <a:endParaRPr/>
          </a:p>
          <a:p>
            <a:pPr indent="0" lvl="0" marL="0" rtl="0" algn="l">
              <a:spcBef>
                <a:spcPts val="0"/>
              </a:spcBef>
              <a:spcAft>
                <a:spcPts val="0"/>
              </a:spcAft>
              <a:buNone/>
            </a:pPr>
            <a:r>
              <a:rPr lang="en-US">
                <a:latin typeface="Calibri"/>
                <a:ea typeface="Calibri"/>
                <a:cs typeface="Calibri"/>
                <a:sym typeface="Calibri"/>
              </a:rPr>
              <a:t> </a:t>
            </a:r>
            <a:endParaRPr/>
          </a:p>
          <a:p>
            <a:pPr indent="0" lvl="0" marL="0" rtl="0" algn="l">
              <a:spcBef>
                <a:spcPts val="0"/>
              </a:spcBef>
              <a:spcAft>
                <a:spcPts val="0"/>
              </a:spcAft>
              <a:buNone/>
            </a:pPr>
            <a:r>
              <a:rPr lang="en-US">
                <a:latin typeface="Calibri"/>
                <a:ea typeface="Calibri"/>
                <a:cs typeface="Calibri"/>
                <a:sym typeface="Calibri"/>
              </a:rPr>
              <a:t>Today I’m going to give you an overview of business drivers, EH&amp;S integration and industrial hygiene challenges in the pharmaceutical industry.  My learnings have evolved over time amidst my roles as a site industrial hygienist and radiation safety officer, and now as a consultant.  </a:t>
            </a:r>
            <a:r>
              <a:rPr b="1" lang="en-US">
                <a:latin typeface="Calibri"/>
                <a:ea typeface="Calibri"/>
                <a:cs typeface="Calibri"/>
                <a:sym typeface="Calibri"/>
              </a:rPr>
              <a:t>I’ve learned that proactive collaboration is key to successful EH&amp;S programs.  Management’s mindset needs to incorporate EH&amp;S aspects into the business to add value and minimize disruptions.  Our efforts at being proactive are often challenged by the business drivers to move forward quickly.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p>
        </p:txBody>
      </p:sp>
      <p:sp>
        <p:nvSpPr>
          <p:cNvPr id="369" name="Google Shape;369;p4: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40: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40: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Establish proactive programs </a:t>
            </a:r>
            <a:endParaRPr/>
          </a:p>
          <a:p>
            <a:pPr indent="0" lvl="0" marL="0" rtl="0" algn="l">
              <a:spcBef>
                <a:spcPts val="0"/>
              </a:spcBef>
              <a:spcAft>
                <a:spcPts val="0"/>
              </a:spcAft>
              <a:buNone/>
            </a:pPr>
            <a:r>
              <a:rPr lang="en-US"/>
              <a:t>Business interruptions </a:t>
            </a:r>
            <a:endParaRPr/>
          </a:p>
          <a:p>
            <a:pPr indent="0" lvl="0" marL="0" rtl="0" algn="l">
              <a:spcBef>
                <a:spcPts val="0"/>
              </a:spcBef>
              <a:spcAft>
                <a:spcPts val="0"/>
              </a:spcAft>
              <a:buNone/>
            </a:pPr>
            <a:r>
              <a:rPr lang="en-US"/>
              <a:t>I’ve encountered many, will highlight just a couple here.</a:t>
            </a:r>
            <a:endParaRPr/>
          </a:p>
          <a:p>
            <a:pPr indent="0" lvl="0" marL="0" rtl="0" algn="l">
              <a:spcBef>
                <a:spcPts val="0"/>
              </a:spcBef>
              <a:spcAft>
                <a:spcPts val="0"/>
              </a:spcAft>
              <a:buNone/>
            </a:pPr>
            <a:r>
              <a:rPr lang="en-US"/>
              <a:t>October 17th, 1989…</a:t>
            </a:r>
            <a:endParaRPr/>
          </a:p>
          <a:p>
            <a:pPr indent="0" lvl="0" marL="0" rtl="0" algn="l">
              <a:spcBef>
                <a:spcPts val="0"/>
              </a:spcBef>
              <a:spcAft>
                <a:spcPts val="0"/>
              </a:spcAft>
              <a:buNone/>
            </a:pPr>
            <a:r>
              <a:rPr lang="en-US"/>
              <a:t>World Series game #3 between the Oakland A’s and the SF Giants was going on… </a:t>
            </a:r>
            <a:endParaRPr/>
          </a:p>
          <a:p>
            <a:pPr indent="0" lvl="0" marL="0" rtl="0" algn="l">
              <a:spcBef>
                <a:spcPts val="0"/>
              </a:spcBef>
              <a:spcAft>
                <a:spcPts val="0"/>
              </a:spcAft>
              <a:buNone/>
            </a:pPr>
            <a:r>
              <a:rPr lang="en-US"/>
              <a:t>_____________________________________________________________________________________</a:t>
            </a:r>
            <a:endParaRPr/>
          </a:p>
          <a:p>
            <a:pPr indent="0" lvl="0" marL="0" rtl="0" algn="l">
              <a:spcBef>
                <a:spcPts val="0"/>
              </a:spcBef>
              <a:spcAft>
                <a:spcPts val="0"/>
              </a:spcAft>
              <a:buNone/>
            </a:pPr>
            <a:r>
              <a:rPr lang="en-US"/>
              <a:t>We aim to establish proactive programs so that we’re not in firefighting mode.  However, business interruptions are a reality, and we seek to also learn from these events.  I’ve encountered many business interruptions, and will highlight just a couple here for illustration purposes.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On October 17</a:t>
            </a:r>
            <a:r>
              <a:rPr baseline="30000" lang="en-US"/>
              <a:t>th</a:t>
            </a:r>
            <a:r>
              <a:rPr lang="en-US"/>
              <a:t>, 1989, just a few months after I had joined the pharma industry, World Series game #3 between the Oakland A’s and the SF Giants “Battle of the Bay” was going on… </a:t>
            </a:r>
            <a:endParaRPr/>
          </a:p>
        </p:txBody>
      </p:sp>
      <p:sp>
        <p:nvSpPr>
          <p:cNvPr id="796" name="Google Shape;796;p40: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41: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p41: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7.0 earthquake at 5:04 pm.  </a:t>
            </a:r>
            <a:endParaRPr/>
          </a:p>
          <a:p>
            <a:pPr indent="-176679" lvl="0" marL="176679" rtl="0" algn="l">
              <a:spcBef>
                <a:spcPts val="0"/>
              </a:spcBef>
              <a:spcAft>
                <a:spcPts val="0"/>
              </a:spcAft>
              <a:buClr>
                <a:schemeClr val="dk1"/>
              </a:buClr>
              <a:buSzPts val="1200"/>
              <a:buFont typeface="Arial"/>
              <a:buChar char="•"/>
            </a:pPr>
            <a:r>
              <a:rPr lang="en-US"/>
              <a:t>Damage to Cypress structure and a section of the upper deck of the San Francisco-Oakland Bay Bridge.</a:t>
            </a:r>
            <a:endParaRPr/>
          </a:p>
          <a:p>
            <a:pPr indent="0" lvl="0" marL="0" rtl="0" algn="l">
              <a:spcBef>
                <a:spcPts val="0"/>
              </a:spcBef>
              <a:spcAft>
                <a:spcPts val="0"/>
              </a:spcAft>
              <a:buNone/>
            </a:pPr>
            <a:r>
              <a:rPr lang="en-US"/>
              <a:t>Good thing: few people onsite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__________________________________________________</a:t>
            </a:r>
            <a:endParaRPr/>
          </a:p>
          <a:p>
            <a:pPr indent="0" lvl="0" marL="0" rtl="0" algn="l">
              <a:spcBef>
                <a:spcPts val="0"/>
              </a:spcBef>
              <a:spcAft>
                <a:spcPts val="0"/>
              </a:spcAft>
              <a:buNone/>
            </a:pPr>
            <a:r>
              <a:rPr lang="en-US"/>
              <a:t>A 7.0 earthquake occurred at 5:04 pm.  There was damage to the Cypress structure and a section of the upper deck of the San Francisco-Oakland Bay Bridge, shown 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good thing from an occupational standpoint is that very few people were onsite this day since it was after 5 pm and many had left early to watch the playoff game.</a:t>
            </a:r>
            <a:endParaRPr/>
          </a:p>
        </p:txBody>
      </p:sp>
      <p:sp>
        <p:nvSpPr>
          <p:cNvPr id="805" name="Google Shape;805;p41: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42: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p42: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However, there was significant damage on our site.  This is a picture of outside damage to one of our buildings following the quake.</a:t>
            </a:r>
            <a:endParaRPr/>
          </a:p>
        </p:txBody>
      </p:sp>
      <p:sp>
        <p:nvSpPr>
          <p:cNvPr id="816" name="Google Shape;816;p42: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43: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p43: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Ceiling panels fell, including in Legal Dept.  </a:t>
            </a:r>
            <a:endParaRPr/>
          </a:p>
          <a:p>
            <a:pPr indent="-176679" lvl="0" marL="176679" rtl="0" algn="l">
              <a:spcBef>
                <a:spcPts val="0"/>
              </a:spcBef>
              <a:spcAft>
                <a:spcPts val="0"/>
              </a:spcAft>
              <a:buClr>
                <a:schemeClr val="dk1"/>
              </a:buClr>
              <a:buSzPts val="1200"/>
              <a:buFont typeface="Arial"/>
              <a:buChar char="•"/>
            </a:pPr>
            <a:r>
              <a:rPr lang="en-US"/>
              <a:t>Asbestos dislodged </a:t>
            </a:r>
            <a:endParaRPr/>
          </a:p>
          <a:p>
            <a:pPr indent="-176679" lvl="0" marL="176679" rtl="0" algn="l">
              <a:spcBef>
                <a:spcPts val="0"/>
              </a:spcBef>
              <a:spcAft>
                <a:spcPts val="0"/>
              </a:spcAft>
              <a:buClr>
                <a:schemeClr val="dk1"/>
              </a:buClr>
              <a:buSzPts val="1200"/>
              <a:buFont typeface="Arial"/>
              <a:buChar char="•"/>
            </a:pPr>
            <a:r>
              <a:rPr lang="en-US"/>
              <a:t>Covered extensive binders legal documents</a:t>
            </a:r>
            <a:endParaRPr/>
          </a:p>
          <a:p>
            <a:pPr indent="-176679" lvl="0" marL="176679" rtl="0" algn="l">
              <a:spcBef>
                <a:spcPts val="0"/>
              </a:spcBef>
              <a:spcAft>
                <a:spcPts val="0"/>
              </a:spcAft>
              <a:buClr>
                <a:schemeClr val="dk1"/>
              </a:buClr>
              <a:buSzPts val="1200"/>
              <a:buFont typeface="Arial"/>
              <a:buChar char="•"/>
            </a:pPr>
            <a:r>
              <a:rPr lang="en-US"/>
              <a:t>2 weeks in a 1/2-face HEPA-filtered respirator, Tyvek suit and gloves with colleagues HEPA-vacuuming binders in the Legal office area.</a:t>
            </a:r>
            <a:endParaRPr/>
          </a:p>
          <a:p>
            <a:pPr indent="0" lvl="0" marL="0" rtl="0" algn="l">
              <a:spcBef>
                <a:spcPts val="0"/>
              </a:spcBef>
              <a:spcAft>
                <a:spcPts val="0"/>
              </a:spcAft>
              <a:buNone/>
            </a:pPr>
            <a:r>
              <a:rPr lang="en-US"/>
              <a:t>____________________________________</a:t>
            </a:r>
            <a:endParaRPr/>
          </a:p>
          <a:p>
            <a:pPr indent="0" lvl="0" marL="0" rtl="0" algn="l">
              <a:spcBef>
                <a:spcPts val="0"/>
              </a:spcBef>
              <a:spcAft>
                <a:spcPts val="0"/>
              </a:spcAft>
              <a:buNone/>
            </a:pPr>
            <a:r>
              <a:rPr lang="en-US"/>
              <a:t>We had ceiling panels fall from above office areas, including our Legal Department.  Asbestos was dislodged from above the ceiling panels, which covered the extensive binders of legal documentation, as this was before documentation was managed electronically.  I spent the next two weeks in a half-face HEPA-filtered respirator, Tyvek suit and gloves with colleagues HEPA-vacuuming binders in the Legal office area.</a:t>
            </a:r>
            <a:endParaRPr/>
          </a:p>
        </p:txBody>
      </p:sp>
      <p:sp>
        <p:nvSpPr>
          <p:cNvPr id="824" name="Google Shape;824;p43: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44: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p44: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Extensive damage in some research buildings.  </a:t>
            </a:r>
            <a:endParaRPr/>
          </a:p>
          <a:p>
            <a:pPr indent="0" lvl="0" marL="0" rtl="0" algn="l">
              <a:spcBef>
                <a:spcPts val="0"/>
              </a:spcBef>
              <a:spcAft>
                <a:spcPts val="0"/>
              </a:spcAft>
              <a:buNone/>
            </a:pPr>
            <a:r>
              <a:rPr lang="en-US"/>
              <a:t>Compressed gas cylinders fell, refrigerator doors opened, contents were dumped </a:t>
            </a:r>
            <a:endParaRPr/>
          </a:p>
          <a:p>
            <a:pPr indent="0" lvl="0" marL="0" rtl="0" algn="l">
              <a:spcBef>
                <a:spcPts val="0"/>
              </a:spcBef>
              <a:spcAft>
                <a:spcPts val="0"/>
              </a:spcAft>
              <a:buNone/>
            </a:pPr>
            <a:r>
              <a:rPr lang="en-US"/>
              <a:t>Other chemical containers on benchtops fell and broke.  </a:t>
            </a:r>
            <a:endParaRPr/>
          </a:p>
          <a:p>
            <a:pPr indent="0" lvl="0" marL="0" rtl="0" algn="l">
              <a:spcBef>
                <a:spcPts val="0"/>
              </a:spcBef>
              <a:spcAft>
                <a:spcPts val="0"/>
              </a:spcAft>
              <a:buNone/>
            </a:pPr>
            <a:r>
              <a:rPr lang="en-US"/>
              <a:t>Challenging clean up effort followed.  </a:t>
            </a:r>
            <a:endParaRPr/>
          </a:p>
          <a:p>
            <a:pPr indent="0" lvl="0" marL="0" rtl="0" algn="l">
              <a:spcBef>
                <a:spcPts val="0"/>
              </a:spcBef>
              <a:spcAft>
                <a:spcPts val="0"/>
              </a:spcAft>
              <a:buNone/>
            </a:pPr>
            <a:r>
              <a:rPr lang="en-US"/>
              <a:t>Quake had a rolling effect; some buildings hit hard, others minimal damage.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_____________________________________________________</a:t>
            </a:r>
            <a:endParaRPr/>
          </a:p>
          <a:p>
            <a:pPr indent="0" lvl="0" marL="0" rtl="0" algn="l">
              <a:spcBef>
                <a:spcPts val="0"/>
              </a:spcBef>
              <a:spcAft>
                <a:spcPts val="0"/>
              </a:spcAft>
              <a:buNone/>
            </a:pPr>
            <a:r>
              <a:rPr lang="en-US"/>
              <a:t>We also had extensive damage in some of our research buildings.  Compressed gas cylinders fell, refrigerator doors opened and contents were dumped into several labs.  Other chemical containers on benchtops fell and broke.  A challenging clean up effort followed.  This quake had a rolling effect, and some buildings were hit hard while others had minimal damage.</a:t>
            </a:r>
            <a:endParaRPr/>
          </a:p>
        </p:txBody>
      </p:sp>
      <p:sp>
        <p:nvSpPr>
          <p:cNvPr id="834" name="Google Shape;834;p44: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45: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3" name="Google Shape;843;p45: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We learned much from this event to reduce damage from future quakes.</a:t>
            </a:r>
            <a:endParaRPr/>
          </a:p>
        </p:txBody>
      </p:sp>
      <p:sp>
        <p:nvSpPr>
          <p:cNvPr id="844" name="Google Shape;844;p45: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46: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46: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Incident from past.  </a:t>
            </a:r>
            <a:endParaRPr/>
          </a:p>
          <a:p>
            <a:pPr indent="-176679" lvl="0" marL="176679" rtl="0" algn="l">
              <a:spcBef>
                <a:spcPts val="0"/>
              </a:spcBef>
              <a:spcAft>
                <a:spcPts val="0"/>
              </a:spcAft>
              <a:buClr>
                <a:schemeClr val="dk1"/>
              </a:buClr>
              <a:buSzPts val="1200"/>
              <a:buFont typeface="Arial"/>
              <a:buChar char="•"/>
            </a:pPr>
            <a:r>
              <a:rPr lang="en-US"/>
              <a:t>Policy to transport between labs in closed, secondary containment. </a:t>
            </a:r>
            <a:endParaRPr/>
          </a:p>
          <a:p>
            <a:pPr indent="-176679" lvl="0" marL="176679" rtl="0" algn="l">
              <a:spcBef>
                <a:spcPts val="0"/>
              </a:spcBef>
              <a:spcAft>
                <a:spcPts val="0"/>
              </a:spcAft>
              <a:buClr>
                <a:schemeClr val="dk1"/>
              </a:buClr>
              <a:buSzPts val="1200"/>
              <a:buFont typeface="Arial"/>
              <a:buChar char="•"/>
            </a:pPr>
            <a:r>
              <a:rPr lang="en-US"/>
              <a:t>Good option: small, dedicated ice chest. </a:t>
            </a:r>
            <a:endParaRPr/>
          </a:p>
          <a:p>
            <a:pPr indent="-176679" lvl="0" marL="176679" rtl="0" algn="l">
              <a:spcBef>
                <a:spcPts val="0"/>
              </a:spcBef>
              <a:spcAft>
                <a:spcPts val="0"/>
              </a:spcAft>
              <a:buClr>
                <a:schemeClr val="dk1"/>
              </a:buClr>
              <a:buSzPts val="1200"/>
              <a:buFont typeface="Arial"/>
              <a:buChar char="•"/>
            </a:pPr>
            <a:r>
              <a:rPr lang="en-US"/>
              <a:t>Did not always happen.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_______________________________________________________</a:t>
            </a:r>
            <a:endParaRPr/>
          </a:p>
          <a:p>
            <a:pPr indent="0" lvl="0" marL="0" rtl="0" algn="l">
              <a:spcBef>
                <a:spcPts val="0"/>
              </a:spcBef>
              <a:spcAft>
                <a:spcPts val="0"/>
              </a:spcAft>
              <a:buNone/>
            </a:pPr>
            <a:r>
              <a:rPr lang="en-US"/>
              <a:t>Here is another incident that occurred in my past.  We had a policy that researchers were to transport samples between labs within closed, secondary containment.  A good option for this is a small, dedicated ice chest, as pictured here. However, this did not always happen in practice.</a:t>
            </a:r>
            <a:endParaRPr/>
          </a:p>
        </p:txBody>
      </p:sp>
      <p:sp>
        <p:nvSpPr>
          <p:cNvPr id="857" name="Google Shape;857;p46: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47: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p47: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Researcher moving rack of test tubes without secondary containment on cart.  </a:t>
            </a:r>
            <a:endParaRPr/>
          </a:p>
          <a:p>
            <a:pPr indent="-176679" lvl="0" marL="176679" rtl="0" algn="l">
              <a:spcBef>
                <a:spcPts val="0"/>
              </a:spcBef>
              <a:spcAft>
                <a:spcPts val="0"/>
              </a:spcAft>
              <a:buClr>
                <a:schemeClr val="dk1"/>
              </a:buClr>
              <a:buSzPts val="1200"/>
              <a:buFont typeface="Arial"/>
              <a:buChar char="•"/>
            </a:pPr>
            <a:r>
              <a:rPr lang="en-US"/>
              <a:t>Cart moved into freight elevator; fell as going over threshold.  </a:t>
            </a:r>
            <a:endParaRPr/>
          </a:p>
          <a:p>
            <a:pPr indent="-176679" lvl="0" marL="176679" rtl="0" algn="l">
              <a:spcBef>
                <a:spcPts val="0"/>
              </a:spcBef>
              <a:spcAft>
                <a:spcPts val="0"/>
              </a:spcAft>
              <a:buClr>
                <a:schemeClr val="dk1"/>
              </a:buClr>
              <a:buSzPts val="1200"/>
              <a:buFont typeface="Arial"/>
              <a:buChar char="•"/>
            </a:pPr>
            <a:r>
              <a:rPr lang="en-US"/>
              <a:t>Samples fell.</a:t>
            </a:r>
            <a:endParaRPr/>
          </a:p>
          <a:p>
            <a:pPr indent="-176679" lvl="0" marL="176679" rtl="0" algn="l">
              <a:spcBef>
                <a:spcPts val="0"/>
              </a:spcBef>
              <a:spcAft>
                <a:spcPts val="0"/>
              </a:spcAft>
              <a:buClr>
                <a:schemeClr val="dk1"/>
              </a:buClr>
              <a:buSzPts val="1200"/>
              <a:buFont typeface="Arial"/>
              <a:buChar char="•"/>
            </a:pPr>
            <a:r>
              <a:rPr lang="en-US"/>
              <a:t>“All in one” incident</a:t>
            </a:r>
            <a:endParaRPr/>
          </a:p>
          <a:p>
            <a:pPr indent="-176679" lvl="0" marL="176679" rtl="0" algn="l">
              <a:spcBef>
                <a:spcPts val="0"/>
              </a:spcBef>
              <a:spcAft>
                <a:spcPts val="0"/>
              </a:spcAft>
              <a:buClr>
                <a:schemeClr val="dk1"/>
              </a:buClr>
              <a:buSzPts val="1200"/>
              <a:buFont typeface="Arial"/>
              <a:buChar char="•"/>
            </a:pPr>
            <a:r>
              <a:rPr lang="en-US"/>
              <a:t> Tubes contained radiolabeled potent compounds within biological material.  </a:t>
            </a:r>
            <a:endParaRPr/>
          </a:p>
          <a:p>
            <a:pPr indent="-176679" lvl="0" marL="176679" rtl="0" algn="l">
              <a:spcBef>
                <a:spcPts val="0"/>
              </a:spcBef>
              <a:spcAft>
                <a:spcPts val="0"/>
              </a:spcAft>
              <a:buClr>
                <a:schemeClr val="dk1"/>
              </a:buClr>
              <a:buSzPts val="1200"/>
              <a:buFont typeface="Arial"/>
              <a:buChar char="•"/>
            </a:pPr>
            <a:r>
              <a:rPr lang="en-US"/>
              <a:t>Additionally, elevator shaft = confined space.</a:t>
            </a:r>
            <a:endParaRPr/>
          </a:p>
          <a:p>
            <a:pPr indent="0" lvl="0" marL="0" rtl="0" algn="l">
              <a:spcBef>
                <a:spcPts val="0"/>
              </a:spcBef>
              <a:spcAft>
                <a:spcPts val="0"/>
              </a:spcAft>
              <a:buNone/>
            </a:pPr>
            <a:r>
              <a:t/>
            </a:r>
            <a:endParaRPr/>
          </a:p>
          <a:p>
            <a:pPr indent="-176679" lvl="0" marL="176679" rtl="0" algn="l">
              <a:spcBef>
                <a:spcPts val="0"/>
              </a:spcBef>
              <a:spcAft>
                <a:spcPts val="0"/>
              </a:spcAft>
              <a:buClr>
                <a:schemeClr val="dk1"/>
              </a:buClr>
              <a:buSzPts val="1200"/>
              <a:buFont typeface="Arial"/>
              <a:buChar char="•"/>
            </a:pPr>
            <a:r>
              <a:rPr lang="en-US"/>
              <a:t>Not a true emergency.  </a:t>
            </a:r>
            <a:endParaRPr/>
          </a:p>
          <a:p>
            <a:pPr indent="-176679" lvl="0" marL="176679" rtl="0" algn="l">
              <a:spcBef>
                <a:spcPts val="0"/>
              </a:spcBef>
              <a:spcAft>
                <a:spcPts val="0"/>
              </a:spcAft>
              <a:buClr>
                <a:schemeClr val="dk1"/>
              </a:buClr>
              <a:buSzPts val="1200"/>
              <a:buFont typeface="Arial"/>
              <a:buChar char="•"/>
            </a:pPr>
            <a:r>
              <a:rPr lang="en-US"/>
              <a:t>Elevator placed out of order </a:t>
            </a:r>
            <a:endParaRPr/>
          </a:p>
          <a:p>
            <a:pPr indent="-176679" lvl="0" marL="176679" rtl="0" algn="l">
              <a:spcBef>
                <a:spcPts val="0"/>
              </a:spcBef>
              <a:spcAft>
                <a:spcPts val="0"/>
              </a:spcAft>
              <a:buClr>
                <a:schemeClr val="dk1"/>
              </a:buClr>
              <a:buSzPts val="1200"/>
              <a:buFont typeface="Arial"/>
              <a:buChar char="•"/>
            </a:pPr>
            <a:r>
              <a:rPr lang="en-US"/>
              <a:t>Elevator company onsite</a:t>
            </a:r>
            <a:endParaRPr/>
          </a:p>
          <a:p>
            <a:pPr indent="-176679" lvl="0" marL="176679" rtl="0" algn="l">
              <a:spcBef>
                <a:spcPts val="0"/>
              </a:spcBef>
              <a:spcAft>
                <a:spcPts val="0"/>
              </a:spcAft>
              <a:buClr>
                <a:schemeClr val="dk1"/>
              </a:buClr>
              <a:buSzPts val="1200"/>
              <a:buFont typeface="Arial"/>
              <a:buChar char="•"/>
            </a:pPr>
            <a:r>
              <a:rPr lang="en-US"/>
              <a:t>Gaff with duct tape </a:t>
            </a:r>
            <a:endParaRPr/>
          </a:p>
          <a:p>
            <a:pPr indent="-176679" lvl="0" marL="176679" rtl="0" algn="l">
              <a:spcBef>
                <a:spcPts val="0"/>
              </a:spcBef>
              <a:spcAft>
                <a:spcPts val="0"/>
              </a:spcAft>
              <a:buClr>
                <a:schemeClr val="dk1"/>
              </a:buClr>
              <a:buSzPts val="1200"/>
              <a:buFont typeface="Arial"/>
              <a:buChar char="•"/>
            </a:pPr>
            <a:r>
              <a:rPr lang="en-US"/>
              <a:t>Test tubes had not broken or opened up</a:t>
            </a:r>
            <a:endParaRPr/>
          </a:p>
          <a:p>
            <a:pPr indent="-176679" lvl="0" marL="176679" rtl="0" algn="l">
              <a:spcBef>
                <a:spcPts val="0"/>
              </a:spcBef>
              <a:spcAft>
                <a:spcPts val="0"/>
              </a:spcAft>
              <a:buClr>
                <a:schemeClr val="dk1"/>
              </a:buClr>
              <a:buSzPts val="1200"/>
              <a:buFont typeface="Arial"/>
              <a:buChar char="•"/>
            </a:pPr>
            <a:r>
              <a:rPr lang="en-US"/>
              <a:t>Secondary containment improved</a:t>
            </a:r>
            <a:endParaRPr/>
          </a:p>
          <a:p>
            <a:pPr indent="0" lvl="0" marL="0" rtl="0" algn="l">
              <a:spcBef>
                <a:spcPts val="0"/>
              </a:spcBef>
              <a:spcAft>
                <a:spcPts val="0"/>
              </a:spcAft>
              <a:buNone/>
            </a:pPr>
            <a:r>
              <a:rPr lang="en-US"/>
              <a:t>____________________________________________________</a:t>
            </a:r>
            <a:endParaRPr/>
          </a:p>
          <a:p>
            <a:pPr indent="0" lvl="0" marL="0" rtl="0" algn="l">
              <a:spcBef>
                <a:spcPts val="0"/>
              </a:spcBef>
              <a:spcAft>
                <a:spcPts val="0"/>
              </a:spcAft>
              <a:buNone/>
            </a:pPr>
            <a:r>
              <a:rPr lang="en-US"/>
              <a:t>One day, a researcher was moving samples, a rack of test tubes, without the required secondary containment on a cart.  When the cart was moved into the freight elevator, it fell as it was going over the threshold.  The samples fell down the crack between the floor and the elevator.  This became our “all in one” incident since the tubes contained radiolabeled potent compounds within biological (biohazardous) material.  Additionally, the elevator shaft was a confined space.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good thing was that this was not a true emergency.  The elevator was put out of order until the next day when we could get the elevator company onsite to make it safe to retrieve the samples.  We were able to use a gaff with duct tape on it to grab the test tubes.  And thankfully, the test tubes had not broken or opened up when they fell.  This all resolved well but was a good point of discussion at our next Safety Committee meeting.  Secondary containment improved within this department after this incident!</a:t>
            </a:r>
            <a:endParaRPr/>
          </a:p>
        </p:txBody>
      </p:sp>
      <p:sp>
        <p:nvSpPr>
          <p:cNvPr id="865" name="Google Shape;865;p47: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48: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p48: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Several years as a Radiation Safety Officer. </a:t>
            </a:r>
            <a:endParaRPr/>
          </a:p>
          <a:p>
            <a:pPr indent="-176679" lvl="0" marL="176679" rtl="0" algn="l">
              <a:spcBef>
                <a:spcPts val="0"/>
              </a:spcBef>
              <a:spcAft>
                <a:spcPts val="0"/>
              </a:spcAft>
              <a:buClr>
                <a:schemeClr val="dk1"/>
              </a:buClr>
              <a:buSzPts val="1200"/>
              <a:buFont typeface="Arial"/>
              <a:buChar char="•"/>
            </a:pPr>
            <a:r>
              <a:rPr lang="en-US"/>
              <a:t>Radioactive hazards: measurable and highly regulated.  </a:t>
            </a:r>
            <a:endParaRPr/>
          </a:p>
          <a:p>
            <a:pPr indent="-176679" lvl="0" marL="176679" rtl="0" algn="l">
              <a:spcBef>
                <a:spcPts val="0"/>
              </a:spcBef>
              <a:spcAft>
                <a:spcPts val="0"/>
              </a:spcAft>
              <a:buClr>
                <a:schemeClr val="dk1"/>
              </a:buClr>
              <a:buSzPts val="1200"/>
              <a:buFont typeface="Arial"/>
              <a:buChar char="•"/>
            </a:pPr>
            <a:r>
              <a:rPr lang="en-US"/>
              <a:t>Easy to put proper controls into place.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Visible in air ~100 ug/m3</a:t>
            </a:r>
            <a:endParaRPr/>
          </a:p>
          <a:p>
            <a:pPr indent="0" lvl="0" marL="0" rtl="0" algn="l">
              <a:spcBef>
                <a:spcPts val="0"/>
              </a:spcBef>
              <a:spcAft>
                <a:spcPts val="0"/>
              </a:spcAft>
              <a:buNone/>
            </a:pPr>
            <a:r>
              <a:rPr lang="en-US"/>
              <a:t>Visible on a surface ~5 ug/cm2</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Don’t always need air monitoring to implement improvements</a:t>
            </a:r>
            <a:endParaRPr/>
          </a:p>
          <a:p>
            <a:pPr indent="0" lvl="0" marL="0" rtl="0" algn="l">
              <a:spcBef>
                <a:spcPts val="0"/>
              </a:spcBef>
              <a:spcAft>
                <a:spcPts val="0"/>
              </a:spcAft>
              <a:buNone/>
            </a:pPr>
            <a:r>
              <a:rPr lang="en-US"/>
              <a:t>We can get data, not always most efficient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Maintenance and cleaning operations often overlooked.  </a:t>
            </a:r>
            <a:endParaRPr/>
          </a:p>
          <a:p>
            <a:pPr indent="-176679" lvl="0" marL="176679" rtl="0" algn="l">
              <a:spcBef>
                <a:spcPts val="0"/>
              </a:spcBef>
              <a:spcAft>
                <a:spcPts val="0"/>
              </a:spcAft>
              <a:buClr>
                <a:schemeClr val="dk1"/>
              </a:buClr>
              <a:buSzPts val="1200"/>
              <a:buFont typeface="Arial"/>
              <a:buChar char="•"/>
            </a:pPr>
            <a:r>
              <a:rPr lang="en-US"/>
              <a:t>Another situation; person developed rash on arms after process in Formulations Development.</a:t>
            </a:r>
            <a:endParaRPr/>
          </a:p>
          <a:p>
            <a:pPr indent="-176679" lvl="0" marL="176679" rtl="0" algn="l">
              <a:spcBef>
                <a:spcPts val="0"/>
              </a:spcBef>
              <a:spcAft>
                <a:spcPts val="0"/>
              </a:spcAft>
              <a:buClr>
                <a:schemeClr val="dk1"/>
              </a:buClr>
              <a:buSzPts val="1200"/>
              <a:buFont typeface="Arial"/>
              <a:buChar char="•"/>
            </a:pPr>
            <a:r>
              <a:rPr lang="en-US"/>
              <a:t>Disposable coveralls and poly coated sleeve covers during cleaning.  </a:t>
            </a:r>
            <a:endParaRPr/>
          </a:p>
          <a:p>
            <a:pPr indent="-176679" lvl="0" marL="176679" rtl="0" algn="l">
              <a:spcBef>
                <a:spcPts val="0"/>
              </a:spcBef>
              <a:spcAft>
                <a:spcPts val="0"/>
              </a:spcAft>
              <a:buClr>
                <a:schemeClr val="dk1"/>
              </a:buClr>
              <a:buSzPts val="1200"/>
              <a:buFont typeface="Arial"/>
              <a:buChar char="•"/>
            </a:pPr>
            <a:r>
              <a:rPr lang="en-US"/>
              <a:t>Incident investigation: isopropyl alcohol.  </a:t>
            </a:r>
            <a:endParaRPr/>
          </a:p>
          <a:p>
            <a:pPr indent="-176679" lvl="0" marL="176679" rtl="0" algn="l">
              <a:spcBef>
                <a:spcPts val="0"/>
              </a:spcBef>
              <a:spcAft>
                <a:spcPts val="0"/>
              </a:spcAft>
              <a:buClr>
                <a:schemeClr val="dk1"/>
              </a:buClr>
              <a:buSzPts val="1200"/>
              <a:buFont typeface="Arial"/>
              <a:buChar char="•"/>
            </a:pPr>
            <a:r>
              <a:rPr lang="en-US"/>
              <a:t>Poly coated sleeve covers not resistant</a:t>
            </a:r>
            <a:endParaRPr/>
          </a:p>
          <a:p>
            <a:pPr indent="-176679" lvl="0" marL="176679" rtl="0" algn="l">
              <a:spcBef>
                <a:spcPts val="0"/>
              </a:spcBef>
              <a:spcAft>
                <a:spcPts val="0"/>
              </a:spcAft>
              <a:buClr>
                <a:schemeClr val="dk1"/>
              </a:buClr>
              <a:buSzPts val="1200"/>
              <a:buFont typeface="Arial"/>
              <a:buChar char="•"/>
            </a:pPr>
            <a:r>
              <a:rPr lang="en-US"/>
              <a:t>Revised process: sleeve covers resistant to IPA.</a:t>
            </a:r>
            <a:endParaRPr/>
          </a:p>
          <a:p>
            <a:pPr indent="0" lvl="0" marL="0" rtl="0" algn="l">
              <a:spcBef>
                <a:spcPts val="0"/>
              </a:spcBef>
              <a:spcAft>
                <a:spcPts val="0"/>
              </a:spcAft>
              <a:buNone/>
            </a:pPr>
            <a:r>
              <a:rPr lang="en-US"/>
              <a:t>_____________________________________________________</a:t>
            </a:r>
            <a:endParaRPr/>
          </a:p>
          <a:p>
            <a:pPr indent="0" lvl="0" marL="0" rtl="0" algn="l">
              <a:spcBef>
                <a:spcPts val="0"/>
              </a:spcBef>
              <a:spcAft>
                <a:spcPts val="0"/>
              </a:spcAft>
              <a:buNone/>
            </a:pPr>
            <a:r>
              <a:rPr lang="en-US"/>
              <a:t>Other challenges exist around the business mindset of the companies in which we work.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spent several years as a Radiation Safety Officer.  In many ways, it was easier to manage radioactive hazards because they were measurable and highly regulated.  This made it easy to put proper controls into place.  However, mindsets with respect to novel drug compounds are variable.  There is often an attitude that “if I don’t see powder, there is no hazard present”. But hazardous levels of potent compounds in the Category 3 and 4 ranges, and even some in Category 2, are not visible at their respective OELs.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researchers who are cavalier in their approach to safety compliance.  Some of these people are lead scientists.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times when we know as industrial hygienists that engineering control improvements are needed without doing air monitoring, but sometimes the business has difficulty “buying in” to this concept without data being presented.  We can get data, but this is not always the most efficient or cost-effective way to 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Maintenance and cleaning operations are often overlooked.  I referenced this earlier with the case of gynecomastia.  Another situation involved a person who developed a rash on the arms after a process in Formulations Development. Disposable coveralls were worn during formulation processing and poly coated sleeve covers were added during cleaning.  Upon conducting an incident investigation, we learned that the cleaning process involved use of isopropyl alcohol.  The poly coated sleeve covers were not resistant to isopropyl alcohol.  We revised the process to include the use of sleeve covers that were resistant to IPA.</a:t>
            </a:r>
            <a:endParaRPr/>
          </a:p>
        </p:txBody>
      </p:sp>
      <p:sp>
        <p:nvSpPr>
          <p:cNvPr id="879" name="Google Shape;879;p48: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49: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p49: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Tendency: cut corners.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brings me to another important concept: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_________________________________________</a:t>
            </a:r>
            <a:endParaRPr/>
          </a:p>
          <a:p>
            <a:pPr indent="0" lvl="0" marL="0" rtl="0" algn="l">
              <a:spcBef>
                <a:spcPts val="0"/>
              </a:spcBef>
              <a:spcAft>
                <a:spcPts val="0"/>
              </a:spcAft>
              <a:buNone/>
            </a:pPr>
            <a:r>
              <a:rPr lang="en-US"/>
              <a:t>I mentioned speed to market earlier.  There is pressure to get equipment running quickly, including new processes.  This can cause a tendency to cut corners.  As an example, when a new pilot plant was installed at a site where I worked, there was a rush to get the new containment equipment up and running quickly.  This included the use of new isolators.  I had cautioned the team to include adequate time for the operators to gain familiarity and experience with using this equipment before we did our surrogate testing.  This did not happen, and initial industrial hygiene studies failed to meet the containment target.  Was this due to an issue with the equipment or the personnel?  No, it was due to inadequate time to work with the new systems.  Testing was redone with better results.  This brings me to another important concept:</a:t>
            </a:r>
            <a:endParaRPr/>
          </a:p>
        </p:txBody>
      </p:sp>
      <p:sp>
        <p:nvSpPr>
          <p:cNvPr id="889" name="Google Shape;889;p49: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5: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5: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Part of products, make sick people well or otherwise improve their lives.  </a:t>
            </a:r>
            <a:endParaRPr/>
          </a:p>
          <a:p>
            <a:pPr indent="0" lvl="0" marL="0" rtl="0" algn="l">
              <a:spcBef>
                <a:spcPts val="0"/>
              </a:spcBef>
              <a:spcAft>
                <a:spcPts val="0"/>
              </a:spcAft>
              <a:buNone/>
            </a:pPr>
            <a:r>
              <a:rPr lang="en-US"/>
              <a:t>NOT make well people sick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 overarching challenge in this industry is that working with pharmaceutical substances can, and has caused, occupational illness.  This was the backdrop when I first entered pharma. Occupational illness had occurred at my site.</a:t>
            </a:r>
            <a:endParaRPr/>
          </a:p>
        </p:txBody>
      </p:sp>
      <p:sp>
        <p:nvSpPr>
          <p:cNvPr id="379" name="Google Shape;379;p5: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50: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p50: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Training and a good safety culture are imperative to success</a:t>
            </a:r>
            <a:endParaRPr/>
          </a:p>
        </p:txBody>
      </p:sp>
      <p:sp>
        <p:nvSpPr>
          <p:cNvPr id="899" name="Google Shape;899;p50: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51: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51: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Determine where exposure points are likely to occur and contain.  </a:t>
            </a:r>
            <a:endParaRPr/>
          </a:p>
          <a:p>
            <a:pPr indent="0" lvl="0" marL="0" rtl="0" algn="l">
              <a:spcBef>
                <a:spcPts val="0"/>
              </a:spcBef>
              <a:spcAft>
                <a:spcPts val="0"/>
              </a:spcAft>
              <a:buNone/>
            </a:pPr>
            <a:r>
              <a:rPr lang="en-US"/>
              <a:t>Surface sampling: tracked around a facility.  </a:t>
            </a:r>
            <a:endParaRPr/>
          </a:p>
          <a:p>
            <a:pPr indent="0" lvl="0" marL="0" rtl="0" algn="l">
              <a:spcBef>
                <a:spcPts val="0"/>
              </a:spcBef>
              <a:spcAft>
                <a:spcPts val="0"/>
              </a:spcAft>
              <a:buNone/>
            </a:pPr>
            <a:r>
              <a:rPr lang="en-US"/>
              <a:t>____________________________________________________________________</a:t>
            </a:r>
            <a:endParaRPr/>
          </a:p>
          <a:p>
            <a:pPr indent="0" lvl="0" marL="0" rtl="0" algn="l">
              <a:spcBef>
                <a:spcPts val="0"/>
              </a:spcBef>
              <a:spcAft>
                <a:spcPts val="0"/>
              </a:spcAft>
              <a:buNone/>
            </a:pPr>
            <a:r>
              <a:rPr lang="en-US"/>
              <a:t>Potent compound handling areas often deal with many different compounds.  We usually do not have information on the combined effects of these compounds, should employees be exposed to them.  This is one reason why best practice in potent compound industrial hygiene studies is to collect task samples as opposed to 8-hour samples.  We need to determine where exposure points are likely to occur and contain them.  Surface sampling is also done to understand how compounds are likely to be tracked around a facility.  Acceptable Surface Levels, or ASLs, are determined by toxicology staff or alternatively, there is a default guidance which can be used.</a:t>
            </a:r>
            <a:endParaRPr/>
          </a:p>
          <a:p>
            <a:pPr indent="0" lvl="0" marL="0" rtl="0" algn="l">
              <a:spcBef>
                <a:spcPts val="0"/>
              </a:spcBef>
              <a:spcAft>
                <a:spcPts val="0"/>
              </a:spcAft>
              <a:buNone/>
            </a:pPr>
            <a:r>
              <a:t/>
            </a:r>
            <a:endParaRPr/>
          </a:p>
        </p:txBody>
      </p:sp>
      <p:sp>
        <p:nvSpPr>
          <p:cNvPr id="905" name="Google Shape;905;p51: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52: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3" name="Google Shape;913;p52: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Big pharma vs start-ups</a:t>
            </a:r>
            <a:endParaRPr/>
          </a:p>
          <a:p>
            <a:pPr indent="-176679" lvl="0" marL="176679" rtl="0" algn="l">
              <a:spcBef>
                <a:spcPts val="0"/>
              </a:spcBef>
              <a:spcAft>
                <a:spcPts val="0"/>
              </a:spcAft>
              <a:buClr>
                <a:schemeClr val="dk1"/>
              </a:buClr>
              <a:buSzPts val="1200"/>
              <a:buFont typeface="Arial"/>
              <a:buChar char="•"/>
            </a:pPr>
            <a:r>
              <a:rPr lang="en-US"/>
              <a:t>Authority granted varies widely.  </a:t>
            </a:r>
            <a:endParaRPr/>
          </a:p>
          <a:p>
            <a:pPr indent="-176679" lvl="0" marL="176679" rtl="0" algn="l">
              <a:spcBef>
                <a:spcPts val="0"/>
              </a:spcBef>
              <a:spcAft>
                <a:spcPts val="0"/>
              </a:spcAft>
              <a:buClr>
                <a:schemeClr val="dk1"/>
              </a:buClr>
              <a:buSzPts val="1600"/>
              <a:buFont typeface="Arial"/>
              <a:buChar char="•"/>
            </a:pPr>
            <a:r>
              <a:rPr b="1" lang="en-US" sz="1600"/>
              <a:t>Some researchers are difficult to influence. </a:t>
            </a:r>
            <a:endParaRPr/>
          </a:p>
          <a:p>
            <a:pPr indent="0" lvl="0" marL="0" rtl="0" algn="l">
              <a:spcBef>
                <a:spcPts val="0"/>
              </a:spcBef>
              <a:spcAft>
                <a:spcPts val="0"/>
              </a:spcAft>
              <a:buNone/>
            </a:pPr>
            <a:r>
              <a:rPr lang="en-US"/>
              <a:t>_______________________________________________</a:t>
            </a:r>
            <a:endParaRPr/>
          </a:p>
          <a:p>
            <a:pPr indent="0" lvl="0" marL="0" rtl="0" algn="l">
              <a:spcBef>
                <a:spcPts val="0"/>
              </a:spcBef>
              <a:spcAft>
                <a:spcPts val="0"/>
              </a:spcAft>
              <a:buNone/>
            </a:pPr>
            <a:r>
              <a:rPr lang="en-US"/>
              <a:t>As EH&amp;S professionals, our aim is to influence changes in behavior to affect good safety performance.  We can accomplish more if we can influence teams toward proactive safety behaviors versus acting as a policeman.  Big pharma tends to have better developed programs, often with corporate oversight, that can be very helpful toward achieving our EH&amp;S goals.  Start-ups, however, are “lean and mean” and may not even have a full time EH&amp;S position.  We therefore may be in a part time consulting role.  The level of authority granted to us varies widely.  Some researchers are difficult to influence. </a:t>
            </a:r>
            <a:endParaRPr/>
          </a:p>
        </p:txBody>
      </p:sp>
      <p:sp>
        <p:nvSpPr>
          <p:cNvPr id="914" name="Google Shape;914;p52: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53: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1" name="Google Shape;921;p53: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Norm: chemist, difficult to influence.  </a:t>
            </a:r>
            <a:endParaRPr/>
          </a:p>
          <a:p>
            <a:pPr indent="-176679" lvl="0" marL="176679" rtl="0" algn="l">
              <a:spcBef>
                <a:spcPts val="0"/>
              </a:spcBef>
              <a:spcAft>
                <a:spcPts val="0"/>
              </a:spcAft>
              <a:buClr>
                <a:schemeClr val="dk1"/>
              </a:buClr>
              <a:buSzPts val="1200"/>
              <a:buFont typeface="Arial"/>
              <a:buChar char="•"/>
            </a:pPr>
            <a:r>
              <a:rPr lang="en-US"/>
              <a:t>Group w/ others, many PhDs.  A challenge. </a:t>
            </a:r>
            <a:endParaRPr/>
          </a:p>
          <a:p>
            <a:pPr indent="-176679" lvl="0" marL="176679" rtl="0" algn="l">
              <a:spcBef>
                <a:spcPts val="0"/>
              </a:spcBef>
              <a:spcAft>
                <a:spcPts val="0"/>
              </a:spcAft>
              <a:buClr>
                <a:schemeClr val="dk1"/>
              </a:buClr>
              <a:buSzPts val="1200"/>
              <a:buFont typeface="Arial"/>
              <a:buChar char="•"/>
            </a:pPr>
            <a:r>
              <a:rPr lang="en-US"/>
              <a:t>Older equipment in pilot plant: containment challenging, higher reliance on respirators. </a:t>
            </a:r>
            <a:endParaRPr/>
          </a:p>
          <a:p>
            <a:pPr indent="0" lvl="0" marL="0" rtl="0" algn="l">
              <a:spcBef>
                <a:spcPts val="0"/>
              </a:spcBef>
              <a:spcAft>
                <a:spcPts val="0"/>
              </a:spcAft>
              <a:buNone/>
            </a:pPr>
            <a:r>
              <a:t/>
            </a:r>
            <a:endParaRPr/>
          </a:p>
          <a:p>
            <a:pPr indent="-176679" lvl="0" marL="176679" rtl="0" algn="l">
              <a:spcBef>
                <a:spcPts val="0"/>
              </a:spcBef>
              <a:spcAft>
                <a:spcPts val="0"/>
              </a:spcAft>
              <a:buClr>
                <a:schemeClr val="dk1"/>
              </a:buClr>
              <a:buSzPts val="1200"/>
              <a:buFont typeface="Arial"/>
              <a:buChar char="•"/>
            </a:pPr>
            <a:r>
              <a:rPr lang="en-US"/>
              <a:t>Improved over time, slow evolution.  </a:t>
            </a:r>
            <a:endParaRPr/>
          </a:p>
          <a:p>
            <a:pPr indent="-176679" lvl="0" marL="176679" rtl="0" algn="l">
              <a:spcBef>
                <a:spcPts val="0"/>
              </a:spcBef>
              <a:spcAft>
                <a:spcPts val="0"/>
              </a:spcAft>
              <a:buClr>
                <a:schemeClr val="dk1"/>
              </a:buClr>
              <a:buSzPts val="1200"/>
              <a:buFont typeface="Arial"/>
              <a:buChar char="•"/>
            </a:pPr>
            <a:r>
              <a:rPr lang="en-US"/>
              <a:t>Built relationships &amp; programs to improve EH&amp;S compliance.  </a:t>
            </a:r>
            <a:endParaRPr/>
          </a:p>
          <a:p>
            <a:pPr indent="-176679" lvl="0" marL="176679" rtl="0" algn="l">
              <a:spcBef>
                <a:spcPts val="0"/>
              </a:spcBef>
              <a:spcAft>
                <a:spcPts val="0"/>
              </a:spcAft>
              <a:buClr>
                <a:schemeClr val="dk1"/>
              </a:buClr>
              <a:buSzPts val="1200"/>
              <a:buFont typeface="Arial"/>
              <a:buChar char="•"/>
            </a:pPr>
            <a:r>
              <a:rPr lang="en-US"/>
              <a:t>Teamwork: development of leaders in department: </a:t>
            </a:r>
            <a:endParaRPr/>
          </a:p>
          <a:p>
            <a:pPr indent="-176679" lvl="0" marL="176679" rtl="0" algn="l">
              <a:spcBef>
                <a:spcPts val="0"/>
              </a:spcBef>
              <a:spcAft>
                <a:spcPts val="0"/>
              </a:spcAft>
              <a:buClr>
                <a:schemeClr val="dk1"/>
              </a:buClr>
              <a:buSzPts val="1200"/>
              <a:buFont typeface="Arial"/>
              <a:buChar char="•"/>
            </a:pPr>
            <a:r>
              <a:rPr lang="en-US"/>
              <a:t>Championed safe behaviors &amp; improved engineering controls.  </a:t>
            </a:r>
            <a:endParaRPr/>
          </a:p>
          <a:p>
            <a:pPr indent="-176679" lvl="0" marL="176679" rtl="0" algn="l">
              <a:spcBef>
                <a:spcPts val="0"/>
              </a:spcBef>
              <a:spcAft>
                <a:spcPts val="0"/>
              </a:spcAft>
              <a:buClr>
                <a:schemeClr val="dk1"/>
              </a:buClr>
              <a:buSzPts val="1200"/>
              <a:buFont typeface="Arial"/>
              <a:buChar char="•"/>
            </a:pPr>
            <a:r>
              <a:rPr lang="en-US"/>
              <a:t>Established safety inspections &amp; IH monitoring programs. </a:t>
            </a:r>
            <a:endParaRPr/>
          </a:p>
          <a:p>
            <a:pPr indent="-100479" lvl="0" marL="176679" rtl="0" algn="l">
              <a:spcBef>
                <a:spcPts val="0"/>
              </a:spcBef>
              <a:spcAft>
                <a:spcPts val="0"/>
              </a:spcAft>
              <a:buClr>
                <a:schemeClr val="dk1"/>
              </a:buClr>
              <a:buSzPts val="1200"/>
              <a:buFont typeface="Arial"/>
              <a:buNone/>
            </a:pPr>
            <a:r>
              <a:t/>
            </a:r>
            <a:endParaRPr/>
          </a:p>
          <a:p>
            <a:pPr indent="-176679" lvl="0" marL="176679" rtl="0" algn="l">
              <a:spcBef>
                <a:spcPts val="0"/>
              </a:spcBef>
              <a:spcAft>
                <a:spcPts val="0"/>
              </a:spcAft>
              <a:buClr>
                <a:schemeClr val="dk1"/>
              </a:buClr>
              <a:buSzPts val="1200"/>
              <a:buFont typeface="Arial"/>
              <a:buChar char="•"/>
            </a:pPr>
            <a:r>
              <a:rPr lang="en-US"/>
              <a:t>Evolution of working together over 20 years</a:t>
            </a:r>
            <a:endParaRPr/>
          </a:p>
          <a:p>
            <a:pPr indent="0" lvl="0" marL="0" rtl="0" algn="l">
              <a:spcBef>
                <a:spcPts val="0"/>
              </a:spcBef>
              <a:spcAft>
                <a:spcPts val="0"/>
              </a:spcAft>
              <a:buNone/>
            </a:pPr>
            <a:r>
              <a:rPr lang="en-US"/>
              <a:t>______________________________________________________</a:t>
            </a:r>
            <a:endParaRPr/>
          </a:p>
          <a:p>
            <a:pPr indent="0" lvl="0" marL="0" rtl="0" algn="l">
              <a:spcBef>
                <a:spcPts val="0"/>
              </a:spcBef>
              <a:spcAft>
                <a:spcPts val="0"/>
              </a:spcAft>
              <a:buNone/>
            </a:pPr>
            <a:r>
              <a:rPr lang="en-US"/>
              <a:t>Norm was one of these chemists who was difficult to influence, and this was his hood.  He was part of a group where there were others like him, many of which held PhDs.  Working with this group was a challenge. Older equipment in the adjacent pilot plant made containment of scale-up reactions challenging, so there was a higher reliance on respirators.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I’m happy to report that conditions in this department improved over time, but it was a slow evolution over many years.  We gradually built relationships and programs to improve the level of EH&amp;S compliance.  Teamwork resulted in development of leaders within this department who championed safe behaviors and improved engineering controls.  We established safety inspections and IH monitoring programs.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Evolution of working together over 20 years</a:t>
            </a:r>
            <a:endParaRPr/>
          </a:p>
        </p:txBody>
      </p:sp>
      <p:sp>
        <p:nvSpPr>
          <p:cNvPr id="922" name="Google Shape;922;p53: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54: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8" name="Google Shape;928;p54: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294465" lvl="0" marL="294465" rtl="0" algn="l">
              <a:spcBef>
                <a:spcPts val="0"/>
              </a:spcBef>
              <a:spcAft>
                <a:spcPts val="0"/>
              </a:spcAft>
              <a:buClr>
                <a:schemeClr val="dk1"/>
              </a:buClr>
              <a:buSzPts val="1900"/>
              <a:buFont typeface="Arial"/>
              <a:buChar char="•"/>
            </a:pPr>
            <a:r>
              <a:rPr lang="en-US" sz="1900"/>
              <a:t>The evolution: soft skills not typically taught in school.  </a:t>
            </a:r>
            <a:endParaRPr/>
          </a:p>
          <a:p>
            <a:pPr indent="-294465" lvl="0" marL="294465" rtl="0" algn="l">
              <a:spcBef>
                <a:spcPts val="0"/>
              </a:spcBef>
              <a:spcAft>
                <a:spcPts val="0"/>
              </a:spcAft>
              <a:buClr>
                <a:schemeClr val="dk1"/>
              </a:buClr>
              <a:buSzPts val="1900"/>
              <a:buFont typeface="Arial"/>
              <a:buChar char="•"/>
            </a:pPr>
            <a:r>
              <a:rPr lang="en-US" sz="1900"/>
              <a:t>Engage w/ researchers, understand business &amp; challenges first.  </a:t>
            </a:r>
            <a:endParaRPr/>
          </a:p>
          <a:p>
            <a:pPr indent="-294465" lvl="0" marL="294465" rtl="0" algn="l">
              <a:spcBef>
                <a:spcPts val="0"/>
              </a:spcBef>
              <a:spcAft>
                <a:spcPts val="0"/>
              </a:spcAft>
              <a:buClr>
                <a:schemeClr val="dk1"/>
              </a:buClr>
              <a:buSzPts val="1900"/>
              <a:buFont typeface="Arial"/>
              <a:buChar char="•"/>
            </a:pPr>
            <a:r>
              <a:rPr lang="en-US" sz="1900"/>
              <a:t>Took years, trial  error.  </a:t>
            </a:r>
            <a:endParaRPr/>
          </a:p>
          <a:p>
            <a:pPr indent="-294465" lvl="0" marL="294465" rtl="0" algn="l">
              <a:spcBef>
                <a:spcPts val="0"/>
              </a:spcBef>
              <a:spcAft>
                <a:spcPts val="0"/>
              </a:spcAft>
              <a:buClr>
                <a:schemeClr val="dk1"/>
              </a:buClr>
              <a:buSzPts val="1900"/>
              <a:buFont typeface="Arial"/>
              <a:buChar char="•"/>
            </a:pPr>
            <a:r>
              <a:rPr lang="en-US" sz="1900"/>
              <a:t>Developed partnership: contributors to creative solutions.  (Not Norm!)</a:t>
            </a:r>
            <a:endParaRPr/>
          </a:p>
          <a:p>
            <a:pPr indent="-294465" lvl="0" marL="294465" rtl="0" algn="l">
              <a:spcBef>
                <a:spcPts val="0"/>
              </a:spcBef>
              <a:spcAft>
                <a:spcPts val="0"/>
              </a:spcAft>
              <a:buClr>
                <a:schemeClr val="dk1"/>
              </a:buClr>
              <a:buSzPts val="1900"/>
              <a:buFont typeface="Arial"/>
              <a:buChar char="•"/>
            </a:pPr>
            <a:r>
              <a:rPr lang="en-US" sz="1900"/>
              <a:t>More proactive state.  </a:t>
            </a:r>
            <a:endParaRPr/>
          </a:p>
          <a:p>
            <a:pPr indent="-294465" lvl="0" marL="294465" rtl="0" algn="l">
              <a:spcBef>
                <a:spcPts val="0"/>
              </a:spcBef>
              <a:spcAft>
                <a:spcPts val="0"/>
              </a:spcAft>
              <a:buClr>
                <a:schemeClr val="dk1"/>
              </a:buClr>
              <a:buSzPts val="1900"/>
              <a:buFont typeface="Arial"/>
              <a:buChar char="•"/>
            </a:pPr>
            <a:r>
              <a:rPr lang="en-US" sz="1900"/>
              <a:t>Chemistry incident, reactions went wrong: lead chemist developed analyses</a:t>
            </a:r>
            <a:endParaRPr/>
          </a:p>
          <a:p>
            <a:pPr indent="-294465" lvl="0" marL="294465" rtl="0" algn="l">
              <a:spcBef>
                <a:spcPts val="0"/>
              </a:spcBef>
              <a:spcAft>
                <a:spcPts val="0"/>
              </a:spcAft>
              <a:buClr>
                <a:schemeClr val="dk1"/>
              </a:buClr>
              <a:buSzPts val="1900"/>
              <a:buFont typeface="Arial"/>
              <a:buChar char="•"/>
            </a:pPr>
            <a:r>
              <a:rPr lang="en-US" sz="1900"/>
              <a:t>Win win!</a:t>
            </a:r>
            <a:endParaRPr/>
          </a:p>
          <a:p>
            <a:pPr indent="0" lvl="0" marL="0" rtl="0" algn="l">
              <a:spcBef>
                <a:spcPts val="0"/>
              </a:spcBef>
              <a:spcAft>
                <a:spcPts val="0"/>
              </a:spcAft>
              <a:buNone/>
            </a:pPr>
            <a:r>
              <a:rPr lang="en-US" sz="1900">
                <a:solidFill>
                  <a:srgbClr val="000000"/>
                </a:solidFill>
                <a:latin typeface="Helvetica Neue"/>
                <a:ea typeface="Helvetica Neue"/>
                <a:cs typeface="Helvetica Neue"/>
                <a:sym typeface="Helvetica Neue"/>
              </a:rPr>
              <a:t> </a:t>
            </a:r>
            <a:endParaRPr/>
          </a:p>
          <a:p>
            <a:pPr indent="0" lvl="0" marL="0" rtl="0" algn="l">
              <a:spcBef>
                <a:spcPts val="0"/>
              </a:spcBef>
              <a:spcAft>
                <a:spcPts val="0"/>
              </a:spcAft>
              <a:buNone/>
            </a:pPr>
            <a:r>
              <a:rPr lang="en-US"/>
              <a:t>_____________________________________________________________</a:t>
            </a:r>
            <a:endParaRPr/>
          </a:p>
          <a:p>
            <a:pPr indent="0" lvl="0" marL="0" rtl="0" algn="l">
              <a:spcBef>
                <a:spcPts val="0"/>
              </a:spcBef>
              <a:spcAft>
                <a:spcPts val="0"/>
              </a:spcAft>
              <a:buNone/>
            </a:pPr>
            <a:r>
              <a:rPr lang="en-US"/>
              <a:t>The evolution I’ve discussed involves soft skills that are not typically taught in school.  We needed to engage with these researchers and understand their business and challenges first.  This took years along with trial and error along the way.  We developed a partnership over time and some of them became contributors to finding creative solutions.  (I have to say that Norm was not one of these folks!)  We eventually got to a more proactive state.  When we did have a chemistry incident where reactions went wrong, we had a lead chemist on the safety team who developed analyses of what went wrong chemically and distributed the information to all medicinal chemists for their awareness.  This was a win win!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7 Habits of Highly Effective People, Stephen Covey</a:t>
            </a:r>
            <a:endParaRPr/>
          </a:p>
          <a:p>
            <a:pPr indent="-294465" lvl="0" marL="294465" rtl="0" algn="l">
              <a:spcBef>
                <a:spcPts val="0"/>
              </a:spcBef>
              <a:spcAft>
                <a:spcPts val="0"/>
              </a:spcAft>
              <a:buClr>
                <a:srgbClr val="000000"/>
              </a:buClr>
              <a:buSzPts val="1200"/>
              <a:buFont typeface="Arial"/>
              <a:buChar char="•"/>
            </a:pPr>
            <a:r>
              <a:rPr lang="en-US">
                <a:solidFill>
                  <a:srgbClr val="000000"/>
                </a:solidFill>
                <a:latin typeface="Helvetica Neue"/>
                <a:ea typeface="Helvetica Neue"/>
                <a:cs typeface="Helvetica Neue"/>
                <a:sym typeface="Helvetica Neue"/>
              </a:rPr>
              <a:t>Be Proactive</a:t>
            </a:r>
            <a:endParaRPr/>
          </a:p>
          <a:p>
            <a:pPr indent="-294465" lvl="0" marL="294465" rtl="0" algn="l">
              <a:spcBef>
                <a:spcPts val="0"/>
              </a:spcBef>
              <a:spcAft>
                <a:spcPts val="0"/>
              </a:spcAft>
              <a:buClr>
                <a:srgbClr val="000000"/>
              </a:buClr>
              <a:buSzPts val="1200"/>
              <a:buFont typeface="Arial"/>
              <a:buChar char="•"/>
            </a:pPr>
            <a:r>
              <a:rPr lang="en-US">
                <a:solidFill>
                  <a:srgbClr val="000000"/>
                </a:solidFill>
                <a:latin typeface="Helvetica Neue"/>
                <a:ea typeface="Helvetica Neue"/>
                <a:cs typeface="Helvetica Neue"/>
                <a:sym typeface="Helvetica Neue"/>
              </a:rPr>
              <a:t>Begin with the End in Mind</a:t>
            </a:r>
            <a:endParaRPr/>
          </a:p>
          <a:p>
            <a:pPr indent="-294465" lvl="0" marL="294465" rtl="0" algn="l">
              <a:spcBef>
                <a:spcPts val="0"/>
              </a:spcBef>
              <a:spcAft>
                <a:spcPts val="0"/>
              </a:spcAft>
              <a:buClr>
                <a:srgbClr val="000000"/>
              </a:buClr>
              <a:buSzPts val="1200"/>
              <a:buFont typeface="Arial"/>
              <a:buChar char="•"/>
            </a:pPr>
            <a:r>
              <a:rPr lang="en-US">
                <a:solidFill>
                  <a:srgbClr val="000000"/>
                </a:solidFill>
                <a:latin typeface="Helvetica Neue"/>
                <a:ea typeface="Helvetica Neue"/>
                <a:cs typeface="Helvetica Neue"/>
                <a:sym typeface="Helvetica Neue"/>
              </a:rPr>
              <a:t>Put First Things First</a:t>
            </a:r>
            <a:endParaRPr/>
          </a:p>
          <a:p>
            <a:pPr indent="-294465" lvl="0" marL="294465" rtl="0" algn="l">
              <a:spcBef>
                <a:spcPts val="0"/>
              </a:spcBef>
              <a:spcAft>
                <a:spcPts val="0"/>
              </a:spcAft>
              <a:buClr>
                <a:srgbClr val="000000"/>
              </a:buClr>
              <a:buSzPts val="1200"/>
              <a:buFont typeface="Arial"/>
              <a:buChar char="•"/>
            </a:pPr>
            <a:r>
              <a:rPr lang="en-US">
                <a:solidFill>
                  <a:srgbClr val="000000"/>
                </a:solidFill>
                <a:latin typeface="Helvetica Neue"/>
                <a:ea typeface="Helvetica Neue"/>
                <a:cs typeface="Helvetica Neue"/>
                <a:sym typeface="Helvetica Neue"/>
              </a:rPr>
              <a:t>Think Win-Win</a:t>
            </a:r>
            <a:endParaRPr/>
          </a:p>
          <a:p>
            <a:pPr indent="-294465" lvl="0" marL="294465" rtl="0" algn="l">
              <a:spcBef>
                <a:spcPts val="0"/>
              </a:spcBef>
              <a:spcAft>
                <a:spcPts val="0"/>
              </a:spcAft>
              <a:buClr>
                <a:srgbClr val="000000"/>
              </a:buClr>
              <a:buSzPts val="1200"/>
              <a:buFont typeface="Arial"/>
              <a:buChar char="•"/>
            </a:pPr>
            <a:r>
              <a:rPr lang="en-US">
                <a:solidFill>
                  <a:srgbClr val="000000"/>
                </a:solidFill>
                <a:latin typeface="Helvetica Neue"/>
                <a:ea typeface="Helvetica Neue"/>
                <a:cs typeface="Helvetica Neue"/>
                <a:sym typeface="Helvetica Neue"/>
              </a:rPr>
              <a:t>Seek First to Understand Then to be Understood</a:t>
            </a:r>
            <a:endParaRPr/>
          </a:p>
          <a:p>
            <a:pPr indent="-294465" lvl="0" marL="294465" rtl="0" algn="l">
              <a:spcBef>
                <a:spcPts val="0"/>
              </a:spcBef>
              <a:spcAft>
                <a:spcPts val="0"/>
              </a:spcAft>
              <a:buClr>
                <a:srgbClr val="000000"/>
              </a:buClr>
              <a:buSzPts val="1200"/>
              <a:buFont typeface="Arial"/>
              <a:buChar char="•"/>
            </a:pPr>
            <a:r>
              <a:rPr lang="en-US">
                <a:solidFill>
                  <a:srgbClr val="000000"/>
                </a:solidFill>
                <a:latin typeface="Helvetica Neue"/>
                <a:ea typeface="Helvetica Neue"/>
                <a:cs typeface="Helvetica Neue"/>
                <a:sym typeface="Helvetica Neue"/>
              </a:rPr>
              <a:t>Synergize</a:t>
            </a:r>
            <a:endParaRPr/>
          </a:p>
          <a:p>
            <a:pPr indent="0" lvl="0" marL="0" rtl="0" algn="l">
              <a:spcBef>
                <a:spcPts val="0"/>
              </a:spcBef>
              <a:spcAft>
                <a:spcPts val="0"/>
              </a:spcAft>
              <a:buNone/>
            </a:pPr>
            <a:r>
              <a:t/>
            </a:r>
            <a:endParaRPr/>
          </a:p>
        </p:txBody>
      </p:sp>
      <p:sp>
        <p:nvSpPr>
          <p:cNvPr id="929" name="Google Shape;929;p54: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55: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p55: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“Best fit”: multidisciplinary teams, scientists, operators incorporate safety into day-to-day business</a:t>
            </a:r>
            <a:endParaRPr/>
          </a:p>
          <a:p>
            <a:pPr indent="-176679" lvl="0" marL="176679" rtl="0" algn="l">
              <a:spcBef>
                <a:spcPts val="0"/>
              </a:spcBef>
              <a:spcAft>
                <a:spcPts val="0"/>
              </a:spcAft>
              <a:buClr>
                <a:schemeClr val="dk1"/>
              </a:buClr>
              <a:buSzPts val="1200"/>
              <a:buFont typeface="Arial"/>
              <a:buChar char="•"/>
            </a:pPr>
            <a:r>
              <a:rPr lang="en-US"/>
              <a:t>Pleasure of great collaborations with scientists. </a:t>
            </a:r>
            <a:endParaRPr/>
          </a:p>
          <a:p>
            <a:pPr indent="-176679" lvl="0" marL="176679" rtl="0" algn="l">
              <a:spcBef>
                <a:spcPts val="0"/>
              </a:spcBef>
              <a:spcAft>
                <a:spcPts val="0"/>
              </a:spcAft>
              <a:buClr>
                <a:schemeClr val="dk1"/>
              </a:buClr>
              <a:buSzPts val="1200"/>
              <a:buFont typeface="Arial"/>
              <a:buChar char="•"/>
            </a:pPr>
            <a:r>
              <a:rPr lang="en-US"/>
              <a:t>Examples of what I’ve seen that worked well.  </a:t>
            </a:r>
            <a:endParaRPr/>
          </a:p>
          <a:p>
            <a:pPr indent="-176679" lvl="0" marL="176679" rtl="0" algn="l">
              <a:spcBef>
                <a:spcPts val="0"/>
              </a:spcBef>
              <a:spcAft>
                <a:spcPts val="0"/>
              </a:spcAft>
              <a:buClr>
                <a:schemeClr val="dk1"/>
              </a:buClr>
              <a:buSzPts val="1200"/>
              <a:buFont typeface="Arial"/>
              <a:buChar char="•"/>
            </a:pPr>
            <a:r>
              <a:rPr lang="en-US"/>
              <a:t>Led by own departments: very effective.</a:t>
            </a:r>
            <a:endParaRPr/>
          </a:p>
          <a:p>
            <a:pPr indent="-100479" lvl="0" marL="176679" rtl="0" algn="l">
              <a:spcBef>
                <a:spcPts val="0"/>
              </a:spcBef>
              <a:spcAft>
                <a:spcPts val="0"/>
              </a:spcAft>
              <a:buClr>
                <a:schemeClr val="dk1"/>
              </a:buClr>
              <a:buSzPts val="1200"/>
              <a:buFont typeface="Arial"/>
              <a:buNone/>
            </a:pPr>
            <a:r>
              <a:t/>
            </a:r>
            <a:endParaRPr/>
          </a:p>
          <a:p>
            <a:pPr indent="-176679" lvl="0" marL="176679" rtl="0" algn="l">
              <a:spcBef>
                <a:spcPts val="0"/>
              </a:spcBef>
              <a:spcAft>
                <a:spcPts val="0"/>
              </a:spcAft>
              <a:buClr>
                <a:schemeClr val="dk1"/>
              </a:buClr>
              <a:buSzPts val="1200"/>
              <a:buFont typeface="Arial"/>
              <a:buChar char="•"/>
            </a:pPr>
            <a:r>
              <a:rPr lang="en-US"/>
              <a:t>VP chair a safety committee  </a:t>
            </a:r>
            <a:endParaRPr strike="sngStrike"/>
          </a:p>
          <a:p>
            <a:pPr indent="0" lvl="0" marL="0" rtl="0" algn="l">
              <a:spcBef>
                <a:spcPts val="0"/>
              </a:spcBef>
              <a:spcAft>
                <a:spcPts val="0"/>
              </a:spcAft>
              <a:buNone/>
            </a:pPr>
            <a:r>
              <a:rPr lang="en-US"/>
              <a:t>______________________________________________</a:t>
            </a:r>
            <a:endParaRPr/>
          </a:p>
          <a:p>
            <a:pPr indent="0" lvl="0" marL="0" rtl="0" algn="l">
              <a:spcBef>
                <a:spcPts val="0"/>
              </a:spcBef>
              <a:spcAft>
                <a:spcPts val="0"/>
              </a:spcAft>
              <a:buNone/>
            </a:pPr>
            <a:r>
              <a:rPr lang="en-US"/>
              <a:t>The “best fit” for safety and industrial hygiene is to develop multidisciplinary teams where scientists or operators incorporate safety into their day-to-day business, as opposed to EH&amp;S serving as a police force. I’ve had the pleasure of serving on teams which resulted in great collaborations with scientists. These are some examples of what I’ve seen that worked well.  Safety teams led by individuals in their own departments can be very effective.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Having a research VP chair a safety committee provides an unparalleled level of support.  Of course, this is not always readily achievable.  </a:t>
            </a:r>
            <a:endParaRPr strike="sngStrike"/>
          </a:p>
          <a:p>
            <a:pPr indent="0" lvl="0" marL="0" rtl="0" algn="l">
              <a:spcBef>
                <a:spcPts val="0"/>
              </a:spcBef>
              <a:spcAft>
                <a:spcPts val="0"/>
              </a:spcAft>
              <a:buNone/>
            </a:pPr>
            <a:r>
              <a:t/>
            </a:r>
            <a:endParaRPr/>
          </a:p>
          <a:p>
            <a:pPr indent="0" lvl="0" marL="0" rtl="0" algn="l">
              <a:spcBef>
                <a:spcPts val="0"/>
              </a:spcBef>
              <a:spcAft>
                <a:spcPts val="0"/>
              </a:spcAft>
              <a:buNone/>
            </a:pPr>
            <a:r>
              <a:rPr lang="en-US"/>
              <a:t>At one site, we had a friendly competition each year where proactive metrics were tallied for each department and the winning department received a nice barbeque lunch hosted by Environmental Health and Safety.  Leaders of department teams were also treated to an elegant dinner once a year with EH&amp;S and top management to thank them for their contributions.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Having safety as a performance metric, on the order of 5% of the performance reviews, was another effective way to get all involved in supporting proper safety behaviors.</a:t>
            </a:r>
            <a:endParaRPr/>
          </a:p>
        </p:txBody>
      </p:sp>
      <p:sp>
        <p:nvSpPr>
          <p:cNvPr id="940" name="Google Shape;940;p55: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56: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9" name="Google Shape;949;p56: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Next, I’ll discuss some issues around engineering controls.  For best results, early collaboration with engineering and other stakeholders is a key factor.</a:t>
            </a:r>
            <a:endParaRPr/>
          </a:p>
        </p:txBody>
      </p:sp>
      <p:sp>
        <p:nvSpPr>
          <p:cNvPr id="950" name="Google Shape;950;p56: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57: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p57: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Early pharma technology: equipment from food industry. </a:t>
            </a:r>
            <a:endParaRPr/>
          </a:p>
          <a:p>
            <a:pPr indent="-176679" lvl="0" marL="176679" rtl="0" algn="l">
              <a:spcBef>
                <a:spcPts val="0"/>
              </a:spcBef>
              <a:spcAft>
                <a:spcPts val="0"/>
              </a:spcAft>
              <a:buClr>
                <a:schemeClr val="dk1"/>
              </a:buClr>
              <a:buSzPts val="1200"/>
              <a:buFont typeface="Arial"/>
              <a:buChar char="•"/>
            </a:pPr>
            <a:r>
              <a:rPr lang="en-US"/>
              <a:t>Hobart 140 quart mixer, used in bakeries. </a:t>
            </a:r>
            <a:endParaRPr/>
          </a:p>
          <a:p>
            <a:pPr indent="-176679" lvl="0" marL="176679" rtl="0" algn="l">
              <a:spcBef>
                <a:spcPts val="0"/>
              </a:spcBef>
              <a:spcAft>
                <a:spcPts val="0"/>
              </a:spcAft>
              <a:buClr>
                <a:schemeClr val="dk1"/>
              </a:buClr>
              <a:buSzPts val="1200"/>
              <a:buFont typeface="Arial"/>
              <a:buChar char="•"/>
            </a:pPr>
            <a:r>
              <a:rPr lang="en-US"/>
              <a:t>Okay for earlier, non-potent drugs, but not for today’s potent compounds! </a:t>
            </a:r>
            <a:endParaRPr/>
          </a:p>
          <a:p>
            <a:pPr indent="-176679" lvl="0" marL="176679" rtl="0" algn="l">
              <a:spcBef>
                <a:spcPts val="0"/>
              </a:spcBef>
              <a:spcAft>
                <a:spcPts val="0"/>
              </a:spcAft>
              <a:buClr>
                <a:schemeClr val="dk1"/>
              </a:buClr>
              <a:buSzPts val="1200"/>
              <a:buFont typeface="Arial"/>
              <a:buChar char="•"/>
            </a:pPr>
            <a:r>
              <a:rPr lang="en-US"/>
              <a:t>Bigger Hobart to mix oral contraceptives.  </a:t>
            </a:r>
            <a:endParaRPr/>
          </a:p>
          <a:p>
            <a:pPr indent="-176679" lvl="0" marL="176679" rtl="0" algn="l">
              <a:spcBef>
                <a:spcPts val="0"/>
              </a:spcBef>
              <a:spcAft>
                <a:spcPts val="0"/>
              </a:spcAft>
              <a:buClr>
                <a:schemeClr val="dk1"/>
              </a:buClr>
              <a:buSzPts val="1200"/>
              <a:buFont typeface="Arial"/>
              <a:buChar char="•"/>
            </a:pPr>
            <a:r>
              <a:rPr lang="en-US"/>
              <a:t>Still used in the US.</a:t>
            </a:r>
            <a:endParaRPr/>
          </a:p>
          <a:p>
            <a:pPr indent="-100479" lvl="0" marL="176679" rtl="0" algn="l">
              <a:spcBef>
                <a:spcPts val="0"/>
              </a:spcBef>
              <a:spcAft>
                <a:spcPts val="0"/>
              </a:spcAft>
              <a:buClr>
                <a:schemeClr val="dk1"/>
              </a:buClr>
              <a:buSzPts val="1200"/>
              <a:buFont typeface="Arial"/>
              <a:buNone/>
            </a:pPr>
            <a:r>
              <a:t/>
            </a:r>
            <a:endParaRPr/>
          </a:p>
          <a:p>
            <a:pPr indent="-176679" lvl="0" marL="176679" rtl="0" algn="l">
              <a:spcBef>
                <a:spcPts val="0"/>
              </a:spcBef>
              <a:spcAft>
                <a:spcPts val="0"/>
              </a:spcAft>
              <a:buClr>
                <a:schemeClr val="dk1"/>
              </a:buClr>
              <a:buSzPts val="1200"/>
              <a:buFont typeface="Arial"/>
              <a:buChar char="•"/>
            </a:pPr>
            <a:r>
              <a:rPr lang="en-US">
                <a:latin typeface="Arial"/>
                <a:ea typeface="Arial"/>
                <a:cs typeface="Arial"/>
                <a:sym typeface="Arial"/>
              </a:rPr>
              <a:t>Cannot just upgrade equipment due to FDA approval processes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TOPO granulator, Hobart mixer, Lodige</a:t>
            </a:r>
            <a:endParaRPr/>
          </a:p>
          <a:p>
            <a:pPr indent="0" lvl="0" marL="0" rtl="0" algn="l">
              <a:spcBef>
                <a:spcPts val="0"/>
              </a:spcBef>
              <a:spcAft>
                <a:spcPts val="0"/>
              </a:spcAft>
              <a:buNone/>
            </a:pPr>
            <a:r>
              <a:rPr lang="en-US"/>
              <a:t>_________________________________________________________________</a:t>
            </a:r>
            <a:endParaRPr/>
          </a:p>
          <a:p>
            <a:pPr indent="0" lvl="0" marL="0" rtl="0" algn="l">
              <a:spcBef>
                <a:spcPts val="0"/>
              </a:spcBef>
              <a:spcAft>
                <a:spcPts val="0"/>
              </a:spcAft>
              <a:buNone/>
            </a:pPr>
            <a:r>
              <a:rPr lang="en-US"/>
              <a:t>Much of the early pharmaceutical technology was based upon equipment from the food industry. This is a Hobart 140 quart mixer which is used in bakeries. This was okay for earlier, non-potent drugs, but not for today’s potent compounds! I encountered a bigger Hobart, with a bowl that went up to my shoulders, in a foreign country being used to mix oral contraceptives.  These are still used in the US as well.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latin typeface="Arial"/>
                <a:ea typeface="Arial"/>
                <a:cs typeface="Arial"/>
                <a:sym typeface="Arial"/>
              </a:rPr>
              <a:t>Cannot just upgrade equipment due to FDA approval processes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potent compound handling, the room cannot be the containment.  We see this in older facilities and in processes where EH&amp;S was not integrated from the beginning.  Older facilities often face this challenge.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TOPO granulator, Hobart mixer, Lodige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57" name="Google Shape;957;p57: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58: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7" name="Google Shape;967;p58: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What’s wrong with this picture?  </a:t>
            </a:r>
            <a:endParaRPr/>
          </a:p>
          <a:p>
            <a:pPr indent="-176679" lvl="0" marL="176679" rtl="0" algn="l">
              <a:spcBef>
                <a:spcPts val="0"/>
              </a:spcBef>
              <a:spcAft>
                <a:spcPts val="0"/>
              </a:spcAft>
              <a:buClr>
                <a:schemeClr val="dk1"/>
              </a:buClr>
              <a:buSzPts val="1200"/>
              <a:buFont typeface="Arial"/>
              <a:buChar char="•"/>
            </a:pPr>
            <a:r>
              <a:rPr lang="en-US"/>
              <a:t>Control at source</a:t>
            </a:r>
            <a:endParaRPr/>
          </a:p>
          <a:p>
            <a:pPr indent="-176679" lvl="0" marL="176679" rtl="0" algn="l">
              <a:spcBef>
                <a:spcPts val="0"/>
              </a:spcBef>
              <a:spcAft>
                <a:spcPts val="0"/>
              </a:spcAft>
              <a:buClr>
                <a:schemeClr val="dk1"/>
              </a:buClr>
              <a:buSzPts val="1200"/>
              <a:buFont typeface="Arial"/>
              <a:buChar char="•"/>
            </a:pPr>
            <a:r>
              <a:rPr lang="en-US"/>
              <a:t>LEV drop ineffective in design &amp; placement.</a:t>
            </a:r>
            <a:endParaRPr/>
          </a:p>
          <a:p>
            <a:pPr indent="-100479" lvl="0" marL="176679" rtl="0" algn="l">
              <a:spcBef>
                <a:spcPts val="0"/>
              </a:spcBef>
              <a:spcAft>
                <a:spcPts val="0"/>
              </a:spcAft>
              <a:buClr>
                <a:schemeClr val="dk1"/>
              </a:buClr>
              <a:buSzPts val="1200"/>
              <a:buFont typeface="Arial"/>
              <a:buNone/>
            </a:pPr>
            <a:r>
              <a:t/>
            </a:r>
            <a:endParaRPr/>
          </a:p>
          <a:p>
            <a:pPr indent="-176679" lvl="0" marL="176679" rtl="0" algn="l">
              <a:spcBef>
                <a:spcPts val="0"/>
              </a:spcBef>
              <a:spcAft>
                <a:spcPts val="0"/>
              </a:spcAft>
              <a:buClr>
                <a:schemeClr val="dk1"/>
              </a:buClr>
              <a:buSzPts val="1200"/>
              <a:buFont typeface="Arial"/>
              <a:buChar char="•"/>
            </a:pPr>
            <a:r>
              <a:rPr lang="en-US"/>
              <a:t>Many questions.  </a:t>
            </a:r>
            <a:endParaRPr/>
          </a:p>
          <a:p>
            <a:pPr indent="-176679" lvl="0" marL="176679" rtl="0" algn="l">
              <a:spcBef>
                <a:spcPts val="0"/>
              </a:spcBef>
              <a:spcAft>
                <a:spcPts val="0"/>
              </a:spcAft>
              <a:buClr>
                <a:schemeClr val="dk1"/>
              </a:buClr>
              <a:buSzPts val="1200"/>
              <a:buFont typeface="Arial"/>
              <a:buChar char="•"/>
            </a:pPr>
            <a:r>
              <a:rPr lang="en-US"/>
              <a:t>Liquids easier than powders.</a:t>
            </a:r>
            <a:endParaRPr/>
          </a:p>
          <a:p>
            <a:pPr indent="-176679" lvl="0" marL="176679" rtl="0" algn="l">
              <a:spcBef>
                <a:spcPts val="0"/>
              </a:spcBef>
              <a:spcAft>
                <a:spcPts val="0"/>
              </a:spcAft>
              <a:buClr>
                <a:schemeClr val="dk1"/>
              </a:buClr>
              <a:buSzPts val="1200"/>
              <a:buFont typeface="Arial"/>
              <a:buChar char="•"/>
            </a:pPr>
            <a:r>
              <a:rPr lang="en-US"/>
              <a:t>Dust and aerosols in head space.  </a:t>
            </a:r>
            <a:endParaRPr/>
          </a:p>
          <a:p>
            <a:pPr indent="-176679" lvl="0" marL="176679" rtl="0" algn="l">
              <a:spcBef>
                <a:spcPts val="0"/>
              </a:spcBef>
              <a:spcAft>
                <a:spcPts val="0"/>
              </a:spcAft>
              <a:buClr>
                <a:schemeClr val="dk1"/>
              </a:buClr>
              <a:buSzPts val="1200"/>
              <a:buFont typeface="Arial"/>
              <a:buChar char="•"/>
            </a:pPr>
            <a:r>
              <a:rPr lang="en-US"/>
              <a:t>How was API charged?  Contained?  </a:t>
            </a:r>
            <a:endParaRPr/>
          </a:p>
          <a:p>
            <a:pPr indent="-176679" lvl="0" marL="176679" rtl="0" algn="l">
              <a:spcBef>
                <a:spcPts val="0"/>
              </a:spcBef>
              <a:spcAft>
                <a:spcPts val="0"/>
              </a:spcAft>
              <a:buClr>
                <a:schemeClr val="dk1"/>
              </a:buClr>
              <a:buSzPts val="1200"/>
              <a:buFont typeface="Arial"/>
              <a:buChar char="•"/>
            </a:pPr>
            <a:r>
              <a:rPr lang="en-US"/>
              <a:t>LEV ineffective: potent compound dust.</a:t>
            </a:r>
            <a:endParaRPr/>
          </a:p>
          <a:p>
            <a:pPr indent="0" lvl="0" marL="0" rtl="0" algn="l">
              <a:spcBef>
                <a:spcPts val="0"/>
              </a:spcBef>
              <a:spcAft>
                <a:spcPts val="0"/>
              </a:spcAft>
              <a:buNone/>
            </a:pPr>
            <a:r>
              <a:t/>
            </a:r>
            <a:endParaRPr/>
          </a:p>
        </p:txBody>
      </p:sp>
      <p:sp>
        <p:nvSpPr>
          <p:cNvPr id="968" name="Google Shape;968;p58: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59: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5" name="Google Shape;975;p59: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976" name="Google Shape;976;p59: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6:notes"/>
          <p:cNvSpPr/>
          <p:nvPr>
            <p:ph idx="2" type="sldImg"/>
          </p:nvPr>
        </p:nvSpPr>
        <p:spPr>
          <a:xfrm>
            <a:off x="500063" y="738188"/>
            <a:ext cx="6577012" cy="36988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5" name="Google Shape;385;p6: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t/>
            </a:r>
            <a:endParaRPr/>
          </a:p>
          <a:p>
            <a:pPr indent="-176679" lvl="0" marL="176679" rtl="0" algn="l">
              <a:spcBef>
                <a:spcPts val="0"/>
              </a:spcBef>
              <a:spcAft>
                <a:spcPts val="0"/>
              </a:spcAft>
              <a:buClr>
                <a:schemeClr val="dk1"/>
              </a:buClr>
              <a:buSzPts val="1200"/>
              <a:buFont typeface="Arial"/>
              <a:buChar char="•"/>
            </a:pPr>
            <a:r>
              <a:rPr lang="en-US"/>
              <a:t>Steroid sex hormones: potential adverse health effects early on, especially men --female hormones.  </a:t>
            </a:r>
            <a:endParaRPr/>
          </a:p>
          <a:p>
            <a:pPr indent="-176679" lvl="0" marL="176679" rtl="0" algn="l">
              <a:spcBef>
                <a:spcPts val="0"/>
              </a:spcBef>
              <a:spcAft>
                <a:spcPts val="0"/>
              </a:spcAft>
              <a:buClr>
                <a:schemeClr val="dk1"/>
              </a:buClr>
              <a:buSzPts val="1200"/>
              <a:buFont typeface="Arial"/>
              <a:buChar char="•"/>
            </a:pPr>
            <a:r>
              <a:rPr lang="en-US"/>
              <a:t>Gynecomastia: enlargement of breast tissue.  </a:t>
            </a:r>
            <a:endParaRPr/>
          </a:p>
          <a:p>
            <a:pPr indent="-176679" lvl="0" marL="176679" rtl="0" algn="l">
              <a:spcBef>
                <a:spcPts val="0"/>
              </a:spcBef>
              <a:spcAft>
                <a:spcPts val="0"/>
              </a:spcAft>
              <a:buClr>
                <a:schemeClr val="dk1"/>
              </a:buClr>
              <a:buSzPts val="1200"/>
              <a:buFont typeface="Arial"/>
              <a:buChar char="•"/>
            </a:pPr>
            <a:r>
              <a:rPr lang="en-US"/>
              <a:t>Galactorrhea: discharge of fluid from breasts.  </a:t>
            </a:r>
            <a:endParaRPr/>
          </a:p>
          <a:p>
            <a:pPr indent="-176679" lvl="0" marL="176679" rtl="0" algn="l">
              <a:spcBef>
                <a:spcPts val="0"/>
              </a:spcBef>
              <a:spcAft>
                <a:spcPts val="0"/>
              </a:spcAft>
              <a:buClr>
                <a:schemeClr val="dk1"/>
              </a:buClr>
              <a:buSzPts val="1200"/>
              <a:buFont typeface="Arial"/>
              <a:buChar char="•"/>
            </a:pPr>
            <a:r>
              <a:rPr lang="en-US"/>
              <a:t>Serious condition clinically 3 stages. </a:t>
            </a:r>
            <a:endParaRPr/>
          </a:p>
          <a:p>
            <a:pPr indent="-176679" lvl="0" marL="176679" rtl="0" algn="l">
              <a:spcBef>
                <a:spcPts val="0"/>
              </a:spcBef>
              <a:spcAft>
                <a:spcPts val="0"/>
              </a:spcAft>
              <a:buClr>
                <a:schemeClr val="dk1"/>
              </a:buClr>
              <a:buSzPts val="1200"/>
              <a:buFont typeface="Arial"/>
              <a:buChar char="•"/>
            </a:pPr>
            <a:r>
              <a:rPr lang="en-US"/>
              <a:t>If Stage 3, irreversible.  Treatment: surgery.  Mastectomies historically.  </a:t>
            </a:r>
            <a:endParaRPr/>
          </a:p>
          <a:p>
            <a:pPr indent="-176679" lvl="0" marL="176679" rtl="0" algn="l">
              <a:spcBef>
                <a:spcPts val="0"/>
              </a:spcBef>
              <a:spcAft>
                <a:spcPts val="0"/>
              </a:spcAft>
              <a:buClr>
                <a:schemeClr val="dk1"/>
              </a:buClr>
              <a:buSzPts val="1200"/>
              <a:buFont typeface="Arial"/>
              <a:buChar char="•"/>
            </a:pPr>
            <a:r>
              <a:rPr lang="en-US"/>
              <a:t>Occurred where I worked. </a:t>
            </a:r>
            <a:endParaRPr/>
          </a:p>
          <a:p>
            <a:pPr indent="-176679" lvl="0" marL="176679" rtl="0" algn="l">
              <a:spcBef>
                <a:spcPts val="0"/>
              </a:spcBef>
              <a:spcAft>
                <a:spcPts val="0"/>
              </a:spcAft>
              <a:buClr>
                <a:schemeClr val="dk1"/>
              </a:buClr>
              <a:buSzPts val="1200"/>
              <a:buFont typeface="Arial"/>
              <a:buChar char="•"/>
            </a:pPr>
            <a:r>
              <a:rPr lang="en-US"/>
              <a:t>Maintenance worker cleaned the packaging lines: steroids.  </a:t>
            </a:r>
            <a:endParaRPr/>
          </a:p>
          <a:p>
            <a:pPr indent="-176679" lvl="0" marL="176679" rtl="0" algn="l">
              <a:spcBef>
                <a:spcPts val="0"/>
              </a:spcBef>
              <a:spcAft>
                <a:spcPts val="0"/>
              </a:spcAft>
              <a:buClr>
                <a:schemeClr val="dk1"/>
              </a:buClr>
              <a:buSzPts val="1200"/>
              <a:buFont typeface="Arial"/>
              <a:buChar char="•"/>
            </a:pPr>
            <a:r>
              <a:rPr lang="en-US"/>
              <a:t>Staff shortages over a few months.  Wiped with alcohol.  No gloves, per SOP.  </a:t>
            </a:r>
            <a:endParaRPr/>
          </a:p>
          <a:p>
            <a:pPr indent="-176679" lvl="0" marL="176679" rtl="0" algn="l">
              <a:spcBef>
                <a:spcPts val="0"/>
              </a:spcBef>
              <a:spcAft>
                <a:spcPts val="0"/>
              </a:spcAft>
              <a:buClr>
                <a:schemeClr val="dk1"/>
              </a:buClr>
              <a:buSzPts val="1200"/>
              <a:buFont typeface="Arial"/>
              <a:buChar char="•"/>
            </a:pPr>
            <a:r>
              <a:rPr lang="en-US"/>
              <a:t>Gynecomastia resulted.  Surgery to correct. </a:t>
            </a:r>
            <a:endParaRPr/>
          </a:p>
          <a:p>
            <a:pPr indent="-176679" lvl="0" marL="176679" rtl="0" algn="l">
              <a:spcBef>
                <a:spcPts val="0"/>
              </a:spcBef>
              <a:spcAft>
                <a:spcPts val="0"/>
              </a:spcAft>
              <a:buClr>
                <a:schemeClr val="dk1"/>
              </a:buClr>
              <a:buSzPts val="1200"/>
              <a:buFont typeface="Arial"/>
              <a:buChar char="•"/>
            </a:pPr>
            <a:r>
              <a:rPr lang="en-US"/>
              <a:t>At the time I began working at this site, all workers in Production having monthly breast checks.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_____________________________________________________</a:t>
            </a:r>
            <a:endParaRPr/>
          </a:p>
          <a:p>
            <a:pPr indent="0" lvl="0" marL="0" rtl="0" algn="l">
              <a:spcBef>
                <a:spcPts val="0"/>
              </a:spcBef>
              <a:spcAft>
                <a:spcPts val="0"/>
              </a:spcAft>
              <a:buNone/>
            </a:pPr>
            <a:r>
              <a:rPr lang="en-US"/>
              <a:t>Steroid sex hormones were found to have the potential to cause adverse health effects early on, especially in men exposed to female hormones.  The health effect is called gynecomastia, which is the enlargement of breast tissue.  This can be accompanied by galactorrhea, the discharge of fluid from breasts.  This is serious condition that is seen clinically in three different stages. </a:t>
            </a:r>
            <a:r>
              <a:rPr lang="en-US" strike="noStrike"/>
              <a:t>If </a:t>
            </a:r>
            <a:r>
              <a:rPr lang="en-US"/>
              <a:t>exposure continues and the employee advances to Stage 3, the condition becomes irreversible.  The only treatment for this is surgery.  There have been mastectomies historically.  This occurred at the facility where I worked. A Maintenance worker cleaned the packaging lines where steroids had been processed.  There were staff shortages and this worker ended up cleaning the lines over several months.  He wiped surfaces with alcohol.  However, the operator did not wear protective gloves, as required by the standard operating procedure.  Gynecomastia resulted and the worker did have surgery to correct it.  At the time I began working at this site, all workers in the Production area were having monthly breast checks to confirm that we did not have additional issues.</a:t>
            </a:r>
            <a:endParaRPr/>
          </a:p>
        </p:txBody>
      </p:sp>
      <p:sp>
        <p:nvSpPr>
          <p:cNvPr id="386" name="Google Shape;386;p6:notes"/>
          <p:cNvSpPr txBox="1"/>
          <p:nvPr>
            <p:ph idx="3" type="hdr"/>
          </p:nvPr>
        </p:nvSpPr>
        <p:spPr>
          <a:xfrm>
            <a:off x="0" y="0"/>
            <a:ext cx="3077739" cy="471054"/>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Introduction</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60: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4" name="Google Shape;984;p60: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985" name="Google Shape;985;p60: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p61: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3" name="Google Shape;993;p61: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Common thoughts: </a:t>
            </a:r>
            <a:endParaRPr/>
          </a:p>
          <a:p>
            <a:pPr indent="-176679" lvl="0" marL="176679" rtl="0" algn="l">
              <a:spcBef>
                <a:spcPts val="0"/>
              </a:spcBef>
              <a:spcAft>
                <a:spcPts val="0"/>
              </a:spcAft>
              <a:buClr>
                <a:schemeClr val="dk1"/>
              </a:buClr>
              <a:buSzPts val="1200"/>
              <a:buFont typeface="Arial"/>
              <a:buChar char="•"/>
            </a:pPr>
            <a:r>
              <a:rPr lang="en-US"/>
              <a:t>Similar hoods are equal.</a:t>
            </a:r>
            <a:endParaRPr/>
          </a:p>
          <a:p>
            <a:pPr indent="-176679" lvl="0" marL="176679" rtl="0" algn="l">
              <a:spcBef>
                <a:spcPts val="0"/>
              </a:spcBef>
              <a:spcAft>
                <a:spcPts val="0"/>
              </a:spcAft>
              <a:buClr>
                <a:schemeClr val="dk1"/>
              </a:buClr>
              <a:buSzPts val="1200"/>
              <a:buFont typeface="Arial"/>
              <a:buChar char="•"/>
            </a:pPr>
            <a:r>
              <a:rPr lang="en-US"/>
              <a:t>More air = better</a:t>
            </a:r>
            <a:endParaRPr/>
          </a:p>
          <a:p>
            <a:pPr indent="0" lvl="0" marL="0" rtl="0" algn="l">
              <a:spcBef>
                <a:spcPts val="0"/>
              </a:spcBef>
              <a:spcAft>
                <a:spcPts val="0"/>
              </a:spcAft>
              <a:buNone/>
            </a:pPr>
            <a:r>
              <a:rPr lang="en-US"/>
              <a:t>Not the case!</a:t>
            </a:r>
            <a:endParaRPr/>
          </a:p>
          <a:p>
            <a:pPr indent="-176679" lvl="0" marL="176679" rtl="0" algn="l">
              <a:spcBef>
                <a:spcPts val="0"/>
              </a:spcBef>
              <a:spcAft>
                <a:spcPts val="0"/>
              </a:spcAft>
              <a:buClr>
                <a:schemeClr val="dk1"/>
              </a:buClr>
              <a:buSzPts val="1200"/>
              <a:buFont typeface="Arial"/>
              <a:buChar char="•"/>
            </a:pPr>
            <a:r>
              <a:rPr lang="en-US"/>
              <a:t>VBE on right: contain potent powders to low OEL ranges. </a:t>
            </a:r>
            <a:endParaRPr/>
          </a:p>
          <a:p>
            <a:pPr indent="-176679" lvl="0" marL="176679" rtl="0" algn="l">
              <a:spcBef>
                <a:spcPts val="0"/>
              </a:spcBef>
              <a:spcAft>
                <a:spcPts val="0"/>
              </a:spcAft>
              <a:buClr>
                <a:schemeClr val="dk1"/>
              </a:buClr>
              <a:buSzPts val="1200"/>
              <a:buFont typeface="Arial"/>
              <a:buChar char="•"/>
            </a:pPr>
            <a:r>
              <a:rPr lang="en-US"/>
              <a:t>Laminar airflow away </a:t>
            </a:r>
            <a:endParaRPr/>
          </a:p>
          <a:p>
            <a:pPr indent="-176679" lvl="0" marL="176679" rtl="0" algn="l">
              <a:spcBef>
                <a:spcPts val="0"/>
              </a:spcBef>
              <a:spcAft>
                <a:spcPts val="0"/>
              </a:spcAft>
              <a:buClr>
                <a:schemeClr val="dk1"/>
              </a:buClr>
              <a:buSzPts val="1200"/>
              <a:buFont typeface="Arial"/>
              <a:buChar char="•"/>
            </a:pPr>
            <a:r>
              <a:rPr lang="en-US"/>
              <a:t>Air velocity ~ of 70-80 fpm. </a:t>
            </a:r>
            <a:endParaRPr/>
          </a:p>
          <a:p>
            <a:pPr indent="-176679" lvl="0" marL="176679" rtl="0" algn="l">
              <a:spcBef>
                <a:spcPts val="0"/>
              </a:spcBef>
              <a:spcAft>
                <a:spcPts val="0"/>
              </a:spcAft>
              <a:buClr>
                <a:schemeClr val="dk1"/>
              </a:buClr>
              <a:buSzPts val="1200"/>
              <a:buFont typeface="Arial"/>
              <a:buChar char="•"/>
            </a:pPr>
            <a:r>
              <a:rPr lang="en-US"/>
              <a:t>However, we see units such as the chemical bench or “fume” hood pictured on the left used for pharma powders.  </a:t>
            </a:r>
            <a:endParaRPr/>
          </a:p>
          <a:p>
            <a:pPr indent="-176679" lvl="0" marL="176679" rtl="0" algn="l">
              <a:spcBef>
                <a:spcPts val="0"/>
              </a:spcBef>
              <a:spcAft>
                <a:spcPts val="0"/>
              </a:spcAft>
              <a:buClr>
                <a:schemeClr val="dk1"/>
              </a:buClr>
              <a:buSzPts val="1200"/>
              <a:buFont typeface="Arial"/>
              <a:buChar char="•"/>
            </a:pPr>
            <a:r>
              <a:rPr lang="en-US"/>
              <a:t>Fume hoods NOT for powders.  </a:t>
            </a:r>
            <a:endParaRPr/>
          </a:p>
          <a:p>
            <a:pPr indent="-176679" lvl="0" marL="176679" rtl="0" algn="l">
              <a:spcBef>
                <a:spcPts val="0"/>
              </a:spcBef>
              <a:spcAft>
                <a:spcPts val="0"/>
              </a:spcAft>
              <a:buClr>
                <a:schemeClr val="dk1"/>
              </a:buClr>
              <a:buSzPts val="1200"/>
              <a:buFont typeface="Arial"/>
              <a:buChar char="•"/>
            </a:pPr>
            <a:r>
              <a:rPr lang="en-US"/>
              <a:t>Higher airflow: turbulence can enable powders to escape.  </a:t>
            </a:r>
            <a:endParaRPr/>
          </a:p>
          <a:p>
            <a:pPr indent="0" lvl="0" marL="0" rtl="0" algn="l">
              <a:spcBef>
                <a:spcPts val="0"/>
              </a:spcBef>
              <a:spcAft>
                <a:spcPts val="0"/>
              </a:spcAft>
              <a:buNone/>
            </a:pPr>
            <a:r>
              <a:rPr lang="en-US"/>
              <a:t>_______________________________________________</a:t>
            </a:r>
            <a:endParaRPr/>
          </a:p>
          <a:p>
            <a:pPr indent="0" lvl="0" marL="0" rtl="0" algn="l">
              <a:spcBef>
                <a:spcPts val="0"/>
              </a:spcBef>
              <a:spcAft>
                <a:spcPts val="0"/>
              </a:spcAft>
              <a:buNone/>
            </a:pPr>
            <a:r>
              <a:rPr lang="en-US"/>
              <a:t>There is a common thought that similar looking hoods are the same and that more air is better.  However, this is not the case here.  The ventilated balance enclosure on the right is specifically designed to contain potent compound powders down to the low OEL ranges. These units have laminar airflow away from the worker.  Air velocity is on the order of 70-80 fpm. However, we often see units such as the chemical bench or “fume” hood pictured on the left used for pharmaceutical powders.  These units ARE NOT intended for powders.  Their higher airflow can cause turbulence which enables powders to escape.  </a:t>
            </a:r>
            <a:endParaRPr/>
          </a:p>
        </p:txBody>
      </p:sp>
      <p:sp>
        <p:nvSpPr>
          <p:cNvPr id="994" name="Google Shape;994;p61: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p62: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4" name="Google Shape;1004;p62: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Units confused.  </a:t>
            </a:r>
            <a:endParaRPr/>
          </a:p>
          <a:p>
            <a:pPr indent="-176679" lvl="0" marL="176679" rtl="0" algn="l">
              <a:spcBef>
                <a:spcPts val="0"/>
              </a:spcBef>
              <a:spcAft>
                <a:spcPts val="0"/>
              </a:spcAft>
              <a:buClr>
                <a:schemeClr val="dk1"/>
              </a:buClr>
              <a:buSzPts val="1200"/>
              <a:buFont typeface="Arial"/>
              <a:buChar char="•"/>
            </a:pPr>
            <a:r>
              <a:rPr lang="en-US"/>
              <a:t>CA reg: “laboratory-type” hood face velocities provide avg. face velocity of @ least 100 fpm.  </a:t>
            </a:r>
            <a:endParaRPr/>
          </a:p>
          <a:p>
            <a:pPr indent="-176679" lvl="0" marL="176679" rtl="0" algn="l">
              <a:spcBef>
                <a:spcPts val="0"/>
              </a:spcBef>
              <a:spcAft>
                <a:spcPts val="0"/>
              </a:spcAft>
              <a:buClr>
                <a:schemeClr val="dk1"/>
              </a:buClr>
              <a:buSzPts val="1200"/>
              <a:buFont typeface="Arial"/>
              <a:buChar char="•"/>
            </a:pPr>
            <a:r>
              <a:rPr lang="en-US"/>
              <a:t>NOT appropriate for VBEs</a:t>
            </a:r>
            <a:endParaRPr/>
          </a:p>
          <a:p>
            <a:pPr indent="-176679" lvl="0" marL="176679" rtl="0" algn="l">
              <a:spcBef>
                <a:spcPts val="0"/>
              </a:spcBef>
              <a:spcAft>
                <a:spcPts val="0"/>
              </a:spcAft>
              <a:buClr>
                <a:schemeClr val="dk1"/>
              </a:buClr>
              <a:buSzPts val="1200"/>
              <a:buFont typeface="Arial"/>
              <a:buChar char="•"/>
            </a:pPr>
            <a:r>
              <a:rPr lang="en-US"/>
              <a:t>Installations where &gt;100 fpm on these units</a:t>
            </a:r>
            <a:endParaRPr/>
          </a:p>
          <a:p>
            <a:pPr indent="-176679" lvl="0" marL="176679" rtl="0" algn="l">
              <a:spcBef>
                <a:spcPts val="0"/>
              </a:spcBef>
              <a:spcAft>
                <a:spcPts val="0"/>
              </a:spcAft>
              <a:buClr>
                <a:schemeClr val="dk1"/>
              </a:buClr>
              <a:buSzPts val="1200"/>
              <a:buFont typeface="Arial"/>
              <a:buChar char="•"/>
            </a:pPr>
            <a:r>
              <a:rPr lang="en-US"/>
              <a:t>Engineers didn’t understand</a:t>
            </a:r>
            <a:endParaRPr/>
          </a:p>
          <a:p>
            <a:pPr indent="-176679" lvl="0" marL="176679" rtl="0" algn="l">
              <a:spcBef>
                <a:spcPts val="0"/>
              </a:spcBef>
              <a:spcAft>
                <a:spcPts val="0"/>
              </a:spcAft>
              <a:buClr>
                <a:schemeClr val="dk1"/>
              </a:buClr>
              <a:buSzPts val="1200"/>
              <a:buFont typeface="Arial"/>
              <a:buChar char="•"/>
            </a:pPr>
            <a:r>
              <a:rPr lang="en-US"/>
              <a:t>IH work w/Engineering</a:t>
            </a:r>
            <a:endParaRPr/>
          </a:p>
          <a:p>
            <a:pPr indent="0" lvl="0" marL="0" rtl="0" algn="l">
              <a:spcBef>
                <a:spcPts val="0"/>
              </a:spcBef>
              <a:spcAft>
                <a:spcPts val="0"/>
              </a:spcAft>
              <a:buNone/>
            </a:pPr>
            <a:r>
              <a:rPr lang="en-US"/>
              <a:t>__________________________________________</a:t>
            </a:r>
            <a:endParaRPr/>
          </a:p>
          <a:p>
            <a:pPr indent="0" lvl="0" marL="0" rtl="0" algn="l">
              <a:spcBef>
                <a:spcPts val="0"/>
              </a:spcBef>
              <a:spcAft>
                <a:spcPts val="0"/>
              </a:spcAft>
              <a:buNone/>
            </a:pPr>
            <a:r>
              <a:rPr lang="en-US"/>
              <a:t>These units sometimes get confused.  And there is a California specific regulation noting that “laboratory-type” hood face velocities shall provide an average face velocity of at least 100 feet per minute.  This is NOT appropriate for the ventilated balance enclosures that I just showed you.  Yet I have seen installations where the air velocity was turned up to past 100 fpm on these units because the engineers did not understand this difference.  It’s important for the IH team to work with Engineering to put the best solutions into place.</a:t>
            </a:r>
            <a:endParaRPr/>
          </a:p>
        </p:txBody>
      </p:sp>
      <p:sp>
        <p:nvSpPr>
          <p:cNvPr id="1005" name="Google Shape;1005;p62: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63: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3" name="Google Shape;1013;p63: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Finally, I want to say a few words about USP 800 and the NIOSH Hazardous Drug Alert </a:t>
            </a:r>
            <a:endParaRPr/>
          </a:p>
        </p:txBody>
      </p:sp>
      <p:sp>
        <p:nvSpPr>
          <p:cNvPr id="1014" name="Google Shape;1014;p63: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64: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0" name="Google Shape;1020;p64:notes"/>
          <p:cNvSpPr txBox="1"/>
          <p:nvPr>
            <p:ph idx="1" type="body"/>
          </p:nvPr>
        </p:nvSpPr>
        <p:spPr>
          <a:xfrm>
            <a:off x="726031" y="4772475"/>
            <a:ext cx="5808246" cy="3579356"/>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b="0" i="1" lang="en-US">
                <a:solidFill>
                  <a:srgbClr val="000000"/>
                </a:solidFill>
                <a:latin typeface="Lato"/>
                <a:ea typeface="Lato"/>
                <a:cs typeface="Lato"/>
                <a:sym typeface="Lato"/>
              </a:rPr>
              <a:t>USP 800 provides standards for safe handling of hazardous drugs IN HEALTHCARE SETTINGS to minimize the risk of exposure to healthcare personnel, patients and the environment. </a:t>
            </a:r>
            <a:endParaRPr/>
          </a:p>
          <a:p>
            <a:pPr indent="0" lvl="0" marL="0" rtl="0" algn="l">
              <a:spcBef>
                <a:spcPts val="0"/>
              </a:spcBef>
              <a:spcAft>
                <a:spcPts val="0"/>
              </a:spcAft>
              <a:buNone/>
            </a:pPr>
            <a:r>
              <a:t/>
            </a:r>
            <a:endParaRPr i="1">
              <a:solidFill>
                <a:srgbClr val="000000"/>
              </a:solidFill>
              <a:latin typeface="Lato"/>
              <a:ea typeface="Lato"/>
              <a:cs typeface="Lato"/>
              <a:sym typeface="Lato"/>
            </a:endParaRPr>
          </a:p>
          <a:p>
            <a:pPr indent="0" lvl="0" marL="0" rtl="0" algn="l">
              <a:spcBef>
                <a:spcPts val="0"/>
              </a:spcBef>
              <a:spcAft>
                <a:spcPts val="0"/>
              </a:spcAft>
              <a:buNone/>
            </a:pPr>
            <a:r>
              <a:rPr b="1" i="1" lang="en-US">
                <a:solidFill>
                  <a:srgbClr val="009CBD"/>
                </a:solidFill>
                <a:latin typeface="Fira Sans"/>
                <a:ea typeface="Fira Sans"/>
                <a:cs typeface="Fira Sans"/>
                <a:sym typeface="Fira Sans"/>
              </a:rPr>
              <a:t>Pharmaceutical industrial hygiene expertise has not funneled down to the same level in healthcare setting.</a:t>
            </a:r>
            <a:endParaRPr i="1">
              <a:solidFill>
                <a:srgbClr val="000000"/>
              </a:solidFill>
              <a:latin typeface="Lato"/>
              <a:ea typeface="Lato"/>
              <a:cs typeface="Lato"/>
              <a:sym typeface="Lato"/>
            </a:endParaRPr>
          </a:p>
          <a:p>
            <a:pPr indent="0" lvl="0" marL="0" rtl="0" algn="l">
              <a:spcBef>
                <a:spcPts val="0"/>
              </a:spcBef>
              <a:spcAft>
                <a:spcPts val="0"/>
              </a:spcAft>
              <a:buNone/>
            </a:pPr>
            <a:r>
              <a:t/>
            </a:r>
            <a:endParaRPr i="1">
              <a:solidFill>
                <a:srgbClr val="000000"/>
              </a:solidFill>
              <a:latin typeface="Lato"/>
              <a:ea typeface="Lato"/>
              <a:cs typeface="Lato"/>
              <a:sym typeface="Lato"/>
            </a:endParaRPr>
          </a:p>
          <a:p>
            <a:pPr indent="0" lvl="0" marL="0" rtl="0" algn="l">
              <a:spcBef>
                <a:spcPts val="0"/>
              </a:spcBef>
              <a:spcAft>
                <a:spcPts val="0"/>
              </a:spcAft>
              <a:buNone/>
            </a:pPr>
            <a:r>
              <a:t/>
            </a:r>
            <a:endParaRPr i="1"/>
          </a:p>
        </p:txBody>
      </p:sp>
      <p:sp>
        <p:nvSpPr>
          <p:cNvPr id="1021" name="Google Shape;1021;p64: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65: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8" name="Google Shape;1028;p65: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Not yet enforced: appeals.  </a:t>
            </a:r>
            <a:endParaRPr/>
          </a:p>
          <a:p>
            <a:pPr indent="-176679" lvl="0" marL="176679" rtl="0" algn="l">
              <a:spcBef>
                <a:spcPts val="0"/>
              </a:spcBef>
              <a:spcAft>
                <a:spcPts val="0"/>
              </a:spcAft>
              <a:buClr>
                <a:schemeClr val="dk1"/>
              </a:buClr>
              <a:buSzPts val="1200"/>
              <a:buFont typeface="Arial"/>
              <a:buChar char="•"/>
            </a:pPr>
            <a:r>
              <a:rPr lang="en-US"/>
              <a:t>Why: Ensure HDs getting to patient, not left in environment.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_______________________________________</a:t>
            </a:r>
            <a:endParaRPr/>
          </a:p>
          <a:p>
            <a:pPr indent="0" lvl="0" marL="0" rtl="0" algn="l">
              <a:spcBef>
                <a:spcPts val="0"/>
              </a:spcBef>
              <a:spcAft>
                <a:spcPts val="0"/>
              </a:spcAft>
              <a:buNone/>
            </a:pPr>
            <a:r>
              <a:rPr lang="en-US"/>
              <a:t>USP 800 has not yet been enforced due to many appeals that were made.  However, it is anticipated that it will be enforceable as of May 1, 2023.  This affects hospitals, pharmacies and other healthcare settings.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Why: To ensure HDs are effectively getting to patient, and not left in the environment.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Baseline surface testing is to be done, followed by additional testing at least every 6 months.  More frequent sampling should be done if results are trending up.  Follow up is to be based upon risk assessment gaps and actions taken.</a:t>
            </a:r>
            <a:endParaRPr/>
          </a:p>
        </p:txBody>
      </p:sp>
      <p:sp>
        <p:nvSpPr>
          <p:cNvPr id="1029" name="Google Shape;1029;p65: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66: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5" name="Google Shape;1035;p66: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lang="en-US"/>
              <a:t>Focus on wipe sampling, not air monitoring.</a:t>
            </a:r>
            <a:endParaRPr/>
          </a:p>
          <a:p>
            <a:pPr indent="-100479" lvl="0" marL="176679" rtl="0" algn="l">
              <a:spcBef>
                <a:spcPts val="0"/>
              </a:spcBef>
              <a:spcAft>
                <a:spcPts val="0"/>
              </a:spcAft>
              <a:buClr>
                <a:schemeClr val="dk1"/>
              </a:buClr>
              <a:buSzPts val="1200"/>
              <a:buFont typeface="Arial"/>
              <a:buNone/>
            </a:pPr>
            <a:r>
              <a:t/>
            </a:r>
            <a:endParaRPr/>
          </a:p>
          <a:p>
            <a:pPr indent="-176679" lvl="0" marL="176679" rtl="0" algn="l">
              <a:spcBef>
                <a:spcPts val="0"/>
              </a:spcBef>
              <a:spcAft>
                <a:spcPts val="0"/>
              </a:spcAft>
              <a:buClr>
                <a:schemeClr val="dk1"/>
              </a:buClr>
              <a:buSzPts val="1200"/>
              <a:buFont typeface="Arial"/>
              <a:buChar char="•"/>
            </a:pPr>
            <a:r>
              <a:rPr lang="en-US"/>
              <a:t>Acceptable surface limits, (ASLs) need to be established based on hazard.  </a:t>
            </a:r>
            <a:endParaRPr/>
          </a:p>
          <a:p>
            <a:pPr indent="-176679" lvl="0" marL="176679" rtl="0" algn="l">
              <a:spcBef>
                <a:spcPts val="0"/>
              </a:spcBef>
              <a:spcAft>
                <a:spcPts val="0"/>
              </a:spcAft>
              <a:buClr>
                <a:schemeClr val="dk1"/>
              </a:buClr>
              <a:buSzPts val="1200"/>
              <a:buFont typeface="Arial"/>
              <a:buChar char="•"/>
            </a:pPr>
            <a:r>
              <a:rPr lang="en-US"/>
              <a:t>Example: ASL of &lt;1 ng/cm2 for cyclophosphamide.  </a:t>
            </a:r>
            <a:endParaRPr/>
          </a:p>
          <a:p>
            <a:pPr indent="-176679" lvl="0" marL="176679" rtl="0" algn="l">
              <a:spcBef>
                <a:spcPts val="0"/>
              </a:spcBef>
              <a:spcAft>
                <a:spcPts val="0"/>
              </a:spcAft>
              <a:buClr>
                <a:schemeClr val="dk1"/>
              </a:buClr>
              <a:buSzPts val="1200"/>
              <a:buFont typeface="Arial"/>
              <a:buChar char="•"/>
            </a:pPr>
            <a:r>
              <a:rPr lang="en-US"/>
              <a:t>Not one size fits all. </a:t>
            </a:r>
            <a:endParaRPr/>
          </a:p>
          <a:p>
            <a:pPr indent="-176679" lvl="0" marL="176679" rtl="0" algn="l">
              <a:spcBef>
                <a:spcPts val="0"/>
              </a:spcBef>
              <a:spcAft>
                <a:spcPts val="0"/>
              </a:spcAft>
              <a:buClr>
                <a:schemeClr val="dk1"/>
              </a:buClr>
              <a:buSzPts val="1200"/>
              <a:buFont typeface="Arial"/>
              <a:buChar char="•"/>
            </a:pPr>
            <a:r>
              <a:rPr lang="en-US"/>
              <a:t>Think beyond cyclophosphamide:  prioritize an approach based on a risk assessment.  </a:t>
            </a:r>
            <a:endParaRPr/>
          </a:p>
          <a:p>
            <a:pPr indent="-176679" lvl="0" marL="176679" rtl="0" algn="l">
              <a:spcBef>
                <a:spcPts val="0"/>
              </a:spcBef>
              <a:spcAft>
                <a:spcPts val="0"/>
              </a:spcAft>
              <a:buClr>
                <a:schemeClr val="dk1"/>
              </a:buClr>
              <a:buSzPts val="1200"/>
              <a:buFont typeface="Arial"/>
              <a:buChar char="•"/>
            </a:pPr>
            <a:r>
              <a:rPr lang="en-US"/>
              <a:t>Toxicology staff needed to develop appropriate ASLs.</a:t>
            </a:r>
            <a:endParaRPr/>
          </a:p>
          <a:p>
            <a:pPr indent="-100479" lvl="0" marL="176679"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rPr lang="en-US"/>
              <a:t>_____________________________________________</a:t>
            </a:r>
            <a:endParaRPr/>
          </a:p>
          <a:p>
            <a:pPr indent="0" lvl="0" marL="0" rtl="0" algn="l">
              <a:spcBef>
                <a:spcPts val="0"/>
              </a:spcBef>
              <a:spcAft>
                <a:spcPts val="0"/>
              </a:spcAft>
              <a:buNone/>
            </a:pPr>
            <a:r>
              <a:rPr lang="en-US"/>
              <a:t>USP 800 provides recommendations focusing on verifying that HAZARDOUS DRUGS are being </a:t>
            </a:r>
            <a:r>
              <a:rPr b="1" lang="en-US"/>
              <a:t>contained.  The focus is on wipe sampling, not air monitoring.</a:t>
            </a:r>
            <a:endParaRPr/>
          </a:p>
          <a:p>
            <a:pPr indent="0" lvl="0" marL="0" rtl="0" algn="l">
              <a:spcBef>
                <a:spcPts val="0"/>
              </a:spcBef>
              <a:spcAft>
                <a:spcPts val="0"/>
              </a:spcAft>
              <a:buNone/>
            </a:pPr>
            <a:r>
              <a:t/>
            </a:r>
            <a:endParaRPr b="1"/>
          </a:p>
          <a:p>
            <a:pPr indent="0" lvl="0" marL="0" rtl="0" algn="l">
              <a:spcBef>
                <a:spcPts val="0"/>
              </a:spcBef>
              <a:spcAft>
                <a:spcPts val="0"/>
              </a:spcAft>
              <a:buNone/>
            </a:pPr>
            <a:r>
              <a:rPr lang="en-US"/>
              <a:t>Acceptable surface limits, (ASLs) need to be established based on the hazard present.  An example given in the standard is an ASL of &lt;1 ng/cm</a:t>
            </a:r>
            <a:r>
              <a:rPr baseline="30000" lang="en-US"/>
              <a:t>2</a:t>
            </a:r>
            <a:r>
              <a:rPr lang="en-US"/>
              <a:t> for cyclophosphamide.  However, this is not one size fits all for all drugs.  An appropriate ASL may be less or more. One must think beyond cyclophosphamide and prioritize an approach based on a risk assessment.  Toxicology staff are again needed to develop appropriate ASLs.</a:t>
            </a:r>
            <a:endParaRPr/>
          </a:p>
        </p:txBody>
      </p:sp>
      <p:sp>
        <p:nvSpPr>
          <p:cNvPr id="1036" name="Google Shape;1036;p66: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67: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2" name="Google Shape;1042;p67: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I also want to touch on the NIOSH Hazardous Drug List.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Pharma toxicologists and industrial hygienists can provide valuable input and clarity around these drugs due to our experience and skillsets.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dose makes the poison.</a:t>
            </a:r>
            <a:endParaRPr/>
          </a:p>
        </p:txBody>
      </p:sp>
      <p:sp>
        <p:nvSpPr>
          <p:cNvPr id="1043" name="Google Shape;1043;p67: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68: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1" name="Google Shape;1051;p68: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6679" lvl="0" marL="176679" rtl="0" algn="l">
              <a:spcBef>
                <a:spcPts val="0"/>
              </a:spcBef>
              <a:spcAft>
                <a:spcPts val="0"/>
              </a:spcAft>
              <a:buClr>
                <a:schemeClr val="dk1"/>
              </a:buClr>
              <a:buSzPts val="1200"/>
              <a:buFont typeface="Arial"/>
              <a:buChar char="•"/>
            </a:pPr>
            <a:r>
              <a:rPr b="0" lang="en-US"/>
              <a:t>Important work: assist w/surface contamination assessments under USP 800: </a:t>
            </a:r>
            <a:r>
              <a:rPr lang="en-US"/>
              <a:t>AIHA Healthcare Working Group.  </a:t>
            </a:r>
            <a:endParaRPr/>
          </a:p>
          <a:p>
            <a:pPr indent="-176679" lvl="0" marL="176679" rtl="0" algn="l">
              <a:spcBef>
                <a:spcPts val="0"/>
              </a:spcBef>
              <a:spcAft>
                <a:spcPts val="0"/>
              </a:spcAft>
              <a:buClr>
                <a:schemeClr val="dk1"/>
              </a:buClr>
              <a:buSzPts val="1200"/>
              <a:buFont typeface="Arial"/>
              <a:buChar char="•"/>
            </a:pPr>
            <a:r>
              <a:rPr lang="en-US"/>
              <a:t>Multi-disciplinary volunteer team.</a:t>
            </a:r>
            <a:endParaRPr/>
          </a:p>
          <a:p>
            <a:pPr indent="-176679" lvl="0" marL="176679" rtl="0" algn="l">
              <a:spcBef>
                <a:spcPts val="0"/>
              </a:spcBef>
              <a:spcAft>
                <a:spcPts val="0"/>
              </a:spcAft>
              <a:buClr>
                <a:schemeClr val="dk1"/>
              </a:buClr>
              <a:buSzPts val="1200"/>
              <a:buFont typeface="Arial"/>
              <a:buChar char="•"/>
            </a:pPr>
            <a:r>
              <a:rPr lang="en-US"/>
              <a:t>Guidance on surface contamination in healthcare settings. </a:t>
            </a:r>
            <a:endParaRPr/>
          </a:p>
          <a:p>
            <a:pPr indent="-176679" lvl="0" marL="176679" rtl="0" algn="l">
              <a:spcBef>
                <a:spcPts val="0"/>
              </a:spcBef>
              <a:spcAft>
                <a:spcPts val="0"/>
              </a:spcAft>
              <a:buClr>
                <a:schemeClr val="dk1"/>
              </a:buClr>
              <a:buSzPts val="1200"/>
              <a:buFont typeface="Arial"/>
              <a:buChar char="•"/>
            </a:pPr>
            <a:r>
              <a:rPr lang="en-US"/>
              <a:t>Portion of document dedicated to ASLs.</a:t>
            </a:r>
            <a:endParaRPr/>
          </a:p>
          <a:p>
            <a:pPr indent="-100479" lvl="0" marL="176679" rtl="0" algn="l">
              <a:spcBef>
                <a:spcPts val="0"/>
              </a:spcBef>
              <a:spcAft>
                <a:spcPts val="0"/>
              </a:spcAft>
              <a:buClr>
                <a:schemeClr val="dk1"/>
              </a:buClr>
              <a:buSzPts val="1200"/>
              <a:buFont typeface="Arial"/>
              <a:buNone/>
            </a:pPr>
            <a:r>
              <a:t/>
            </a:r>
            <a:endParaRPr/>
          </a:p>
          <a:p>
            <a:pPr indent="-176679" lvl="0" marL="176679" rtl="0" algn="l">
              <a:spcBef>
                <a:spcPts val="0"/>
              </a:spcBef>
              <a:spcAft>
                <a:spcPts val="0"/>
              </a:spcAft>
              <a:buClr>
                <a:schemeClr val="dk1"/>
              </a:buClr>
              <a:buSzPts val="1200"/>
              <a:buFont typeface="Arial"/>
              <a:buChar char="•"/>
            </a:pPr>
            <a:r>
              <a:rPr lang="en-US"/>
              <a:t>Draft document to be </a:t>
            </a:r>
            <a:r>
              <a:rPr b="0" lang="en-US"/>
              <a:t>peer reviewed. Publication anticipated in December 2022 </a:t>
            </a:r>
            <a:endParaRPr/>
          </a:p>
          <a:p>
            <a:pPr indent="-100479" lvl="0" marL="176679" rtl="0" algn="l">
              <a:spcBef>
                <a:spcPts val="0"/>
              </a:spcBef>
              <a:spcAft>
                <a:spcPts val="0"/>
              </a:spcAft>
              <a:buClr>
                <a:schemeClr val="dk1"/>
              </a:buClr>
              <a:buSzPts val="1200"/>
              <a:buFont typeface="Arial"/>
              <a:buNone/>
            </a:pPr>
            <a:r>
              <a:t/>
            </a:r>
            <a:endParaRPr b="0"/>
          </a:p>
          <a:p>
            <a:pPr indent="-176679" lvl="0" marL="176679" rtl="0" algn="l">
              <a:spcBef>
                <a:spcPts val="0"/>
              </a:spcBef>
              <a:spcAft>
                <a:spcPts val="0"/>
              </a:spcAft>
              <a:buClr>
                <a:srgbClr val="FFFFFF"/>
              </a:buClr>
              <a:buSzPts val="1200"/>
              <a:buFont typeface="Arial"/>
              <a:buChar char="•"/>
            </a:pPr>
            <a:r>
              <a:rPr b="0" i="0" lang="en-US">
                <a:solidFill>
                  <a:srgbClr val="FFFFFF"/>
                </a:solidFill>
                <a:latin typeface="Inter Light"/>
                <a:ea typeface="Inter Light"/>
                <a:cs typeface="Inter Light"/>
                <a:sym typeface="Inter Light"/>
              </a:rPr>
              <a:t>Containment Primary Engineering Controls (C-PEC)</a:t>
            </a:r>
            <a:endParaRPr b="0"/>
          </a:p>
          <a:p>
            <a:pPr indent="0" lvl="0" marL="0" rtl="0" algn="l">
              <a:spcBef>
                <a:spcPts val="0"/>
              </a:spcBef>
              <a:spcAft>
                <a:spcPts val="0"/>
              </a:spcAft>
              <a:buNone/>
            </a:pPr>
            <a:r>
              <a:rPr b="0" lang="en-US"/>
              <a:t>________________________________________________</a:t>
            </a:r>
            <a:endParaRPr/>
          </a:p>
          <a:p>
            <a:pPr indent="0" lvl="0" marL="0" rtl="0" algn="l">
              <a:spcBef>
                <a:spcPts val="0"/>
              </a:spcBef>
              <a:spcAft>
                <a:spcPts val="0"/>
              </a:spcAft>
              <a:buNone/>
            </a:pPr>
            <a:r>
              <a:rPr b="0" lang="en-US"/>
              <a:t>An important body of work that will assist with surface contamination assessments under USP 800 comes from the </a:t>
            </a:r>
            <a:r>
              <a:rPr lang="en-US"/>
              <a:t>American Industrial Hygiene Association (AIHA) Healthcare Working Group.  This group is a multi-disciplinary volunteer team including hygienists (public and private sector), toxicologists, pharmacists, academic researchers and regulatory SMEs.  This team has developed guidance on surface contamination in healthcare settings. A portion of this document is dedicated to acceptable surface limits (ASLs).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draft document will soon be </a:t>
            </a:r>
            <a:r>
              <a:rPr b="0" lang="en-US"/>
              <a:t>peer reviewed. Publication is anticipated in December 2022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Cross functional team</a:t>
            </a:r>
            <a:endParaRPr/>
          </a:p>
          <a:p>
            <a:pPr indent="0" lvl="0" marL="0" rtl="0" algn="l">
              <a:spcBef>
                <a:spcPts val="0"/>
              </a:spcBef>
              <a:spcAft>
                <a:spcPts val="0"/>
              </a:spcAft>
              <a:buNone/>
            </a:pPr>
            <a:r>
              <a:rPr lang="en-US"/>
              <a:t>Hygienists</a:t>
            </a:r>
            <a:endParaRPr/>
          </a:p>
          <a:p>
            <a:pPr indent="0" lvl="0" marL="0" rtl="0" algn="l">
              <a:spcBef>
                <a:spcPts val="0"/>
              </a:spcBef>
              <a:spcAft>
                <a:spcPts val="0"/>
              </a:spcAft>
              <a:buNone/>
            </a:pPr>
            <a:r>
              <a:rPr lang="en-US"/>
              <a:t>Pharmacists</a:t>
            </a:r>
            <a:endParaRPr/>
          </a:p>
          <a:p>
            <a:pPr indent="0" lvl="0" marL="0" rtl="0" algn="l">
              <a:spcBef>
                <a:spcPts val="0"/>
              </a:spcBef>
              <a:spcAft>
                <a:spcPts val="0"/>
              </a:spcAft>
              <a:buNone/>
            </a:pPr>
            <a:r>
              <a:rPr lang="en-US"/>
              <a:t>Toxicologists</a:t>
            </a:r>
            <a:endParaRPr/>
          </a:p>
          <a:p>
            <a:pPr indent="0" lvl="0" marL="0" rtl="0" algn="l">
              <a:spcBef>
                <a:spcPts val="0"/>
              </a:spcBef>
              <a:spcAft>
                <a:spcPts val="0"/>
              </a:spcAft>
              <a:buNone/>
            </a:pPr>
            <a:r>
              <a:rPr lang="en-US"/>
              <a:t>Analytical Chemists</a:t>
            </a:r>
            <a:endParaRPr/>
          </a:p>
          <a:p>
            <a:pPr indent="0" lvl="0" marL="0" rtl="0" algn="l">
              <a:spcBef>
                <a:spcPts val="0"/>
              </a:spcBef>
              <a:spcAft>
                <a:spcPts val="0"/>
              </a:spcAft>
              <a:buNone/>
            </a:pPr>
            <a:r>
              <a:rPr lang="en-US"/>
              <a:t>Academic Researchers</a:t>
            </a:r>
            <a:endParaRPr/>
          </a:p>
          <a:p>
            <a:pPr indent="0" lvl="0" marL="0" rtl="0" algn="l">
              <a:spcBef>
                <a:spcPts val="0"/>
              </a:spcBef>
              <a:spcAft>
                <a:spcPts val="0"/>
              </a:spcAft>
              <a:buNone/>
            </a:pPr>
            <a:r>
              <a:rPr lang="en-US"/>
              <a:t>Regulatory SMEs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Portion of document dedicated to ASL</a:t>
            </a:r>
            <a:endParaRPr/>
          </a:p>
          <a:p>
            <a:pPr indent="0" lvl="0" marL="0" rtl="0" algn="l">
              <a:spcBef>
                <a:spcPts val="0"/>
              </a:spcBef>
              <a:spcAft>
                <a:spcPts val="0"/>
              </a:spcAft>
              <a:buNone/>
            </a:pPr>
            <a:r>
              <a:t/>
            </a:r>
            <a:endParaRPr/>
          </a:p>
          <a:p>
            <a:pPr indent="0" lvl="0" marL="0" rtl="0" algn="l">
              <a:spcBef>
                <a:spcPts val="618"/>
              </a:spcBef>
              <a:spcAft>
                <a:spcPts val="0"/>
              </a:spcAft>
              <a:buNone/>
            </a:pPr>
            <a:r>
              <a:rPr lang="en-US" sz="2100"/>
              <a:t>American Industrial Hygiene Association (AIHA) Healthcare Working Group </a:t>
            </a:r>
            <a:endParaRPr sz="2100"/>
          </a:p>
          <a:p>
            <a:pPr indent="0" lvl="1" marL="457200" rtl="0" algn="l">
              <a:spcBef>
                <a:spcPts val="618"/>
              </a:spcBef>
              <a:spcAft>
                <a:spcPts val="0"/>
              </a:spcAft>
              <a:buNone/>
            </a:pPr>
            <a:r>
              <a:rPr lang="en-US" sz="1600"/>
              <a:t>Multi-disciplinary volunteer team by definition </a:t>
            </a:r>
            <a:endParaRPr sz="1600"/>
          </a:p>
          <a:p>
            <a:pPr indent="0" lvl="1" marL="457200" rtl="0" algn="l">
              <a:spcBef>
                <a:spcPts val="618"/>
              </a:spcBef>
              <a:spcAft>
                <a:spcPts val="0"/>
              </a:spcAft>
              <a:buNone/>
            </a:pPr>
            <a:r>
              <a:rPr lang="en-US" sz="1600"/>
              <a:t>Hygienists (public and private sector), Toxicologists, Pharmacists, Academic Researchers, Regulatory SMEs</a:t>
            </a:r>
            <a:endParaRPr/>
          </a:p>
          <a:p>
            <a:pPr indent="0" lvl="0" marL="0" rtl="0" algn="l">
              <a:spcBef>
                <a:spcPts val="0"/>
              </a:spcBef>
              <a:spcAft>
                <a:spcPts val="0"/>
              </a:spcAft>
              <a:buNone/>
            </a:pPr>
            <a:r>
              <a:t/>
            </a:r>
            <a:endParaRPr/>
          </a:p>
        </p:txBody>
      </p:sp>
      <p:sp>
        <p:nvSpPr>
          <p:cNvPr id="1052" name="Google Shape;1052;p68: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p69: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3" name="Google Shape;1063;p69: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1064" name="Google Shape;1064;p69: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7:notes"/>
          <p:cNvSpPr/>
          <p:nvPr>
            <p:ph idx="2" type="sldImg"/>
          </p:nvPr>
        </p:nvSpPr>
        <p:spPr>
          <a:xfrm>
            <a:off x="500063" y="738188"/>
            <a:ext cx="6577012" cy="36988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6" name="Google Shape;396;p7: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Other compounds: opiates, such as morphine and oxycodone.  </a:t>
            </a:r>
            <a:endParaRPr/>
          </a:p>
          <a:p>
            <a:pPr indent="0" lvl="0" marL="0" rtl="0" algn="l">
              <a:spcBef>
                <a:spcPts val="0"/>
              </a:spcBef>
              <a:spcAft>
                <a:spcPts val="0"/>
              </a:spcAft>
              <a:buNone/>
            </a:pPr>
            <a:r>
              <a:rPr lang="en-US"/>
              <a:t>Treat pain, also used illicitly.  </a:t>
            </a:r>
            <a:endParaRPr/>
          </a:p>
          <a:p>
            <a:pPr indent="0" lvl="0" marL="0" rtl="0" algn="l">
              <a:spcBef>
                <a:spcPts val="0"/>
              </a:spcBef>
              <a:spcAft>
                <a:spcPts val="0"/>
              </a:spcAft>
              <a:buNone/>
            </a:pPr>
            <a:r>
              <a:rPr lang="en-US"/>
              <a:t>Workers are overexposed: CNS effects.</a:t>
            </a:r>
            <a:endParaRPr/>
          </a:p>
        </p:txBody>
      </p:sp>
      <p:sp>
        <p:nvSpPr>
          <p:cNvPr id="397" name="Google Shape;397;p7:notes"/>
          <p:cNvSpPr txBox="1"/>
          <p:nvPr>
            <p:ph idx="3" type="hdr"/>
          </p:nvPr>
        </p:nvSpPr>
        <p:spPr>
          <a:xfrm>
            <a:off x="0" y="0"/>
            <a:ext cx="3077739" cy="471054"/>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Introduction</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p70: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3" name="Google Shape;1083;p70: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1084" name="Google Shape;1084;p70: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p71: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8" name="Google Shape;1098;p71: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1099" name="Google Shape;1099;p71: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p72: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2" name="Google Shape;1112;p72: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b="0" lang="en-US"/>
              <a:t>To conclude, </a:t>
            </a:r>
            <a:endParaRPr/>
          </a:p>
          <a:p>
            <a:pPr indent="-171450" lvl="0" marL="171450" rtl="0" algn="l">
              <a:spcBef>
                <a:spcPts val="0"/>
              </a:spcBef>
              <a:spcAft>
                <a:spcPts val="0"/>
              </a:spcAft>
              <a:buClr>
                <a:schemeClr val="dk1"/>
              </a:buClr>
              <a:buSzPts val="1200"/>
              <a:buFont typeface="Arial"/>
              <a:buChar char="•"/>
            </a:pPr>
            <a:r>
              <a:rPr b="1" lang="en-US">
                <a:latin typeface="Calibri"/>
                <a:ea typeface="Calibri"/>
                <a:cs typeface="Calibri"/>
                <a:sym typeface="Calibri"/>
              </a:rPr>
              <a:t>Proactive collaboration: key to successful IH programs in pharma.  </a:t>
            </a:r>
            <a:endParaRPr/>
          </a:p>
          <a:p>
            <a:pPr indent="-171450" lvl="0" marL="171450" rtl="0" algn="l">
              <a:spcBef>
                <a:spcPts val="0"/>
              </a:spcBef>
              <a:spcAft>
                <a:spcPts val="0"/>
              </a:spcAft>
              <a:buClr>
                <a:schemeClr val="dk1"/>
              </a:buClr>
              <a:buSzPts val="1200"/>
              <a:buFont typeface="Arial"/>
              <a:buChar char="•"/>
            </a:pPr>
            <a:r>
              <a:rPr lang="en-US">
                <a:latin typeface="Calibri"/>
                <a:ea typeface="Calibri"/>
                <a:cs typeface="Calibri"/>
                <a:sym typeface="Calibri"/>
              </a:rPr>
              <a:t>Management’s mindset: incorporate EH&amp;S aspects into the business to add value and minimize disruptions.  </a:t>
            </a:r>
            <a:endParaRPr/>
          </a:p>
          <a:p>
            <a:pPr indent="-171450" lvl="0" marL="171450" rtl="0" algn="l">
              <a:spcBef>
                <a:spcPts val="0"/>
              </a:spcBef>
              <a:spcAft>
                <a:spcPts val="0"/>
              </a:spcAft>
              <a:buClr>
                <a:schemeClr val="dk1"/>
              </a:buClr>
              <a:buSzPts val="1200"/>
              <a:buFont typeface="Arial"/>
              <a:buChar char="•"/>
            </a:pPr>
            <a:r>
              <a:rPr lang="en-US">
                <a:latin typeface="Calibri"/>
                <a:ea typeface="Calibri"/>
                <a:cs typeface="Calibri"/>
                <a:sym typeface="Calibri"/>
              </a:rPr>
              <a:t>Efforts at being proactive often challenged by business drivers to move quickly.  </a:t>
            </a:r>
            <a:endParaRPr/>
          </a:p>
          <a:p>
            <a:pPr indent="-171450" lvl="0" marL="171450" rtl="0" algn="l">
              <a:spcBef>
                <a:spcPts val="0"/>
              </a:spcBef>
              <a:spcAft>
                <a:spcPts val="0"/>
              </a:spcAft>
              <a:buClr>
                <a:schemeClr val="dk1"/>
              </a:buClr>
              <a:buSzPts val="1200"/>
              <a:buFont typeface="Arial"/>
              <a:buChar char="•"/>
            </a:pPr>
            <a:r>
              <a:rPr b="1" lang="en-US">
                <a:latin typeface="Calibri"/>
                <a:ea typeface="Calibri"/>
                <a:cs typeface="Calibri"/>
                <a:sym typeface="Calibri"/>
              </a:rPr>
              <a:t>Understanding needs of our colleagues to get work done, while helping ALL to learn from incidents, are key success factors.</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That concludes my talk.  Thank you for your attention.</a:t>
            </a:r>
            <a:endParaRPr b="0"/>
          </a:p>
          <a:p>
            <a:pPr indent="0" lvl="0" marL="0" rtl="0" algn="l">
              <a:spcBef>
                <a:spcPts val="0"/>
              </a:spcBef>
              <a:spcAft>
                <a:spcPts val="0"/>
              </a:spcAft>
              <a:buNone/>
            </a:pPr>
            <a:r>
              <a:t/>
            </a:r>
            <a:endParaRPr b="0"/>
          </a:p>
          <a:p>
            <a:pPr indent="0" lvl="0" marL="0" rtl="0" algn="l">
              <a:spcBef>
                <a:spcPts val="0"/>
              </a:spcBef>
              <a:spcAft>
                <a:spcPts val="0"/>
              </a:spcAft>
              <a:buNone/>
            </a:pPr>
            <a:r>
              <a:rPr b="0" lang="en-US"/>
              <a:t>_______________________________</a:t>
            </a:r>
            <a:endParaRPr/>
          </a:p>
          <a:p>
            <a:pPr indent="0" lvl="0" marL="0" rtl="0" algn="l">
              <a:spcBef>
                <a:spcPts val="0"/>
              </a:spcBef>
              <a:spcAft>
                <a:spcPts val="0"/>
              </a:spcAft>
              <a:buNone/>
            </a:pPr>
            <a:r>
              <a:rPr b="0" lang="en-US"/>
              <a:t>To conclude, </a:t>
            </a:r>
            <a:r>
              <a:rPr lang="en-US">
                <a:latin typeface="Calibri"/>
                <a:ea typeface="Calibri"/>
                <a:cs typeface="Calibri"/>
                <a:sym typeface="Calibri"/>
              </a:rPr>
              <a:t>proactive collaboration is key to successful industrial hygiene programs in pharma.  Management’s mindset needs to incorporate EH&amp;S aspects into the business to add value and minimize disruptions.  Our efforts at being proactive are often challenged by the business drivers to move forward quickly.  Understanding the needs of our pharma colleagues to get their work done, while helping ALL to learn from incidents, are key success factors.</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That concludes my talk.  Thank you for your attention.</a:t>
            </a:r>
            <a:endParaRPr b="0"/>
          </a:p>
          <a:p>
            <a:pPr indent="0" lvl="0" marL="0" rtl="0" algn="l">
              <a:spcBef>
                <a:spcPts val="0"/>
              </a:spcBef>
              <a:spcAft>
                <a:spcPts val="0"/>
              </a:spcAft>
              <a:buNone/>
            </a:pPr>
            <a:r>
              <a:t/>
            </a:r>
            <a:endParaRPr/>
          </a:p>
        </p:txBody>
      </p:sp>
      <p:sp>
        <p:nvSpPr>
          <p:cNvPr id="1113" name="Google Shape;1113;p72: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8:notes"/>
          <p:cNvSpPr/>
          <p:nvPr>
            <p:ph idx="2" type="sldImg"/>
          </p:nvPr>
        </p:nvSpPr>
        <p:spPr>
          <a:xfrm>
            <a:off x="500063" y="738188"/>
            <a:ext cx="6577012" cy="36988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6" name="Google Shape;406;p8: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Opiates:  dermal and respiratory sensitizers. </a:t>
            </a:r>
            <a:endParaRPr/>
          </a:p>
          <a:p>
            <a:pPr indent="0" lvl="0" marL="0" rtl="0" algn="l">
              <a:spcBef>
                <a:spcPts val="0"/>
              </a:spcBef>
              <a:spcAft>
                <a:spcPts val="0"/>
              </a:spcAft>
              <a:buNone/>
            </a:pPr>
            <a:r>
              <a:rPr lang="en-US"/>
              <a:t>__________________________________</a:t>
            </a:r>
            <a:endParaRPr/>
          </a:p>
          <a:p>
            <a:pPr indent="0" lvl="0" marL="0" rtl="0" algn="l">
              <a:spcBef>
                <a:spcPts val="0"/>
              </a:spcBef>
              <a:spcAft>
                <a:spcPts val="0"/>
              </a:spcAft>
              <a:buNone/>
            </a:pPr>
            <a:r>
              <a:rPr lang="en-US"/>
              <a:t>This could result in us sending workers home looking something like this.  Or, they may experience health effects on the job as well.  Neither of these scenarios is acceptable.  Opiates are also dermal and respiratory sensitizers.  </a:t>
            </a:r>
            <a:endParaRPr/>
          </a:p>
        </p:txBody>
      </p:sp>
      <p:sp>
        <p:nvSpPr>
          <p:cNvPr id="407" name="Google Shape;407;p8:notes"/>
          <p:cNvSpPr txBox="1"/>
          <p:nvPr>
            <p:ph idx="3" type="hdr"/>
          </p:nvPr>
        </p:nvSpPr>
        <p:spPr>
          <a:xfrm>
            <a:off x="0" y="0"/>
            <a:ext cx="3077739" cy="471054"/>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Introduction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9:notes"/>
          <p:cNvSpPr/>
          <p:nvPr>
            <p:ph idx="2" type="sldImg"/>
          </p:nvPr>
        </p:nvSpPr>
        <p:spPr>
          <a:xfrm>
            <a:off x="500063" y="738188"/>
            <a:ext cx="6577012" cy="36988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5" name="Google Shape;415;p9: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171450" lvl="0" marL="171450" rtl="0" algn="l">
              <a:spcBef>
                <a:spcPts val="0"/>
              </a:spcBef>
              <a:spcAft>
                <a:spcPts val="0"/>
              </a:spcAft>
              <a:buClr>
                <a:schemeClr val="dk1"/>
              </a:buClr>
              <a:buSzPts val="1200"/>
              <a:buFont typeface="Arial"/>
              <a:buChar char="•"/>
            </a:pPr>
            <a:r>
              <a:rPr lang="en-US"/>
              <a:t>Antibiotics: many sensitizers.  </a:t>
            </a:r>
            <a:endParaRPr/>
          </a:p>
          <a:p>
            <a:pPr indent="-171450" lvl="0" marL="171450" rtl="0" algn="l">
              <a:spcBef>
                <a:spcPts val="0"/>
              </a:spcBef>
              <a:spcAft>
                <a:spcPts val="0"/>
              </a:spcAft>
              <a:buClr>
                <a:schemeClr val="dk1"/>
              </a:buClr>
              <a:buSzPts val="1200"/>
              <a:buFont typeface="Arial"/>
              <a:buChar char="•"/>
            </a:pPr>
            <a:r>
              <a:rPr lang="en-US"/>
              <a:t>Penicillins, cephalosporins: beta lactam rings --sensitizers.  </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US"/>
              <a:t>Occupational toxicologists needed!</a:t>
            </a:r>
            <a:endParaRPr/>
          </a:p>
          <a:p>
            <a:pPr indent="0" lvl="0" marL="0" rtl="0" algn="l">
              <a:spcBef>
                <a:spcPts val="0"/>
              </a:spcBef>
              <a:spcAft>
                <a:spcPts val="0"/>
              </a:spcAft>
              <a:buNone/>
            </a:pPr>
            <a:r>
              <a:rPr lang="en-US"/>
              <a:t>______________________________________________________________</a:t>
            </a:r>
            <a:endParaRPr/>
          </a:p>
          <a:p>
            <a:pPr indent="0" lvl="0" marL="0" rtl="0" algn="l">
              <a:spcBef>
                <a:spcPts val="0"/>
              </a:spcBef>
              <a:spcAft>
                <a:spcPts val="0"/>
              </a:spcAft>
              <a:buNone/>
            </a:pPr>
            <a:r>
              <a:rPr lang="en-US"/>
              <a:t>This brings us to antibiotics, many of which are also sensitizers.  Penicillins and cephalosporins, with characteristic beta lactam rings shown here are notorious sensitizers.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Occupational toxicologists are needed to assess potential hazards of these compounds.  </a:t>
            </a:r>
            <a:endParaRPr/>
          </a:p>
        </p:txBody>
      </p:sp>
      <p:sp>
        <p:nvSpPr>
          <p:cNvPr id="416" name="Google Shape;416;p9:notes"/>
          <p:cNvSpPr txBox="1"/>
          <p:nvPr>
            <p:ph idx="3" type="hdr"/>
          </p:nvPr>
        </p:nvSpPr>
        <p:spPr>
          <a:xfrm>
            <a:off x="0" y="0"/>
            <a:ext cx="3077739" cy="471054"/>
          </a:xfrm>
          <a:prstGeom prst="rect">
            <a:avLst/>
          </a:prstGeom>
          <a:noFill/>
          <a:ln>
            <a:noFill/>
          </a:ln>
        </p:spPr>
        <p:txBody>
          <a:bodyPr anchorCtr="0" anchor="t" bIns="47100" lIns="94225" spcFirstLastPara="1" rIns="94225" wrap="square" tIns="47100">
            <a:noAutofit/>
          </a:bodyPr>
          <a:lstStyle/>
          <a:p>
            <a:pPr indent="0" lvl="0" marL="0" rtl="0" algn="l">
              <a:spcBef>
                <a:spcPts val="0"/>
              </a:spcBef>
              <a:spcAft>
                <a:spcPts val="0"/>
              </a:spcAft>
              <a:buNone/>
            </a:pPr>
            <a:r>
              <a:rPr lang="en-US"/>
              <a:t>Introduction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page_SafeBridge">
  <p:cSld name="Coverpage_SafeBridge">
    <p:spTree>
      <p:nvGrpSpPr>
        <p:cNvPr id="15" name="Shape 15"/>
        <p:cNvGrpSpPr/>
        <p:nvPr/>
      </p:nvGrpSpPr>
      <p:grpSpPr>
        <a:xfrm>
          <a:off x="0" y="0"/>
          <a:ext cx="0" cy="0"/>
          <a:chOff x="0" y="0"/>
          <a:chExt cx="0" cy="0"/>
        </a:xfrm>
      </p:grpSpPr>
      <p:pic>
        <p:nvPicPr>
          <p:cNvPr descr="A picture containing shape&#10;&#10;Description automatically generated" id="16" name="Google Shape;16;p2"/>
          <p:cNvPicPr preferRelativeResize="0"/>
          <p:nvPr/>
        </p:nvPicPr>
        <p:blipFill rotWithShape="1">
          <a:blip r:embed="rId2">
            <a:alphaModFix/>
          </a:blip>
          <a:srcRect b="0" l="0" r="0" t="0"/>
          <a:stretch/>
        </p:blipFill>
        <p:spPr>
          <a:xfrm>
            <a:off x="1524" y="0"/>
            <a:ext cx="12188952" cy="6858000"/>
          </a:xfrm>
          <a:prstGeom prst="rect">
            <a:avLst/>
          </a:prstGeom>
          <a:noFill/>
          <a:ln>
            <a:noFill/>
          </a:ln>
        </p:spPr>
      </p:pic>
      <p:sp>
        <p:nvSpPr>
          <p:cNvPr id="17" name="Google Shape;17;p2"/>
          <p:cNvSpPr txBox="1"/>
          <p:nvPr>
            <p:ph type="ctrTitle"/>
          </p:nvPr>
        </p:nvSpPr>
        <p:spPr>
          <a:xfrm>
            <a:off x="4053854" y="607219"/>
            <a:ext cx="7299945" cy="2387600"/>
          </a:xfrm>
          <a:prstGeom prst="rect">
            <a:avLst/>
          </a:prstGeom>
          <a:no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rgbClr val="0072CE"/>
              </a:buClr>
              <a:buSzPts val="4200"/>
              <a:buFont typeface="Fira Sans"/>
              <a:buNone/>
              <a:defRPr b="1" i="0" sz="4200">
                <a:solidFill>
                  <a:srgbClr val="0072CE"/>
                </a:solidFill>
                <a:latin typeface="Fira Sans"/>
                <a:ea typeface="Fira Sans"/>
                <a:cs typeface="Fira Sans"/>
                <a:sym typeface="Fir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
          <p:cNvSpPr txBox="1"/>
          <p:nvPr>
            <p:ph idx="1" type="subTitle"/>
          </p:nvPr>
        </p:nvSpPr>
        <p:spPr>
          <a:xfrm>
            <a:off x="4056902" y="3035302"/>
            <a:ext cx="7299945" cy="226218"/>
          </a:xfrm>
          <a:prstGeom prst="rect">
            <a:avLst/>
          </a:prstGeom>
          <a:noFill/>
          <a:ln>
            <a:noFill/>
          </a:ln>
        </p:spPr>
        <p:txBody>
          <a:bodyPr anchorCtr="0" anchor="t" bIns="45700" lIns="91425" spcFirstLastPara="1" rIns="91425" wrap="square" tIns="45700">
            <a:normAutofit/>
          </a:bodyPr>
          <a:lstStyle>
            <a:lvl1pPr lvl="0" marR="0" algn="r">
              <a:lnSpc>
                <a:spcPct val="50000"/>
              </a:lnSpc>
              <a:spcBef>
                <a:spcPts val="1000"/>
              </a:spcBef>
              <a:spcAft>
                <a:spcPts val="0"/>
              </a:spcAft>
              <a:buClr>
                <a:srgbClr val="009CBD"/>
              </a:buClr>
              <a:buSzPts val="1600"/>
              <a:buFont typeface="Arial"/>
              <a:buNone/>
              <a:defRPr b="1" i="0" sz="1600">
                <a:solidFill>
                  <a:srgbClr val="009CBD"/>
                </a:solidFill>
                <a:latin typeface="Fira Sans"/>
                <a:ea typeface="Fira Sans"/>
                <a:cs typeface="Fira Sans"/>
                <a:sym typeface="Fira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
          <p:cNvSpPr txBox="1"/>
          <p:nvPr>
            <p:ph idx="2" type="body"/>
          </p:nvPr>
        </p:nvSpPr>
        <p:spPr>
          <a:xfrm>
            <a:off x="4053855" y="3302003"/>
            <a:ext cx="7299945" cy="36512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009CBD"/>
              </a:buClr>
              <a:buSzPts val="1600"/>
              <a:buNone/>
              <a:defRPr b="1" i="0" sz="1600">
                <a:solidFill>
                  <a:srgbClr val="009CBD"/>
                </a:solidFill>
                <a:latin typeface="Fira Sans"/>
                <a:ea typeface="Fira Sans"/>
                <a:cs typeface="Fira Sans"/>
                <a:sym typeface="Fira Sans"/>
              </a:defRPr>
            </a:lvl1pPr>
            <a:lvl2pPr indent="-381000" lvl="1" marL="914400" algn="r">
              <a:lnSpc>
                <a:spcPct val="90000"/>
              </a:lnSpc>
              <a:spcBef>
                <a:spcPts val="500"/>
              </a:spcBef>
              <a:spcAft>
                <a:spcPts val="0"/>
              </a:spcAft>
              <a:buClr>
                <a:schemeClr val="dk1"/>
              </a:buClr>
              <a:buSzPts val="2400"/>
              <a:buChar char="•"/>
              <a:defRPr/>
            </a:lvl2pPr>
            <a:lvl3pPr indent="-355600" lvl="2" marL="1371600" algn="r">
              <a:lnSpc>
                <a:spcPct val="90000"/>
              </a:lnSpc>
              <a:spcBef>
                <a:spcPts val="500"/>
              </a:spcBef>
              <a:spcAft>
                <a:spcPts val="0"/>
              </a:spcAft>
              <a:buClr>
                <a:schemeClr val="dk1"/>
              </a:buClr>
              <a:buSzPts val="2000"/>
              <a:buChar char="•"/>
              <a:defRPr/>
            </a:lvl3pPr>
            <a:lvl4pPr indent="-342900" lvl="3" marL="1828800" algn="r">
              <a:lnSpc>
                <a:spcPct val="90000"/>
              </a:lnSpc>
              <a:spcBef>
                <a:spcPts val="500"/>
              </a:spcBef>
              <a:spcAft>
                <a:spcPts val="0"/>
              </a:spcAft>
              <a:buClr>
                <a:schemeClr val="dk1"/>
              </a:buClr>
              <a:buSzPts val="1800"/>
              <a:buChar char="•"/>
              <a:defRPr/>
            </a:lvl4pPr>
            <a:lvl5pPr indent="-342900" lvl="4" marL="2286000" algn="r">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
          <p:cNvSpPr txBox="1"/>
          <p:nvPr/>
        </p:nvSpPr>
        <p:spPr>
          <a:xfrm>
            <a:off x="4148342" y="6125974"/>
            <a:ext cx="7299945" cy="226218"/>
          </a:xfrm>
          <a:prstGeom prst="rect">
            <a:avLst/>
          </a:prstGeom>
          <a:noFill/>
          <a:ln>
            <a:noFill/>
          </a:ln>
        </p:spPr>
        <p:txBody>
          <a:bodyPr anchorCtr="0" anchor="t" bIns="45700" lIns="91425" spcFirstLastPara="1" rIns="91425" wrap="square" tIns="45700">
            <a:noAutofit/>
          </a:bodyPr>
          <a:lstStyle/>
          <a:p>
            <a:pPr indent="0" lvl="0" marL="0" marR="0" rtl="0" algn="r">
              <a:lnSpc>
                <a:spcPct val="50000"/>
              </a:lnSpc>
              <a:spcBef>
                <a:spcPts val="0"/>
              </a:spcBef>
              <a:spcAft>
                <a:spcPts val="0"/>
              </a:spcAft>
              <a:buClr>
                <a:srgbClr val="223F95"/>
              </a:buClr>
              <a:buSzPts val="1600"/>
              <a:buFont typeface="Arial"/>
              <a:buNone/>
            </a:pPr>
            <a:r>
              <a:rPr b="1" i="0" lang="en-US" sz="1600" u="none" cap="none" strike="noStrike">
                <a:solidFill>
                  <a:srgbClr val="223F95"/>
                </a:solidFill>
                <a:latin typeface="Fira Sans"/>
                <a:ea typeface="Fira Sans"/>
                <a:cs typeface="Fira Sans"/>
                <a:sym typeface="Fira Sans"/>
              </a:rPr>
              <a:t>safebridge.com</a:t>
            </a:r>
            <a:endParaRPr/>
          </a:p>
        </p:txBody>
      </p:sp>
      <p:pic>
        <p:nvPicPr>
          <p:cNvPr id="21" name="Google Shape;21;p2"/>
          <p:cNvPicPr preferRelativeResize="0"/>
          <p:nvPr/>
        </p:nvPicPr>
        <p:blipFill rotWithShape="1">
          <a:blip r:embed="rId3">
            <a:alphaModFix/>
          </a:blip>
          <a:srcRect b="0" l="0" r="0" t="0"/>
          <a:stretch/>
        </p:blipFill>
        <p:spPr>
          <a:xfrm>
            <a:off x="6743700" y="5377674"/>
            <a:ext cx="4603820" cy="6040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Content Right">
  <p:cSld name="Image Left, Content Right">
    <p:spTree>
      <p:nvGrpSpPr>
        <p:cNvPr id="71" name="Shape 71"/>
        <p:cNvGrpSpPr/>
        <p:nvPr/>
      </p:nvGrpSpPr>
      <p:grpSpPr>
        <a:xfrm>
          <a:off x="0" y="0"/>
          <a:ext cx="0" cy="0"/>
          <a:chOff x="0" y="0"/>
          <a:chExt cx="0" cy="0"/>
        </a:xfrm>
      </p:grpSpPr>
      <p:sp>
        <p:nvSpPr>
          <p:cNvPr id="72" name="Google Shape;72;p11"/>
          <p:cNvSpPr/>
          <p:nvPr>
            <p:ph idx="2" type="pic"/>
          </p:nvPr>
        </p:nvSpPr>
        <p:spPr>
          <a:xfrm>
            <a:off x="1" y="0"/>
            <a:ext cx="4871257" cy="6858000"/>
          </a:xfrm>
          <a:prstGeom prst="rect">
            <a:avLst/>
          </a:prstGeom>
          <a:noFill/>
          <a:ln>
            <a:noFill/>
          </a:ln>
        </p:spPr>
      </p:sp>
      <p:cxnSp>
        <p:nvCxnSpPr>
          <p:cNvPr id="73" name="Google Shape;73;p11"/>
          <p:cNvCxnSpPr/>
          <p:nvPr/>
        </p:nvCxnSpPr>
        <p:spPr>
          <a:xfrm>
            <a:off x="505968" y="6426781"/>
            <a:ext cx="4365290" cy="0"/>
          </a:xfrm>
          <a:prstGeom prst="straightConnector1">
            <a:avLst/>
          </a:prstGeom>
          <a:noFill/>
          <a:ln cap="flat" cmpd="sng" w="12700">
            <a:solidFill>
              <a:schemeClr val="lt1"/>
            </a:solidFill>
            <a:prstDash val="solid"/>
            <a:miter lim="800000"/>
            <a:headEnd len="sm" w="sm" type="none"/>
            <a:tailEnd len="sm" w="sm" type="none"/>
          </a:ln>
        </p:spPr>
      </p:cxnSp>
      <p:sp>
        <p:nvSpPr>
          <p:cNvPr id="74" name="Google Shape;74;p11"/>
          <p:cNvSpPr txBox="1"/>
          <p:nvPr>
            <p:ph idx="1" type="body"/>
          </p:nvPr>
        </p:nvSpPr>
        <p:spPr>
          <a:xfrm>
            <a:off x="5409686" y="519925"/>
            <a:ext cx="6294951" cy="9597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72CE"/>
              </a:buClr>
              <a:buSzPts val="3200"/>
              <a:buNone/>
              <a:defRPr b="1" i="0" sz="3200">
                <a:solidFill>
                  <a:srgbClr val="0072CE"/>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3" type="body"/>
          </p:nvPr>
        </p:nvSpPr>
        <p:spPr>
          <a:xfrm>
            <a:off x="5409686" y="1816711"/>
            <a:ext cx="6234113" cy="3752816"/>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b="0" i="0" sz="2000">
                <a:latin typeface="Fira Sans"/>
                <a:ea typeface="Fira Sans"/>
                <a:cs typeface="Fira Sans"/>
                <a:sym typeface="Fira Sans"/>
              </a:defRPr>
            </a:lvl1pPr>
            <a:lvl2pPr indent="-355600" lvl="1" marL="914400" algn="l">
              <a:lnSpc>
                <a:spcPct val="90000"/>
              </a:lnSpc>
              <a:spcBef>
                <a:spcPts val="500"/>
              </a:spcBef>
              <a:spcAft>
                <a:spcPts val="0"/>
              </a:spcAft>
              <a:buClr>
                <a:schemeClr val="dk1"/>
              </a:buClr>
              <a:buSzPts val="2000"/>
              <a:buFont typeface="Arial"/>
              <a:buChar char="•"/>
              <a:defRPr b="0" i="0" sz="2000">
                <a:latin typeface="Fira Sans"/>
                <a:ea typeface="Fira Sans"/>
                <a:cs typeface="Fira Sans"/>
                <a:sym typeface="Fira Sans"/>
              </a:defRPr>
            </a:lvl2pPr>
            <a:lvl3pPr indent="-342900" lvl="2" marL="1371600" algn="l">
              <a:lnSpc>
                <a:spcPct val="90000"/>
              </a:lnSpc>
              <a:spcBef>
                <a:spcPts val="500"/>
              </a:spcBef>
              <a:spcAft>
                <a:spcPts val="0"/>
              </a:spcAft>
              <a:buClr>
                <a:schemeClr val="dk1"/>
              </a:buClr>
              <a:buSzPts val="1800"/>
              <a:buChar char="•"/>
              <a:defRPr b="0" i="0" sz="1800">
                <a:latin typeface="Fira Sans"/>
                <a:ea typeface="Fira Sans"/>
                <a:cs typeface="Fira Sans"/>
                <a:sym typeface="Fira Sans"/>
              </a:defRPr>
            </a:lvl3pPr>
            <a:lvl4pPr indent="-330200" lvl="3" marL="1828800" algn="l">
              <a:lnSpc>
                <a:spcPct val="90000"/>
              </a:lnSpc>
              <a:spcBef>
                <a:spcPts val="500"/>
              </a:spcBef>
              <a:spcAft>
                <a:spcPts val="0"/>
              </a:spcAft>
              <a:buClr>
                <a:schemeClr val="dk1"/>
              </a:buClr>
              <a:buSzPts val="1600"/>
              <a:buFont typeface="Noto Sans Symbols"/>
              <a:buChar char="▪"/>
              <a:defRPr b="0" i="0" sz="1600">
                <a:latin typeface="Fira Sans"/>
                <a:ea typeface="Fira Sans"/>
                <a:cs typeface="Fira Sans"/>
                <a:sym typeface="Fira Sans"/>
              </a:defRPr>
            </a:lvl4pPr>
            <a:lvl5pPr indent="-330200" lvl="4" marL="2286000" algn="l">
              <a:lnSpc>
                <a:spcPct val="90000"/>
              </a:lnSpc>
              <a:spcBef>
                <a:spcPts val="500"/>
              </a:spcBef>
              <a:spcAft>
                <a:spcPts val="0"/>
              </a:spcAft>
              <a:buClr>
                <a:schemeClr val="dk1"/>
              </a:buClr>
              <a:buSzPts val="1600"/>
              <a:buChar char="•"/>
              <a:defRPr b="0" i="0" sz="1600">
                <a:latin typeface="Fira Sans"/>
                <a:ea typeface="Fira Sans"/>
                <a:cs typeface="Fira Sans"/>
                <a:sym typeface="Fira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6" name="Google Shape;76;p11"/>
          <p:cNvCxnSpPr/>
          <p:nvPr/>
        </p:nvCxnSpPr>
        <p:spPr>
          <a:xfrm>
            <a:off x="4871258" y="6426781"/>
            <a:ext cx="3804437" cy="0"/>
          </a:xfrm>
          <a:prstGeom prst="straightConnector1">
            <a:avLst/>
          </a:prstGeom>
          <a:noFill/>
          <a:ln cap="flat" cmpd="sng" w="12700">
            <a:solidFill>
              <a:srgbClr val="0072CE"/>
            </a:solidFill>
            <a:prstDash val="solid"/>
            <a:miter lim="800000"/>
            <a:headEnd len="sm" w="sm" type="none"/>
            <a:tailEnd len="sm" w="sm" type="none"/>
          </a:ln>
        </p:spPr>
      </p:cxnSp>
      <p:pic>
        <p:nvPicPr>
          <p:cNvPr id="77" name="Google Shape;77;p11"/>
          <p:cNvPicPr preferRelativeResize="0"/>
          <p:nvPr/>
        </p:nvPicPr>
        <p:blipFill rotWithShape="1">
          <a:blip r:embed="rId2">
            <a:alphaModFix/>
          </a:blip>
          <a:srcRect b="0" l="0" r="0" t="0"/>
          <a:stretch/>
        </p:blipFill>
        <p:spPr>
          <a:xfrm>
            <a:off x="8931275" y="6156631"/>
            <a:ext cx="3022600" cy="39656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Bar, Content">
  <p:cSld name="Green Bar, Content">
    <p:spTree>
      <p:nvGrpSpPr>
        <p:cNvPr id="78" name="Shape 78"/>
        <p:cNvGrpSpPr/>
        <p:nvPr/>
      </p:nvGrpSpPr>
      <p:grpSpPr>
        <a:xfrm>
          <a:off x="0" y="0"/>
          <a:ext cx="0" cy="0"/>
          <a:chOff x="0" y="0"/>
          <a:chExt cx="0" cy="0"/>
        </a:xfrm>
      </p:grpSpPr>
      <p:pic>
        <p:nvPicPr>
          <p:cNvPr id="79" name="Google Shape;79;p12"/>
          <p:cNvPicPr preferRelativeResize="0"/>
          <p:nvPr/>
        </p:nvPicPr>
        <p:blipFill rotWithShape="1">
          <a:blip r:embed="rId2">
            <a:alphaModFix/>
          </a:blip>
          <a:srcRect b="0" l="83745" r="8017" t="0"/>
          <a:stretch/>
        </p:blipFill>
        <p:spPr>
          <a:xfrm flipH="1">
            <a:off x="0" y="0"/>
            <a:ext cx="1004047" cy="6858000"/>
          </a:xfrm>
          <a:prstGeom prst="rect">
            <a:avLst/>
          </a:prstGeom>
          <a:noFill/>
          <a:ln>
            <a:noFill/>
          </a:ln>
        </p:spPr>
      </p:pic>
      <p:cxnSp>
        <p:nvCxnSpPr>
          <p:cNvPr id="80" name="Google Shape;80;p12"/>
          <p:cNvCxnSpPr/>
          <p:nvPr/>
        </p:nvCxnSpPr>
        <p:spPr>
          <a:xfrm>
            <a:off x="505968" y="6426781"/>
            <a:ext cx="4365290" cy="0"/>
          </a:xfrm>
          <a:prstGeom prst="straightConnector1">
            <a:avLst/>
          </a:prstGeom>
          <a:noFill/>
          <a:ln cap="flat" cmpd="sng" w="12700">
            <a:solidFill>
              <a:schemeClr val="lt1"/>
            </a:solidFill>
            <a:prstDash val="solid"/>
            <a:miter lim="800000"/>
            <a:headEnd len="sm" w="sm" type="none"/>
            <a:tailEnd len="sm" w="sm" type="none"/>
          </a:ln>
        </p:spPr>
      </p:cxnSp>
      <p:cxnSp>
        <p:nvCxnSpPr>
          <p:cNvPr id="81" name="Google Shape;81;p12"/>
          <p:cNvCxnSpPr/>
          <p:nvPr/>
        </p:nvCxnSpPr>
        <p:spPr>
          <a:xfrm>
            <a:off x="505968" y="6426781"/>
            <a:ext cx="503025" cy="0"/>
          </a:xfrm>
          <a:prstGeom prst="straightConnector1">
            <a:avLst/>
          </a:prstGeom>
          <a:noFill/>
          <a:ln cap="flat" cmpd="sng" w="12700">
            <a:solidFill>
              <a:schemeClr val="lt1"/>
            </a:solidFill>
            <a:prstDash val="solid"/>
            <a:miter lim="800000"/>
            <a:headEnd len="sm" w="sm" type="none"/>
            <a:tailEnd len="sm" w="sm" type="none"/>
          </a:ln>
        </p:spPr>
      </p:cxnSp>
      <p:cxnSp>
        <p:nvCxnSpPr>
          <p:cNvPr id="82" name="Google Shape;82;p12"/>
          <p:cNvCxnSpPr/>
          <p:nvPr/>
        </p:nvCxnSpPr>
        <p:spPr>
          <a:xfrm>
            <a:off x="1008993" y="6426781"/>
            <a:ext cx="7666702" cy="0"/>
          </a:xfrm>
          <a:prstGeom prst="straightConnector1">
            <a:avLst/>
          </a:prstGeom>
          <a:noFill/>
          <a:ln cap="flat" cmpd="sng" w="12700">
            <a:solidFill>
              <a:srgbClr val="0072CE"/>
            </a:solidFill>
            <a:prstDash val="solid"/>
            <a:miter lim="800000"/>
            <a:headEnd len="sm" w="sm" type="none"/>
            <a:tailEnd len="sm" w="sm" type="none"/>
          </a:ln>
        </p:spPr>
      </p:cxnSp>
      <p:sp>
        <p:nvSpPr>
          <p:cNvPr id="83" name="Google Shape;83;p12"/>
          <p:cNvSpPr txBox="1"/>
          <p:nvPr>
            <p:ph idx="1" type="body"/>
          </p:nvPr>
        </p:nvSpPr>
        <p:spPr>
          <a:xfrm>
            <a:off x="1445045" y="1486929"/>
            <a:ext cx="9683291" cy="406795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12"/>
          <p:cNvSpPr txBox="1"/>
          <p:nvPr>
            <p:ph idx="2" type="body"/>
          </p:nvPr>
        </p:nvSpPr>
        <p:spPr>
          <a:xfrm>
            <a:off x="1445045" y="519924"/>
            <a:ext cx="9683291" cy="53579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72CE"/>
              </a:buClr>
              <a:buSzPts val="3200"/>
              <a:buNone/>
              <a:defRPr b="1" i="0" sz="3200">
                <a:solidFill>
                  <a:srgbClr val="0072CE"/>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5" name="Google Shape;85;p12"/>
          <p:cNvPicPr preferRelativeResize="0"/>
          <p:nvPr/>
        </p:nvPicPr>
        <p:blipFill rotWithShape="1">
          <a:blip r:embed="rId3">
            <a:alphaModFix/>
          </a:blip>
          <a:srcRect b="0" l="0" r="0" t="0"/>
          <a:stretch/>
        </p:blipFill>
        <p:spPr>
          <a:xfrm>
            <a:off x="8931275" y="6156631"/>
            <a:ext cx="3022600" cy="39656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6" name="Shape 86"/>
        <p:cNvGrpSpPr/>
        <p:nvPr/>
      </p:nvGrpSpPr>
      <p:grpSpPr>
        <a:xfrm>
          <a:off x="0" y="0"/>
          <a:ext cx="0" cy="0"/>
          <a:chOff x="0" y="0"/>
          <a:chExt cx="0" cy="0"/>
        </a:xfrm>
      </p:grpSpPr>
      <p:sp>
        <p:nvSpPr>
          <p:cNvPr id="87" name="Google Shape;87;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1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3" name="Shape 93"/>
        <p:cNvGrpSpPr/>
        <p:nvPr/>
      </p:nvGrpSpPr>
      <p:grpSpPr>
        <a:xfrm>
          <a:off x="0" y="0"/>
          <a:ext cx="0" cy="0"/>
          <a:chOff x="0" y="0"/>
          <a:chExt cx="0" cy="0"/>
        </a:xfrm>
      </p:grpSpPr>
      <p:sp>
        <p:nvSpPr>
          <p:cNvPr id="94" name="Google Shape;94;p1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6" name="Google Shape;96;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9" name="Shape 99"/>
        <p:cNvGrpSpPr/>
        <p:nvPr/>
      </p:nvGrpSpPr>
      <p:grpSpPr>
        <a:xfrm>
          <a:off x="0" y="0"/>
          <a:ext cx="0" cy="0"/>
          <a:chOff x="0" y="0"/>
          <a:chExt cx="0" cy="0"/>
        </a:xfrm>
      </p:grpSpPr>
      <p:sp>
        <p:nvSpPr>
          <p:cNvPr id="100" name="Google Shape;100;p1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1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2" name="Google Shape;102;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5" name="Shape 105"/>
        <p:cNvGrpSpPr/>
        <p:nvPr/>
      </p:nvGrpSpPr>
      <p:grpSpPr>
        <a:xfrm>
          <a:off x="0" y="0"/>
          <a:ext cx="0" cy="0"/>
          <a:chOff x="0" y="0"/>
          <a:chExt cx="0" cy="0"/>
        </a:xfrm>
      </p:grpSpPr>
      <p:sp>
        <p:nvSpPr>
          <p:cNvPr id="106" name="Google Shape;106;p1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1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8" name="Google Shape;108;p1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1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0" name="Google Shape;110;p1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4" name="Shape 114"/>
        <p:cNvGrpSpPr/>
        <p:nvPr/>
      </p:nvGrpSpPr>
      <p:grpSpPr>
        <a:xfrm>
          <a:off x="0" y="0"/>
          <a:ext cx="0" cy="0"/>
          <a:chOff x="0" y="0"/>
          <a:chExt cx="0" cy="0"/>
        </a:xfrm>
      </p:grpSpPr>
      <p:sp>
        <p:nvSpPr>
          <p:cNvPr id="115" name="Google Shape;115;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9" name="Shape 119"/>
        <p:cNvGrpSpPr/>
        <p:nvPr/>
      </p:nvGrpSpPr>
      <p:grpSpPr>
        <a:xfrm>
          <a:off x="0" y="0"/>
          <a:ext cx="0" cy="0"/>
          <a:chOff x="0" y="0"/>
          <a:chExt cx="0" cy="0"/>
        </a:xfrm>
      </p:grpSpPr>
      <p:sp>
        <p:nvSpPr>
          <p:cNvPr id="120" name="Google Shape;120;p1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1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22" name="Google Shape;122;p1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3" name="Google Shape;123;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6" name="Shape 126"/>
        <p:cNvGrpSpPr/>
        <p:nvPr/>
      </p:nvGrpSpPr>
      <p:grpSpPr>
        <a:xfrm>
          <a:off x="0" y="0"/>
          <a:ext cx="0" cy="0"/>
          <a:chOff x="0" y="0"/>
          <a:chExt cx="0" cy="0"/>
        </a:xfrm>
      </p:grpSpPr>
      <p:sp>
        <p:nvSpPr>
          <p:cNvPr id="127" name="Google Shape;127;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19"/>
          <p:cNvSpPr/>
          <p:nvPr>
            <p:ph idx="2" type="pic"/>
          </p:nvPr>
        </p:nvSpPr>
        <p:spPr>
          <a:xfrm>
            <a:off x="5183188" y="987425"/>
            <a:ext cx="6172200" cy="4873625"/>
          </a:xfrm>
          <a:prstGeom prst="rect">
            <a:avLst/>
          </a:prstGeom>
          <a:noFill/>
          <a:ln>
            <a:noFill/>
          </a:ln>
        </p:spPr>
      </p:sp>
      <p:sp>
        <p:nvSpPr>
          <p:cNvPr id="129" name="Google Shape;129;p1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0" name="Google Shape;130;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3" name="Shape 133"/>
        <p:cNvGrpSpPr/>
        <p:nvPr/>
      </p:nvGrpSpPr>
      <p:grpSpPr>
        <a:xfrm>
          <a:off x="0" y="0"/>
          <a:ext cx="0" cy="0"/>
          <a:chOff x="0" y="0"/>
          <a:chExt cx="0" cy="0"/>
        </a:xfrm>
      </p:grpSpPr>
      <p:sp>
        <p:nvSpPr>
          <p:cNvPr id="134" name="Google Shape;134;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Tall Default Image Right">
  <p:cSld name="Content Left, Tall Default Image Right">
    <p:spTree>
      <p:nvGrpSpPr>
        <p:cNvPr id="22" name="Shape 22"/>
        <p:cNvGrpSpPr/>
        <p:nvPr/>
      </p:nvGrpSpPr>
      <p:grpSpPr>
        <a:xfrm>
          <a:off x="0" y="0"/>
          <a:ext cx="0" cy="0"/>
          <a:chOff x="0" y="0"/>
          <a:chExt cx="0" cy="0"/>
        </a:xfrm>
      </p:grpSpPr>
      <p:cxnSp>
        <p:nvCxnSpPr>
          <p:cNvPr id="23" name="Google Shape;23;p3"/>
          <p:cNvCxnSpPr/>
          <p:nvPr/>
        </p:nvCxnSpPr>
        <p:spPr>
          <a:xfrm>
            <a:off x="505968" y="6426781"/>
            <a:ext cx="8477475" cy="0"/>
          </a:xfrm>
          <a:prstGeom prst="straightConnector1">
            <a:avLst/>
          </a:prstGeom>
          <a:noFill/>
          <a:ln cap="flat" cmpd="sng" w="12700">
            <a:solidFill>
              <a:srgbClr val="0072CE"/>
            </a:solidFill>
            <a:prstDash val="solid"/>
            <a:miter lim="800000"/>
            <a:headEnd len="sm" w="sm" type="none"/>
            <a:tailEnd len="sm" w="sm" type="none"/>
          </a:ln>
        </p:spPr>
      </p:cxnSp>
      <p:sp>
        <p:nvSpPr>
          <p:cNvPr id="24" name="Google Shape;24;p3"/>
          <p:cNvSpPr txBox="1"/>
          <p:nvPr>
            <p:ph idx="1" type="body"/>
          </p:nvPr>
        </p:nvSpPr>
        <p:spPr>
          <a:xfrm>
            <a:off x="505968" y="519925"/>
            <a:ext cx="6294951" cy="9597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72CE"/>
              </a:buClr>
              <a:buSzPts val="3200"/>
              <a:buNone/>
              <a:defRPr b="1" i="0" sz="3200">
                <a:solidFill>
                  <a:srgbClr val="0072CE"/>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
          <p:cNvSpPr txBox="1"/>
          <p:nvPr>
            <p:ph idx="2" type="body"/>
          </p:nvPr>
        </p:nvSpPr>
        <p:spPr>
          <a:xfrm>
            <a:off x="505969" y="1816711"/>
            <a:ext cx="6294950" cy="3752816"/>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b="0" i="0" sz="2000">
                <a:latin typeface="Fira Sans"/>
                <a:ea typeface="Fira Sans"/>
                <a:cs typeface="Fira Sans"/>
                <a:sym typeface="Fira Sans"/>
              </a:defRPr>
            </a:lvl1pPr>
            <a:lvl2pPr indent="-355600" lvl="1" marL="914400" algn="l">
              <a:lnSpc>
                <a:spcPct val="90000"/>
              </a:lnSpc>
              <a:spcBef>
                <a:spcPts val="500"/>
              </a:spcBef>
              <a:spcAft>
                <a:spcPts val="0"/>
              </a:spcAft>
              <a:buClr>
                <a:schemeClr val="dk1"/>
              </a:buClr>
              <a:buSzPts val="2000"/>
              <a:buFont typeface="Arial"/>
              <a:buChar char="•"/>
              <a:defRPr b="0" i="0" sz="2000">
                <a:latin typeface="Fira Sans"/>
                <a:ea typeface="Fira Sans"/>
                <a:cs typeface="Fira Sans"/>
                <a:sym typeface="Fira Sans"/>
              </a:defRPr>
            </a:lvl2pPr>
            <a:lvl3pPr indent="-342900" lvl="2" marL="1371600" algn="l">
              <a:lnSpc>
                <a:spcPct val="90000"/>
              </a:lnSpc>
              <a:spcBef>
                <a:spcPts val="500"/>
              </a:spcBef>
              <a:spcAft>
                <a:spcPts val="0"/>
              </a:spcAft>
              <a:buClr>
                <a:schemeClr val="dk1"/>
              </a:buClr>
              <a:buSzPts val="1800"/>
              <a:buChar char="•"/>
              <a:defRPr b="0" i="0" sz="1800">
                <a:latin typeface="Fira Sans"/>
                <a:ea typeface="Fira Sans"/>
                <a:cs typeface="Fira Sans"/>
                <a:sym typeface="Fira Sans"/>
              </a:defRPr>
            </a:lvl3pPr>
            <a:lvl4pPr indent="-330200" lvl="3" marL="1828800" algn="l">
              <a:lnSpc>
                <a:spcPct val="90000"/>
              </a:lnSpc>
              <a:spcBef>
                <a:spcPts val="500"/>
              </a:spcBef>
              <a:spcAft>
                <a:spcPts val="0"/>
              </a:spcAft>
              <a:buClr>
                <a:schemeClr val="dk1"/>
              </a:buClr>
              <a:buSzPts val="1600"/>
              <a:buFont typeface="Noto Sans Symbols"/>
              <a:buChar char="▪"/>
              <a:defRPr b="0" i="0" sz="1600">
                <a:latin typeface="Fira Sans"/>
                <a:ea typeface="Fira Sans"/>
                <a:cs typeface="Fira Sans"/>
                <a:sym typeface="Fira Sans"/>
              </a:defRPr>
            </a:lvl4pPr>
            <a:lvl5pPr indent="-330200" lvl="4" marL="2286000" algn="l">
              <a:lnSpc>
                <a:spcPct val="90000"/>
              </a:lnSpc>
              <a:spcBef>
                <a:spcPts val="500"/>
              </a:spcBef>
              <a:spcAft>
                <a:spcPts val="0"/>
              </a:spcAft>
              <a:buClr>
                <a:schemeClr val="dk1"/>
              </a:buClr>
              <a:buSzPts val="1600"/>
              <a:buChar char="•"/>
              <a:defRPr b="0" i="0" sz="1600">
                <a:latin typeface="Fira Sans"/>
                <a:ea typeface="Fira Sans"/>
                <a:cs typeface="Fira Sans"/>
                <a:sym typeface="Fira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6" name="Google Shape;26;p3"/>
          <p:cNvPicPr preferRelativeResize="0"/>
          <p:nvPr/>
        </p:nvPicPr>
        <p:blipFill rotWithShape="1">
          <a:blip r:embed="rId2">
            <a:alphaModFix/>
          </a:blip>
          <a:srcRect b="0" l="34296" r="34296" t="0"/>
          <a:stretch/>
        </p:blipFill>
        <p:spPr>
          <a:xfrm flipH="1" rot="10800000">
            <a:off x="8961120" y="0"/>
            <a:ext cx="3230880" cy="6858000"/>
          </a:xfrm>
          <a:prstGeom prst="rect">
            <a:avLst/>
          </a:prstGeom>
          <a:noFill/>
          <a:ln>
            <a:noFill/>
          </a:ln>
        </p:spPr>
      </p:pic>
      <p:pic>
        <p:nvPicPr>
          <p:cNvPr id="27" name="Google Shape;27;p3"/>
          <p:cNvPicPr preferRelativeResize="0"/>
          <p:nvPr/>
        </p:nvPicPr>
        <p:blipFill rotWithShape="1">
          <a:blip r:embed="rId3">
            <a:alphaModFix/>
          </a:blip>
          <a:srcRect b="0" l="0" r="0" t="0"/>
          <a:stretch/>
        </p:blipFill>
        <p:spPr>
          <a:xfrm>
            <a:off x="9181110" y="6148895"/>
            <a:ext cx="2782614" cy="36620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9" name="Shape 139"/>
        <p:cNvGrpSpPr/>
        <p:nvPr/>
      </p:nvGrpSpPr>
      <p:grpSpPr>
        <a:xfrm>
          <a:off x="0" y="0"/>
          <a:ext cx="0" cy="0"/>
          <a:chOff x="0" y="0"/>
          <a:chExt cx="0" cy="0"/>
        </a:xfrm>
      </p:grpSpPr>
      <p:sp>
        <p:nvSpPr>
          <p:cNvPr id="140" name="Google Shape;140;p2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2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page_Food &amp; Beverage">
  <p:cSld name="Coverpage_Food &amp; Beverage">
    <p:spTree>
      <p:nvGrpSpPr>
        <p:cNvPr id="145" name="Shape 145"/>
        <p:cNvGrpSpPr/>
        <p:nvPr/>
      </p:nvGrpSpPr>
      <p:grpSpPr>
        <a:xfrm>
          <a:off x="0" y="0"/>
          <a:ext cx="0" cy="0"/>
          <a:chOff x="0" y="0"/>
          <a:chExt cx="0" cy="0"/>
        </a:xfrm>
      </p:grpSpPr>
      <p:pic>
        <p:nvPicPr>
          <p:cNvPr descr="Shape&#10;&#10;Description automatically generated with low confidence" id="146" name="Google Shape;146;p22"/>
          <p:cNvPicPr preferRelativeResize="0"/>
          <p:nvPr/>
        </p:nvPicPr>
        <p:blipFill rotWithShape="1">
          <a:blip r:embed="rId2">
            <a:alphaModFix/>
          </a:blip>
          <a:srcRect b="0" l="0" r="0" t="0"/>
          <a:stretch/>
        </p:blipFill>
        <p:spPr>
          <a:xfrm>
            <a:off x="1524" y="0"/>
            <a:ext cx="12188952" cy="6858000"/>
          </a:xfrm>
          <a:prstGeom prst="rect">
            <a:avLst/>
          </a:prstGeom>
          <a:noFill/>
          <a:ln>
            <a:noFill/>
          </a:ln>
        </p:spPr>
      </p:pic>
      <p:sp>
        <p:nvSpPr>
          <p:cNvPr id="147" name="Google Shape;147;p22"/>
          <p:cNvSpPr txBox="1"/>
          <p:nvPr>
            <p:ph type="ctrTitle"/>
          </p:nvPr>
        </p:nvSpPr>
        <p:spPr>
          <a:xfrm>
            <a:off x="4053854" y="607219"/>
            <a:ext cx="7299945" cy="2387600"/>
          </a:xfrm>
          <a:prstGeom prst="rect">
            <a:avLst/>
          </a:prstGeom>
          <a:no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rgbClr val="0072CE"/>
              </a:buClr>
              <a:buSzPts val="4200"/>
              <a:buFont typeface="Fira Sans"/>
              <a:buNone/>
              <a:defRPr b="1" i="0" sz="4200">
                <a:solidFill>
                  <a:srgbClr val="0072CE"/>
                </a:solidFill>
                <a:latin typeface="Fira Sans"/>
                <a:ea typeface="Fira Sans"/>
                <a:cs typeface="Fira Sans"/>
                <a:sym typeface="Fir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22"/>
          <p:cNvSpPr txBox="1"/>
          <p:nvPr>
            <p:ph idx="1" type="subTitle"/>
          </p:nvPr>
        </p:nvSpPr>
        <p:spPr>
          <a:xfrm>
            <a:off x="4056902" y="3035302"/>
            <a:ext cx="7299945" cy="226218"/>
          </a:xfrm>
          <a:prstGeom prst="rect">
            <a:avLst/>
          </a:prstGeom>
          <a:noFill/>
          <a:ln>
            <a:noFill/>
          </a:ln>
        </p:spPr>
        <p:txBody>
          <a:bodyPr anchorCtr="0" anchor="t" bIns="45700" lIns="91425" spcFirstLastPara="1" rIns="91425" wrap="square" tIns="45700">
            <a:normAutofit/>
          </a:bodyPr>
          <a:lstStyle>
            <a:lvl1pPr lvl="0" marR="0" algn="r">
              <a:lnSpc>
                <a:spcPct val="50000"/>
              </a:lnSpc>
              <a:spcBef>
                <a:spcPts val="1000"/>
              </a:spcBef>
              <a:spcAft>
                <a:spcPts val="0"/>
              </a:spcAft>
              <a:buClr>
                <a:srgbClr val="009CBD"/>
              </a:buClr>
              <a:buSzPts val="1600"/>
              <a:buFont typeface="Arial"/>
              <a:buNone/>
              <a:defRPr b="1" i="0" sz="1600">
                <a:solidFill>
                  <a:srgbClr val="009CBD"/>
                </a:solidFill>
                <a:latin typeface="Fira Sans"/>
                <a:ea typeface="Fira Sans"/>
                <a:cs typeface="Fira Sans"/>
                <a:sym typeface="Fira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9" name="Google Shape;149;p22"/>
          <p:cNvSpPr txBox="1"/>
          <p:nvPr>
            <p:ph idx="2" type="body"/>
          </p:nvPr>
        </p:nvSpPr>
        <p:spPr>
          <a:xfrm>
            <a:off x="4053855" y="3302003"/>
            <a:ext cx="7299945" cy="36512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009CBD"/>
              </a:buClr>
              <a:buSzPts val="1600"/>
              <a:buNone/>
              <a:defRPr b="1" i="0" sz="1600">
                <a:solidFill>
                  <a:srgbClr val="009CBD"/>
                </a:solidFill>
                <a:latin typeface="Fira Sans"/>
                <a:ea typeface="Fira Sans"/>
                <a:cs typeface="Fira Sans"/>
                <a:sym typeface="Fira Sans"/>
              </a:defRPr>
            </a:lvl1pPr>
            <a:lvl2pPr indent="-381000" lvl="1" marL="914400" algn="r">
              <a:lnSpc>
                <a:spcPct val="90000"/>
              </a:lnSpc>
              <a:spcBef>
                <a:spcPts val="500"/>
              </a:spcBef>
              <a:spcAft>
                <a:spcPts val="0"/>
              </a:spcAft>
              <a:buClr>
                <a:schemeClr val="dk1"/>
              </a:buClr>
              <a:buSzPts val="2400"/>
              <a:buChar char="•"/>
              <a:defRPr/>
            </a:lvl2pPr>
            <a:lvl3pPr indent="-355600" lvl="2" marL="1371600" algn="r">
              <a:lnSpc>
                <a:spcPct val="90000"/>
              </a:lnSpc>
              <a:spcBef>
                <a:spcPts val="500"/>
              </a:spcBef>
              <a:spcAft>
                <a:spcPts val="0"/>
              </a:spcAft>
              <a:buClr>
                <a:schemeClr val="dk1"/>
              </a:buClr>
              <a:buSzPts val="2000"/>
              <a:buChar char="•"/>
              <a:defRPr/>
            </a:lvl3pPr>
            <a:lvl4pPr indent="-342900" lvl="3" marL="1828800" algn="r">
              <a:lnSpc>
                <a:spcPct val="90000"/>
              </a:lnSpc>
              <a:spcBef>
                <a:spcPts val="500"/>
              </a:spcBef>
              <a:spcAft>
                <a:spcPts val="0"/>
              </a:spcAft>
              <a:buClr>
                <a:schemeClr val="dk1"/>
              </a:buClr>
              <a:buSzPts val="1800"/>
              <a:buChar char="•"/>
              <a:defRPr/>
            </a:lvl4pPr>
            <a:lvl5pPr indent="-342900" lvl="4" marL="2286000" algn="r">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2"/>
          <p:cNvSpPr txBox="1"/>
          <p:nvPr/>
        </p:nvSpPr>
        <p:spPr>
          <a:xfrm>
            <a:off x="4148342" y="6125974"/>
            <a:ext cx="7299945" cy="226218"/>
          </a:xfrm>
          <a:prstGeom prst="rect">
            <a:avLst/>
          </a:prstGeom>
          <a:noFill/>
          <a:ln>
            <a:noFill/>
          </a:ln>
        </p:spPr>
        <p:txBody>
          <a:bodyPr anchorCtr="0" anchor="t" bIns="45700" lIns="91425" spcFirstLastPara="1" rIns="91425" wrap="square" tIns="45700">
            <a:noAutofit/>
          </a:bodyPr>
          <a:lstStyle/>
          <a:p>
            <a:pPr indent="0" lvl="0" marL="0" marR="0" rtl="0" algn="r">
              <a:lnSpc>
                <a:spcPct val="50000"/>
              </a:lnSpc>
              <a:spcBef>
                <a:spcPts val="0"/>
              </a:spcBef>
              <a:spcAft>
                <a:spcPts val="0"/>
              </a:spcAft>
              <a:buClr>
                <a:srgbClr val="223F95"/>
              </a:buClr>
              <a:buSzPts val="1600"/>
              <a:buFont typeface="Arial"/>
              <a:buNone/>
            </a:pPr>
            <a:r>
              <a:rPr b="1" i="0" lang="en-US" sz="1600">
                <a:solidFill>
                  <a:srgbClr val="223F95"/>
                </a:solidFill>
                <a:latin typeface="Fira Sans"/>
                <a:ea typeface="Fira Sans"/>
                <a:cs typeface="Fira Sans"/>
                <a:sym typeface="Fira Sans"/>
              </a:rPr>
              <a:t>safebridge.com</a:t>
            </a:r>
            <a:endParaRPr/>
          </a:p>
        </p:txBody>
      </p:sp>
      <p:pic>
        <p:nvPicPr>
          <p:cNvPr id="151" name="Google Shape;151;p22"/>
          <p:cNvPicPr preferRelativeResize="0"/>
          <p:nvPr/>
        </p:nvPicPr>
        <p:blipFill rotWithShape="1">
          <a:blip r:embed="rId3">
            <a:alphaModFix/>
          </a:blip>
          <a:srcRect b="0" l="0" r="0" t="0"/>
          <a:stretch/>
        </p:blipFill>
        <p:spPr>
          <a:xfrm>
            <a:off x="6743700" y="5377674"/>
            <a:ext cx="4603820" cy="60402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s Slide Dark Blue">
  <p:cSld name="Topics Slide Dark Blue">
    <p:spTree>
      <p:nvGrpSpPr>
        <p:cNvPr id="152" name="Shape 152"/>
        <p:cNvGrpSpPr/>
        <p:nvPr/>
      </p:nvGrpSpPr>
      <p:grpSpPr>
        <a:xfrm>
          <a:off x="0" y="0"/>
          <a:ext cx="0" cy="0"/>
          <a:chOff x="0" y="0"/>
          <a:chExt cx="0" cy="0"/>
        </a:xfrm>
      </p:grpSpPr>
      <p:sp>
        <p:nvSpPr>
          <p:cNvPr id="153" name="Google Shape;153;p23"/>
          <p:cNvSpPr/>
          <p:nvPr/>
        </p:nvSpPr>
        <p:spPr>
          <a:xfrm>
            <a:off x="0" y="0"/>
            <a:ext cx="8924543" cy="6858000"/>
          </a:xfrm>
          <a:prstGeom prst="rect">
            <a:avLst/>
          </a:prstGeom>
          <a:solidFill>
            <a:srgbClr val="0032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4" name="Google Shape;154;p23"/>
          <p:cNvPicPr preferRelativeResize="0"/>
          <p:nvPr/>
        </p:nvPicPr>
        <p:blipFill rotWithShape="1">
          <a:blip r:embed="rId2">
            <a:alphaModFix amt="26000"/>
          </a:blip>
          <a:srcRect b="0" l="0" r="0" t="0"/>
          <a:stretch/>
        </p:blipFill>
        <p:spPr>
          <a:xfrm>
            <a:off x="0" y="2450727"/>
            <a:ext cx="2938182" cy="4407273"/>
          </a:xfrm>
          <a:prstGeom prst="rect">
            <a:avLst/>
          </a:prstGeom>
          <a:noFill/>
          <a:ln>
            <a:noFill/>
          </a:ln>
        </p:spPr>
      </p:pic>
      <p:sp>
        <p:nvSpPr>
          <p:cNvPr id="155" name="Google Shape;155;p23"/>
          <p:cNvSpPr txBox="1"/>
          <p:nvPr>
            <p:ph idx="1" type="body"/>
          </p:nvPr>
        </p:nvSpPr>
        <p:spPr>
          <a:xfrm>
            <a:off x="4270427" y="1201567"/>
            <a:ext cx="4114800" cy="173239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i="0" sz="3200">
                <a:solidFill>
                  <a:schemeClr val="lt1"/>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3"/>
          <p:cNvSpPr txBox="1"/>
          <p:nvPr>
            <p:ph idx="2" type="body"/>
          </p:nvPr>
        </p:nvSpPr>
        <p:spPr>
          <a:xfrm>
            <a:off x="4270428" y="3077416"/>
            <a:ext cx="4114800" cy="1600382"/>
          </a:xfrm>
          <a:prstGeom prst="rect">
            <a:avLst/>
          </a:prstGeom>
          <a:noFill/>
          <a:ln>
            <a:noFill/>
          </a:ln>
        </p:spPr>
        <p:txBody>
          <a:bodyPr anchorCtr="0" anchor="t" bIns="45700" lIns="91425" spcFirstLastPara="1" rIns="91425" wrap="square" tIns="45700">
            <a:normAutofit/>
          </a:bodyPr>
          <a:lstStyle>
            <a:lvl1pPr indent="-355600" lvl="0" marL="457200" algn="l">
              <a:lnSpc>
                <a:spcPct val="70000"/>
              </a:lnSpc>
              <a:spcBef>
                <a:spcPts val="1000"/>
              </a:spcBef>
              <a:spcAft>
                <a:spcPts val="0"/>
              </a:spcAft>
              <a:buClr>
                <a:schemeClr val="lt1"/>
              </a:buClr>
              <a:buSzPts val="2000"/>
              <a:buChar char="•"/>
              <a:defRPr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7" name="Google Shape;157;p23"/>
          <p:cNvPicPr preferRelativeResize="0"/>
          <p:nvPr/>
        </p:nvPicPr>
        <p:blipFill rotWithShape="1">
          <a:blip r:embed="rId3">
            <a:alphaModFix/>
          </a:blip>
          <a:srcRect b="0" l="0" r="0" t="0"/>
          <a:stretch/>
        </p:blipFill>
        <p:spPr>
          <a:xfrm>
            <a:off x="9164171" y="6176437"/>
            <a:ext cx="2819400" cy="36990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opics Slide Dark Blue">
  <p:cSld name="1_Topics Slide Dark Blue">
    <p:spTree>
      <p:nvGrpSpPr>
        <p:cNvPr id="158" name="Shape 158"/>
        <p:cNvGrpSpPr/>
        <p:nvPr/>
      </p:nvGrpSpPr>
      <p:grpSpPr>
        <a:xfrm>
          <a:off x="0" y="0"/>
          <a:ext cx="0" cy="0"/>
          <a:chOff x="0" y="0"/>
          <a:chExt cx="0" cy="0"/>
        </a:xfrm>
      </p:grpSpPr>
      <p:sp>
        <p:nvSpPr>
          <p:cNvPr id="159" name="Google Shape;159;p24"/>
          <p:cNvSpPr/>
          <p:nvPr/>
        </p:nvSpPr>
        <p:spPr>
          <a:xfrm>
            <a:off x="0" y="0"/>
            <a:ext cx="8924543" cy="6858000"/>
          </a:xfrm>
          <a:prstGeom prst="rect">
            <a:avLst/>
          </a:prstGeom>
          <a:solidFill>
            <a:srgbClr val="0072C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highlight>
                <a:srgbClr val="0072CE"/>
              </a:highlight>
              <a:latin typeface="Calibri"/>
              <a:ea typeface="Calibri"/>
              <a:cs typeface="Calibri"/>
              <a:sym typeface="Calibri"/>
            </a:endParaRPr>
          </a:p>
        </p:txBody>
      </p:sp>
      <p:pic>
        <p:nvPicPr>
          <p:cNvPr id="160" name="Google Shape;160;p24"/>
          <p:cNvPicPr preferRelativeResize="0"/>
          <p:nvPr/>
        </p:nvPicPr>
        <p:blipFill rotWithShape="1">
          <a:blip r:embed="rId2">
            <a:alphaModFix amt="26000"/>
          </a:blip>
          <a:srcRect b="0" l="0" r="0" t="0"/>
          <a:stretch/>
        </p:blipFill>
        <p:spPr>
          <a:xfrm>
            <a:off x="0" y="2450727"/>
            <a:ext cx="2938182" cy="4407273"/>
          </a:xfrm>
          <a:prstGeom prst="rect">
            <a:avLst/>
          </a:prstGeom>
          <a:noFill/>
          <a:ln>
            <a:noFill/>
          </a:ln>
        </p:spPr>
      </p:pic>
      <p:sp>
        <p:nvSpPr>
          <p:cNvPr id="161" name="Google Shape;161;p24"/>
          <p:cNvSpPr txBox="1"/>
          <p:nvPr>
            <p:ph idx="1" type="body"/>
          </p:nvPr>
        </p:nvSpPr>
        <p:spPr>
          <a:xfrm>
            <a:off x="4270427" y="1201567"/>
            <a:ext cx="4114800" cy="173239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i="0" sz="3200">
                <a:solidFill>
                  <a:schemeClr val="lt1"/>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24"/>
          <p:cNvSpPr txBox="1"/>
          <p:nvPr>
            <p:ph idx="2" type="body"/>
          </p:nvPr>
        </p:nvSpPr>
        <p:spPr>
          <a:xfrm>
            <a:off x="4270428" y="3077416"/>
            <a:ext cx="4114800" cy="1600382"/>
          </a:xfrm>
          <a:prstGeom prst="rect">
            <a:avLst/>
          </a:prstGeom>
          <a:noFill/>
          <a:ln>
            <a:noFill/>
          </a:ln>
        </p:spPr>
        <p:txBody>
          <a:bodyPr anchorCtr="0" anchor="t" bIns="45700" lIns="91425" spcFirstLastPara="1" rIns="91425" wrap="square" tIns="45700">
            <a:normAutofit/>
          </a:bodyPr>
          <a:lstStyle>
            <a:lvl1pPr indent="-355600" lvl="0" marL="457200" algn="l">
              <a:lnSpc>
                <a:spcPct val="70000"/>
              </a:lnSpc>
              <a:spcBef>
                <a:spcPts val="1000"/>
              </a:spcBef>
              <a:spcAft>
                <a:spcPts val="0"/>
              </a:spcAft>
              <a:buClr>
                <a:schemeClr val="lt1"/>
              </a:buClr>
              <a:buSzPts val="2000"/>
              <a:buChar char="•"/>
              <a:defRPr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3" name="Google Shape;163;p24"/>
          <p:cNvPicPr preferRelativeResize="0"/>
          <p:nvPr/>
        </p:nvPicPr>
        <p:blipFill rotWithShape="1">
          <a:blip r:embed="rId3">
            <a:alphaModFix/>
          </a:blip>
          <a:srcRect b="0" l="0" r="0" t="0"/>
          <a:stretch/>
        </p:blipFill>
        <p:spPr>
          <a:xfrm>
            <a:off x="9164171" y="6176437"/>
            <a:ext cx="2819400" cy="369908"/>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Dark Blue">
  <p:cSld name="Transition Slide Dark Blue">
    <p:spTree>
      <p:nvGrpSpPr>
        <p:cNvPr id="164" name="Shape 164"/>
        <p:cNvGrpSpPr/>
        <p:nvPr/>
      </p:nvGrpSpPr>
      <p:grpSpPr>
        <a:xfrm>
          <a:off x="0" y="0"/>
          <a:ext cx="0" cy="0"/>
          <a:chOff x="0" y="0"/>
          <a:chExt cx="0" cy="0"/>
        </a:xfrm>
      </p:grpSpPr>
      <p:sp>
        <p:nvSpPr>
          <p:cNvPr id="165" name="Google Shape;165;p25"/>
          <p:cNvSpPr/>
          <p:nvPr/>
        </p:nvSpPr>
        <p:spPr>
          <a:xfrm>
            <a:off x="0" y="0"/>
            <a:ext cx="12192000" cy="6858000"/>
          </a:xfrm>
          <a:prstGeom prst="rect">
            <a:avLst/>
          </a:prstGeom>
          <a:solidFill>
            <a:srgbClr val="0032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25"/>
          <p:cNvSpPr txBox="1"/>
          <p:nvPr>
            <p:ph idx="1" type="body"/>
          </p:nvPr>
        </p:nvSpPr>
        <p:spPr>
          <a:xfrm>
            <a:off x="1447060" y="2129962"/>
            <a:ext cx="9543495" cy="2598075"/>
          </a:xfrm>
          <a:prstGeom prst="rect">
            <a:avLst/>
          </a:prstGeom>
          <a:noFill/>
          <a:ln>
            <a:noFill/>
          </a:ln>
        </p:spPr>
        <p:txBody>
          <a:bodyPr anchorCtr="0" anchor="ctr"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200"/>
              <a:buNone/>
              <a:defRPr b="1" i="0" sz="3200">
                <a:solidFill>
                  <a:schemeClr val="lt1"/>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67" name="Google Shape;167;p25"/>
          <p:cNvCxnSpPr/>
          <p:nvPr/>
        </p:nvCxnSpPr>
        <p:spPr>
          <a:xfrm>
            <a:off x="505968" y="6426781"/>
            <a:ext cx="8363712" cy="0"/>
          </a:xfrm>
          <a:prstGeom prst="straightConnector1">
            <a:avLst/>
          </a:prstGeom>
          <a:noFill/>
          <a:ln cap="flat" cmpd="sng" w="12700">
            <a:solidFill>
              <a:schemeClr val="lt1"/>
            </a:solidFill>
            <a:prstDash val="solid"/>
            <a:miter lim="800000"/>
            <a:headEnd len="sm" w="sm" type="none"/>
            <a:tailEnd len="sm" w="sm" type="none"/>
          </a:ln>
        </p:spPr>
      </p:cxnSp>
      <p:pic>
        <p:nvPicPr>
          <p:cNvPr id="168" name="Google Shape;168;p25"/>
          <p:cNvPicPr preferRelativeResize="0"/>
          <p:nvPr/>
        </p:nvPicPr>
        <p:blipFill rotWithShape="1">
          <a:blip r:embed="rId2">
            <a:alphaModFix/>
          </a:blip>
          <a:srcRect b="0" l="0" r="0" t="0"/>
          <a:stretch/>
        </p:blipFill>
        <p:spPr>
          <a:xfrm>
            <a:off x="9145250" y="6148895"/>
            <a:ext cx="2782614" cy="36620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ransition Slide Dark Blue">
  <p:cSld name="1_Transition Slide Dark Blue">
    <p:spTree>
      <p:nvGrpSpPr>
        <p:cNvPr id="169" name="Shape 169"/>
        <p:cNvGrpSpPr/>
        <p:nvPr/>
      </p:nvGrpSpPr>
      <p:grpSpPr>
        <a:xfrm>
          <a:off x="0" y="0"/>
          <a:ext cx="0" cy="0"/>
          <a:chOff x="0" y="0"/>
          <a:chExt cx="0" cy="0"/>
        </a:xfrm>
      </p:grpSpPr>
      <p:sp>
        <p:nvSpPr>
          <p:cNvPr id="170" name="Google Shape;170;p26"/>
          <p:cNvSpPr/>
          <p:nvPr/>
        </p:nvSpPr>
        <p:spPr>
          <a:xfrm>
            <a:off x="0" y="0"/>
            <a:ext cx="12192000" cy="6858000"/>
          </a:xfrm>
          <a:prstGeom prst="rect">
            <a:avLst/>
          </a:prstGeom>
          <a:solidFill>
            <a:srgbClr val="0072C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 name="Google Shape;171;p26"/>
          <p:cNvSpPr txBox="1"/>
          <p:nvPr>
            <p:ph idx="1" type="body"/>
          </p:nvPr>
        </p:nvSpPr>
        <p:spPr>
          <a:xfrm>
            <a:off x="1447060" y="2129962"/>
            <a:ext cx="9543495" cy="2598075"/>
          </a:xfrm>
          <a:prstGeom prst="rect">
            <a:avLst/>
          </a:prstGeom>
          <a:noFill/>
          <a:ln>
            <a:noFill/>
          </a:ln>
        </p:spPr>
        <p:txBody>
          <a:bodyPr anchorCtr="0" anchor="ctr"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200"/>
              <a:buNone/>
              <a:defRPr b="1" i="0" sz="3200">
                <a:solidFill>
                  <a:schemeClr val="lt1"/>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2" name="Google Shape;172;p26"/>
          <p:cNvCxnSpPr/>
          <p:nvPr/>
        </p:nvCxnSpPr>
        <p:spPr>
          <a:xfrm>
            <a:off x="505968" y="6426781"/>
            <a:ext cx="8363712" cy="0"/>
          </a:xfrm>
          <a:prstGeom prst="straightConnector1">
            <a:avLst/>
          </a:prstGeom>
          <a:noFill/>
          <a:ln cap="flat" cmpd="sng" w="12700">
            <a:solidFill>
              <a:schemeClr val="lt1"/>
            </a:solidFill>
            <a:prstDash val="solid"/>
            <a:miter lim="800000"/>
            <a:headEnd len="sm" w="sm" type="none"/>
            <a:tailEnd len="sm" w="sm" type="none"/>
          </a:ln>
        </p:spPr>
      </p:cxnSp>
      <p:pic>
        <p:nvPicPr>
          <p:cNvPr id="173" name="Google Shape;173;p26"/>
          <p:cNvPicPr preferRelativeResize="0"/>
          <p:nvPr/>
        </p:nvPicPr>
        <p:blipFill rotWithShape="1">
          <a:blip r:embed="rId2">
            <a:alphaModFix/>
          </a:blip>
          <a:srcRect b="0" l="0" r="0" t="0"/>
          <a:stretch/>
        </p:blipFill>
        <p:spPr>
          <a:xfrm>
            <a:off x="9145250" y="6148895"/>
            <a:ext cx="2782614" cy="36620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Image Left, Content Right">
  <p:cSld name="Default Image Left, Content Right">
    <p:spTree>
      <p:nvGrpSpPr>
        <p:cNvPr id="174" name="Shape 174"/>
        <p:cNvGrpSpPr/>
        <p:nvPr/>
      </p:nvGrpSpPr>
      <p:grpSpPr>
        <a:xfrm>
          <a:off x="0" y="0"/>
          <a:ext cx="0" cy="0"/>
          <a:chOff x="0" y="0"/>
          <a:chExt cx="0" cy="0"/>
        </a:xfrm>
      </p:grpSpPr>
      <p:pic>
        <p:nvPicPr>
          <p:cNvPr id="175" name="Google Shape;175;p27"/>
          <p:cNvPicPr preferRelativeResize="0"/>
          <p:nvPr/>
        </p:nvPicPr>
        <p:blipFill rotWithShape="1">
          <a:blip r:embed="rId2">
            <a:alphaModFix/>
          </a:blip>
          <a:srcRect b="0" l="26850" r="25793" t="0"/>
          <a:stretch/>
        </p:blipFill>
        <p:spPr>
          <a:xfrm>
            <a:off x="0" y="0"/>
            <a:ext cx="4871258" cy="6858000"/>
          </a:xfrm>
          <a:prstGeom prst="rect">
            <a:avLst/>
          </a:prstGeom>
          <a:noFill/>
          <a:ln>
            <a:noFill/>
          </a:ln>
        </p:spPr>
      </p:pic>
      <p:cxnSp>
        <p:nvCxnSpPr>
          <p:cNvPr id="176" name="Google Shape;176;p27"/>
          <p:cNvCxnSpPr/>
          <p:nvPr/>
        </p:nvCxnSpPr>
        <p:spPr>
          <a:xfrm>
            <a:off x="505968" y="6426781"/>
            <a:ext cx="4365290" cy="0"/>
          </a:xfrm>
          <a:prstGeom prst="straightConnector1">
            <a:avLst/>
          </a:prstGeom>
          <a:noFill/>
          <a:ln cap="flat" cmpd="sng" w="12700">
            <a:solidFill>
              <a:schemeClr val="lt1"/>
            </a:solidFill>
            <a:prstDash val="solid"/>
            <a:miter lim="800000"/>
            <a:headEnd len="sm" w="sm" type="none"/>
            <a:tailEnd len="sm" w="sm" type="none"/>
          </a:ln>
        </p:spPr>
      </p:cxnSp>
      <p:sp>
        <p:nvSpPr>
          <p:cNvPr id="177" name="Google Shape;177;p27"/>
          <p:cNvSpPr txBox="1"/>
          <p:nvPr>
            <p:ph idx="1" type="body"/>
          </p:nvPr>
        </p:nvSpPr>
        <p:spPr>
          <a:xfrm>
            <a:off x="5409686" y="519925"/>
            <a:ext cx="6294951" cy="9597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72CE"/>
              </a:buClr>
              <a:buSzPts val="3200"/>
              <a:buNone/>
              <a:defRPr b="1" i="0" sz="3200">
                <a:solidFill>
                  <a:srgbClr val="0072CE"/>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27"/>
          <p:cNvSpPr txBox="1"/>
          <p:nvPr>
            <p:ph idx="2" type="body"/>
          </p:nvPr>
        </p:nvSpPr>
        <p:spPr>
          <a:xfrm>
            <a:off x="5409686" y="1816711"/>
            <a:ext cx="6234113" cy="3752816"/>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b="0" i="0" sz="2000">
                <a:latin typeface="Fira Sans"/>
                <a:ea typeface="Fira Sans"/>
                <a:cs typeface="Fira Sans"/>
                <a:sym typeface="Fira Sans"/>
              </a:defRPr>
            </a:lvl1pPr>
            <a:lvl2pPr indent="-355600" lvl="1" marL="914400" algn="l">
              <a:lnSpc>
                <a:spcPct val="90000"/>
              </a:lnSpc>
              <a:spcBef>
                <a:spcPts val="500"/>
              </a:spcBef>
              <a:spcAft>
                <a:spcPts val="0"/>
              </a:spcAft>
              <a:buClr>
                <a:schemeClr val="dk1"/>
              </a:buClr>
              <a:buSzPts val="2000"/>
              <a:buFont typeface="Arial"/>
              <a:buChar char="•"/>
              <a:defRPr b="0" i="0" sz="2000">
                <a:latin typeface="Fira Sans"/>
                <a:ea typeface="Fira Sans"/>
                <a:cs typeface="Fira Sans"/>
                <a:sym typeface="Fira Sans"/>
              </a:defRPr>
            </a:lvl2pPr>
            <a:lvl3pPr indent="-342900" lvl="2" marL="1371600" algn="l">
              <a:lnSpc>
                <a:spcPct val="90000"/>
              </a:lnSpc>
              <a:spcBef>
                <a:spcPts val="500"/>
              </a:spcBef>
              <a:spcAft>
                <a:spcPts val="0"/>
              </a:spcAft>
              <a:buClr>
                <a:schemeClr val="dk1"/>
              </a:buClr>
              <a:buSzPts val="1800"/>
              <a:buChar char="•"/>
              <a:defRPr b="0" i="0" sz="1800">
                <a:latin typeface="Fira Sans"/>
                <a:ea typeface="Fira Sans"/>
                <a:cs typeface="Fira Sans"/>
                <a:sym typeface="Fira Sans"/>
              </a:defRPr>
            </a:lvl3pPr>
            <a:lvl4pPr indent="-330200" lvl="3" marL="1828800" algn="l">
              <a:lnSpc>
                <a:spcPct val="90000"/>
              </a:lnSpc>
              <a:spcBef>
                <a:spcPts val="500"/>
              </a:spcBef>
              <a:spcAft>
                <a:spcPts val="0"/>
              </a:spcAft>
              <a:buClr>
                <a:schemeClr val="dk1"/>
              </a:buClr>
              <a:buSzPts val="1600"/>
              <a:buFont typeface="Noto Sans Symbols"/>
              <a:buChar char="▪"/>
              <a:defRPr b="0" i="0" sz="1600">
                <a:latin typeface="Fira Sans"/>
                <a:ea typeface="Fira Sans"/>
                <a:cs typeface="Fira Sans"/>
                <a:sym typeface="Fira Sans"/>
              </a:defRPr>
            </a:lvl4pPr>
            <a:lvl5pPr indent="-330200" lvl="4" marL="2286000" algn="l">
              <a:lnSpc>
                <a:spcPct val="90000"/>
              </a:lnSpc>
              <a:spcBef>
                <a:spcPts val="500"/>
              </a:spcBef>
              <a:spcAft>
                <a:spcPts val="0"/>
              </a:spcAft>
              <a:buClr>
                <a:schemeClr val="dk1"/>
              </a:buClr>
              <a:buSzPts val="1600"/>
              <a:buChar char="•"/>
              <a:defRPr b="0" i="0" sz="1600">
                <a:latin typeface="Fira Sans"/>
                <a:ea typeface="Fira Sans"/>
                <a:cs typeface="Fira Sans"/>
                <a:sym typeface="Fira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9" name="Google Shape;179;p27"/>
          <p:cNvCxnSpPr/>
          <p:nvPr/>
        </p:nvCxnSpPr>
        <p:spPr>
          <a:xfrm>
            <a:off x="4871258" y="6426781"/>
            <a:ext cx="3804437" cy="0"/>
          </a:xfrm>
          <a:prstGeom prst="straightConnector1">
            <a:avLst/>
          </a:prstGeom>
          <a:noFill/>
          <a:ln cap="flat" cmpd="sng" w="12700">
            <a:solidFill>
              <a:srgbClr val="0072CE"/>
            </a:solidFill>
            <a:prstDash val="solid"/>
            <a:miter lim="800000"/>
            <a:headEnd len="sm" w="sm" type="none"/>
            <a:tailEnd len="sm" w="sm" type="none"/>
          </a:ln>
        </p:spPr>
      </p:cxnSp>
      <p:pic>
        <p:nvPicPr>
          <p:cNvPr id="180" name="Google Shape;180;p27"/>
          <p:cNvPicPr preferRelativeResize="0"/>
          <p:nvPr/>
        </p:nvPicPr>
        <p:blipFill rotWithShape="1">
          <a:blip r:embed="rId3">
            <a:alphaModFix/>
          </a:blip>
          <a:srcRect b="0" l="0" r="0" t="0"/>
          <a:stretch/>
        </p:blipFill>
        <p:spPr>
          <a:xfrm>
            <a:off x="8931275" y="6156631"/>
            <a:ext cx="3022600" cy="39656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Default Image Right">
  <p:cSld name="Content Left, Default Image Right">
    <p:spTree>
      <p:nvGrpSpPr>
        <p:cNvPr id="181" name="Shape 181"/>
        <p:cNvGrpSpPr/>
        <p:nvPr/>
      </p:nvGrpSpPr>
      <p:grpSpPr>
        <a:xfrm>
          <a:off x="0" y="0"/>
          <a:ext cx="0" cy="0"/>
          <a:chOff x="0" y="0"/>
          <a:chExt cx="0" cy="0"/>
        </a:xfrm>
      </p:grpSpPr>
      <p:pic>
        <p:nvPicPr>
          <p:cNvPr id="182" name="Google Shape;182;p28"/>
          <p:cNvPicPr preferRelativeResize="0"/>
          <p:nvPr/>
        </p:nvPicPr>
        <p:blipFill rotWithShape="1">
          <a:blip r:embed="rId2">
            <a:alphaModFix/>
          </a:blip>
          <a:srcRect b="0" l="41821" r="10623" t="0"/>
          <a:stretch/>
        </p:blipFill>
        <p:spPr>
          <a:xfrm flipH="1" rot="10800000">
            <a:off x="7320743" y="0"/>
            <a:ext cx="4892040" cy="6858000"/>
          </a:xfrm>
          <a:prstGeom prst="rect">
            <a:avLst/>
          </a:prstGeom>
          <a:noFill/>
          <a:ln>
            <a:noFill/>
          </a:ln>
        </p:spPr>
      </p:pic>
      <p:cxnSp>
        <p:nvCxnSpPr>
          <p:cNvPr id="183" name="Google Shape;183;p28"/>
          <p:cNvCxnSpPr/>
          <p:nvPr/>
        </p:nvCxnSpPr>
        <p:spPr>
          <a:xfrm>
            <a:off x="505968" y="6426781"/>
            <a:ext cx="4365290" cy="0"/>
          </a:xfrm>
          <a:prstGeom prst="straightConnector1">
            <a:avLst/>
          </a:prstGeom>
          <a:noFill/>
          <a:ln cap="flat" cmpd="sng" w="12700">
            <a:solidFill>
              <a:schemeClr val="lt1"/>
            </a:solidFill>
            <a:prstDash val="solid"/>
            <a:miter lim="800000"/>
            <a:headEnd len="sm" w="sm" type="none"/>
            <a:tailEnd len="sm" w="sm" type="none"/>
          </a:ln>
        </p:spPr>
      </p:cxnSp>
      <p:sp>
        <p:nvSpPr>
          <p:cNvPr id="184" name="Google Shape;184;p28"/>
          <p:cNvSpPr txBox="1"/>
          <p:nvPr>
            <p:ph idx="1" type="body"/>
          </p:nvPr>
        </p:nvSpPr>
        <p:spPr>
          <a:xfrm>
            <a:off x="505968" y="519925"/>
            <a:ext cx="6294951" cy="9597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72CE"/>
              </a:buClr>
              <a:buSzPts val="3200"/>
              <a:buNone/>
              <a:defRPr b="1" i="0" sz="3200">
                <a:solidFill>
                  <a:srgbClr val="0072CE"/>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 name="Google Shape;185;p28"/>
          <p:cNvSpPr txBox="1"/>
          <p:nvPr>
            <p:ph idx="2" type="body"/>
          </p:nvPr>
        </p:nvSpPr>
        <p:spPr>
          <a:xfrm>
            <a:off x="505968" y="1816711"/>
            <a:ext cx="6234113" cy="3752816"/>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b="0" i="0" sz="2000">
                <a:latin typeface="Fira Sans"/>
                <a:ea typeface="Fira Sans"/>
                <a:cs typeface="Fira Sans"/>
                <a:sym typeface="Fira Sans"/>
              </a:defRPr>
            </a:lvl1pPr>
            <a:lvl2pPr indent="-355600" lvl="1" marL="914400" algn="l">
              <a:lnSpc>
                <a:spcPct val="90000"/>
              </a:lnSpc>
              <a:spcBef>
                <a:spcPts val="500"/>
              </a:spcBef>
              <a:spcAft>
                <a:spcPts val="0"/>
              </a:spcAft>
              <a:buClr>
                <a:schemeClr val="dk1"/>
              </a:buClr>
              <a:buSzPts val="2000"/>
              <a:buFont typeface="Arial"/>
              <a:buChar char="•"/>
              <a:defRPr b="0" i="0" sz="2000">
                <a:latin typeface="Fira Sans"/>
                <a:ea typeface="Fira Sans"/>
                <a:cs typeface="Fira Sans"/>
                <a:sym typeface="Fira Sans"/>
              </a:defRPr>
            </a:lvl2pPr>
            <a:lvl3pPr indent="-342900" lvl="2" marL="1371600" algn="l">
              <a:lnSpc>
                <a:spcPct val="90000"/>
              </a:lnSpc>
              <a:spcBef>
                <a:spcPts val="500"/>
              </a:spcBef>
              <a:spcAft>
                <a:spcPts val="0"/>
              </a:spcAft>
              <a:buClr>
                <a:schemeClr val="dk1"/>
              </a:buClr>
              <a:buSzPts val="1800"/>
              <a:buChar char="•"/>
              <a:defRPr b="0" i="0" sz="1800">
                <a:latin typeface="Fira Sans"/>
                <a:ea typeface="Fira Sans"/>
                <a:cs typeface="Fira Sans"/>
                <a:sym typeface="Fira Sans"/>
              </a:defRPr>
            </a:lvl3pPr>
            <a:lvl4pPr indent="-330200" lvl="3" marL="1828800" algn="l">
              <a:lnSpc>
                <a:spcPct val="90000"/>
              </a:lnSpc>
              <a:spcBef>
                <a:spcPts val="500"/>
              </a:spcBef>
              <a:spcAft>
                <a:spcPts val="0"/>
              </a:spcAft>
              <a:buClr>
                <a:schemeClr val="dk1"/>
              </a:buClr>
              <a:buSzPts val="1600"/>
              <a:buFont typeface="Noto Sans Symbols"/>
              <a:buChar char="▪"/>
              <a:defRPr b="0" i="0" sz="1600">
                <a:latin typeface="Fira Sans"/>
                <a:ea typeface="Fira Sans"/>
                <a:cs typeface="Fira Sans"/>
                <a:sym typeface="Fira Sans"/>
              </a:defRPr>
            </a:lvl4pPr>
            <a:lvl5pPr indent="-330200" lvl="4" marL="2286000" algn="l">
              <a:lnSpc>
                <a:spcPct val="90000"/>
              </a:lnSpc>
              <a:spcBef>
                <a:spcPts val="500"/>
              </a:spcBef>
              <a:spcAft>
                <a:spcPts val="0"/>
              </a:spcAft>
              <a:buClr>
                <a:schemeClr val="dk1"/>
              </a:buClr>
              <a:buSzPts val="1600"/>
              <a:buChar char="•"/>
              <a:defRPr b="0" i="0" sz="1600">
                <a:latin typeface="Fira Sans"/>
                <a:ea typeface="Fira Sans"/>
                <a:cs typeface="Fira Sans"/>
                <a:sym typeface="Fira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86" name="Google Shape;186;p28"/>
          <p:cNvCxnSpPr/>
          <p:nvPr/>
        </p:nvCxnSpPr>
        <p:spPr>
          <a:xfrm>
            <a:off x="505968" y="6426781"/>
            <a:ext cx="6814775" cy="0"/>
          </a:xfrm>
          <a:prstGeom prst="straightConnector1">
            <a:avLst/>
          </a:prstGeom>
          <a:noFill/>
          <a:ln cap="flat" cmpd="sng" w="12700">
            <a:solidFill>
              <a:srgbClr val="0072CE"/>
            </a:solidFill>
            <a:prstDash val="solid"/>
            <a:miter lim="800000"/>
            <a:headEnd len="sm" w="sm" type="none"/>
            <a:tailEnd len="sm" w="sm" type="none"/>
          </a:ln>
        </p:spPr>
      </p:cxnSp>
      <p:cxnSp>
        <p:nvCxnSpPr>
          <p:cNvPr id="187" name="Google Shape;187;p28"/>
          <p:cNvCxnSpPr/>
          <p:nvPr/>
        </p:nvCxnSpPr>
        <p:spPr>
          <a:xfrm>
            <a:off x="7320743" y="6426781"/>
            <a:ext cx="1548937" cy="0"/>
          </a:xfrm>
          <a:prstGeom prst="straightConnector1">
            <a:avLst/>
          </a:prstGeom>
          <a:noFill/>
          <a:ln cap="flat" cmpd="sng" w="12700">
            <a:solidFill>
              <a:schemeClr val="lt1"/>
            </a:solidFill>
            <a:prstDash val="solid"/>
            <a:miter lim="800000"/>
            <a:headEnd len="sm" w="sm" type="none"/>
            <a:tailEnd len="sm" w="sm" type="none"/>
          </a:ln>
        </p:spPr>
      </p:cxnSp>
      <p:pic>
        <p:nvPicPr>
          <p:cNvPr id="188" name="Google Shape;188;p28"/>
          <p:cNvPicPr preferRelativeResize="0"/>
          <p:nvPr/>
        </p:nvPicPr>
        <p:blipFill rotWithShape="1">
          <a:blip r:embed="rId3">
            <a:alphaModFix/>
          </a:blip>
          <a:srcRect b="0" l="0" r="0" t="0"/>
          <a:stretch/>
        </p:blipFill>
        <p:spPr>
          <a:xfrm>
            <a:off x="9145250" y="6148895"/>
            <a:ext cx="2782614" cy="36620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Image Right">
  <p:cSld name="Content Left, Image Right">
    <p:spTree>
      <p:nvGrpSpPr>
        <p:cNvPr id="189" name="Shape 189"/>
        <p:cNvGrpSpPr/>
        <p:nvPr/>
      </p:nvGrpSpPr>
      <p:grpSpPr>
        <a:xfrm>
          <a:off x="0" y="0"/>
          <a:ext cx="0" cy="0"/>
          <a:chOff x="0" y="0"/>
          <a:chExt cx="0" cy="0"/>
        </a:xfrm>
      </p:grpSpPr>
      <p:sp>
        <p:nvSpPr>
          <p:cNvPr id="190" name="Google Shape;190;p29"/>
          <p:cNvSpPr/>
          <p:nvPr>
            <p:ph idx="2" type="pic"/>
          </p:nvPr>
        </p:nvSpPr>
        <p:spPr>
          <a:xfrm>
            <a:off x="7320743" y="0"/>
            <a:ext cx="4871257" cy="6858000"/>
          </a:xfrm>
          <a:prstGeom prst="rect">
            <a:avLst/>
          </a:prstGeom>
          <a:noFill/>
          <a:ln>
            <a:noFill/>
          </a:ln>
        </p:spPr>
      </p:sp>
      <p:cxnSp>
        <p:nvCxnSpPr>
          <p:cNvPr id="191" name="Google Shape;191;p29"/>
          <p:cNvCxnSpPr/>
          <p:nvPr/>
        </p:nvCxnSpPr>
        <p:spPr>
          <a:xfrm>
            <a:off x="505968" y="6426781"/>
            <a:ext cx="4365290" cy="0"/>
          </a:xfrm>
          <a:prstGeom prst="straightConnector1">
            <a:avLst/>
          </a:prstGeom>
          <a:noFill/>
          <a:ln cap="flat" cmpd="sng" w="12700">
            <a:solidFill>
              <a:schemeClr val="lt1"/>
            </a:solidFill>
            <a:prstDash val="solid"/>
            <a:miter lim="800000"/>
            <a:headEnd len="sm" w="sm" type="none"/>
            <a:tailEnd len="sm" w="sm" type="none"/>
          </a:ln>
        </p:spPr>
      </p:cxnSp>
      <p:sp>
        <p:nvSpPr>
          <p:cNvPr id="192" name="Google Shape;192;p29"/>
          <p:cNvSpPr txBox="1"/>
          <p:nvPr>
            <p:ph idx="1" type="body"/>
          </p:nvPr>
        </p:nvSpPr>
        <p:spPr>
          <a:xfrm>
            <a:off x="505968" y="519925"/>
            <a:ext cx="6294951" cy="9597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72CE"/>
              </a:buClr>
              <a:buSzPts val="3200"/>
              <a:buNone/>
              <a:defRPr b="1" i="0" sz="3200">
                <a:solidFill>
                  <a:srgbClr val="0072CE"/>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29"/>
          <p:cNvSpPr txBox="1"/>
          <p:nvPr>
            <p:ph idx="3" type="body"/>
          </p:nvPr>
        </p:nvSpPr>
        <p:spPr>
          <a:xfrm>
            <a:off x="505968" y="1816711"/>
            <a:ext cx="6234113" cy="3752816"/>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b="0" i="0" sz="2000">
                <a:latin typeface="Fira Sans"/>
                <a:ea typeface="Fira Sans"/>
                <a:cs typeface="Fira Sans"/>
                <a:sym typeface="Fira Sans"/>
              </a:defRPr>
            </a:lvl1pPr>
            <a:lvl2pPr indent="-355600" lvl="1" marL="914400" algn="l">
              <a:lnSpc>
                <a:spcPct val="90000"/>
              </a:lnSpc>
              <a:spcBef>
                <a:spcPts val="500"/>
              </a:spcBef>
              <a:spcAft>
                <a:spcPts val="0"/>
              </a:spcAft>
              <a:buClr>
                <a:schemeClr val="dk1"/>
              </a:buClr>
              <a:buSzPts val="2000"/>
              <a:buFont typeface="Arial"/>
              <a:buChar char="•"/>
              <a:defRPr b="0" i="0" sz="2000">
                <a:latin typeface="Fira Sans"/>
                <a:ea typeface="Fira Sans"/>
                <a:cs typeface="Fira Sans"/>
                <a:sym typeface="Fira Sans"/>
              </a:defRPr>
            </a:lvl2pPr>
            <a:lvl3pPr indent="-342900" lvl="2" marL="1371600" algn="l">
              <a:lnSpc>
                <a:spcPct val="90000"/>
              </a:lnSpc>
              <a:spcBef>
                <a:spcPts val="500"/>
              </a:spcBef>
              <a:spcAft>
                <a:spcPts val="0"/>
              </a:spcAft>
              <a:buClr>
                <a:schemeClr val="dk1"/>
              </a:buClr>
              <a:buSzPts val="1800"/>
              <a:buChar char="•"/>
              <a:defRPr b="0" i="0" sz="1800">
                <a:latin typeface="Fira Sans"/>
                <a:ea typeface="Fira Sans"/>
                <a:cs typeface="Fira Sans"/>
                <a:sym typeface="Fira Sans"/>
              </a:defRPr>
            </a:lvl3pPr>
            <a:lvl4pPr indent="-330200" lvl="3" marL="1828800" algn="l">
              <a:lnSpc>
                <a:spcPct val="90000"/>
              </a:lnSpc>
              <a:spcBef>
                <a:spcPts val="500"/>
              </a:spcBef>
              <a:spcAft>
                <a:spcPts val="0"/>
              </a:spcAft>
              <a:buClr>
                <a:schemeClr val="dk1"/>
              </a:buClr>
              <a:buSzPts val="1600"/>
              <a:buFont typeface="Noto Sans Symbols"/>
              <a:buChar char="▪"/>
              <a:defRPr b="0" i="0" sz="1600">
                <a:latin typeface="Fira Sans"/>
                <a:ea typeface="Fira Sans"/>
                <a:cs typeface="Fira Sans"/>
                <a:sym typeface="Fira Sans"/>
              </a:defRPr>
            </a:lvl4pPr>
            <a:lvl5pPr indent="-330200" lvl="4" marL="2286000" algn="l">
              <a:lnSpc>
                <a:spcPct val="90000"/>
              </a:lnSpc>
              <a:spcBef>
                <a:spcPts val="500"/>
              </a:spcBef>
              <a:spcAft>
                <a:spcPts val="0"/>
              </a:spcAft>
              <a:buClr>
                <a:schemeClr val="dk1"/>
              </a:buClr>
              <a:buSzPts val="1600"/>
              <a:buChar char="•"/>
              <a:defRPr b="0" i="0" sz="1600">
                <a:latin typeface="Fira Sans"/>
                <a:ea typeface="Fira Sans"/>
                <a:cs typeface="Fira Sans"/>
                <a:sym typeface="Fira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94" name="Google Shape;194;p29"/>
          <p:cNvCxnSpPr/>
          <p:nvPr/>
        </p:nvCxnSpPr>
        <p:spPr>
          <a:xfrm>
            <a:off x="505968" y="6426781"/>
            <a:ext cx="6814775" cy="0"/>
          </a:xfrm>
          <a:prstGeom prst="straightConnector1">
            <a:avLst/>
          </a:prstGeom>
          <a:noFill/>
          <a:ln cap="flat" cmpd="sng" w="12700">
            <a:solidFill>
              <a:srgbClr val="0072CE"/>
            </a:solidFill>
            <a:prstDash val="solid"/>
            <a:miter lim="800000"/>
            <a:headEnd len="sm" w="sm" type="none"/>
            <a:tailEnd len="sm" w="sm" type="none"/>
          </a:ln>
        </p:spPr>
      </p:cxnSp>
      <p:cxnSp>
        <p:nvCxnSpPr>
          <p:cNvPr id="195" name="Google Shape;195;p29"/>
          <p:cNvCxnSpPr/>
          <p:nvPr/>
        </p:nvCxnSpPr>
        <p:spPr>
          <a:xfrm>
            <a:off x="7320743" y="6426781"/>
            <a:ext cx="1548937" cy="0"/>
          </a:xfrm>
          <a:prstGeom prst="straightConnector1">
            <a:avLst/>
          </a:prstGeom>
          <a:noFill/>
          <a:ln cap="flat" cmpd="sng" w="12700">
            <a:solidFill>
              <a:schemeClr val="lt1"/>
            </a:solidFill>
            <a:prstDash val="solid"/>
            <a:miter lim="800000"/>
            <a:headEnd len="sm" w="sm" type="none"/>
            <a:tailEnd len="sm" w="sm" type="none"/>
          </a:ln>
        </p:spPr>
      </p:cxnSp>
      <p:pic>
        <p:nvPicPr>
          <p:cNvPr id="196" name="Google Shape;196;p29"/>
          <p:cNvPicPr preferRelativeResize="0"/>
          <p:nvPr/>
        </p:nvPicPr>
        <p:blipFill rotWithShape="1">
          <a:blip r:embed="rId2">
            <a:alphaModFix/>
          </a:blip>
          <a:srcRect b="0" l="0" r="0" t="0"/>
          <a:stretch/>
        </p:blipFill>
        <p:spPr>
          <a:xfrm>
            <a:off x="9145250" y="6148895"/>
            <a:ext cx="2782614" cy="36620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ll Default Image Left, Content Right">
  <p:cSld name="Tall Default Image Left, Content Right">
    <p:spTree>
      <p:nvGrpSpPr>
        <p:cNvPr id="197" name="Shape 197"/>
        <p:cNvGrpSpPr/>
        <p:nvPr/>
      </p:nvGrpSpPr>
      <p:grpSpPr>
        <a:xfrm>
          <a:off x="0" y="0"/>
          <a:ext cx="0" cy="0"/>
          <a:chOff x="0" y="0"/>
          <a:chExt cx="0" cy="0"/>
        </a:xfrm>
      </p:grpSpPr>
      <p:pic>
        <p:nvPicPr>
          <p:cNvPr id="198" name="Google Shape;198;p30"/>
          <p:cNvPicPr preferRelativeResize="0"/>
          <p:nvPr/>
        </p:nvPicPr>
        <p:blipFill rotWithShape="1">
          <a:blip r:embed="rId2">
            <a:alphaModFix/>
          </a:blip>
          <a:srcRect b="0" l="28316" r="40394" t="0"/>
          <a:stretch/>
        </p:blipFill>
        <p:spPr>
          <a:xfrm>
            <a:off x="-15875" y="-965"/>
            <a:ext cx="3251200" cy="6858000"/>
          </a:xfrm>
          <a:prstGeom prst="rect">
            <a:avLst/>
          </a:prstGeom>
          <a:noFill/>
          <a:ln>
            <a:noFill/>
          </a:ln>
        </p:spPr>
      </p:pic>
      <p:cxnSp>
        <p:nvCxnSpPr>
          <p:cNvPr id="199" name="Google Shape;199;p30"/>
          <p:cNvCxnSpPr/>
          <p:nvPr/>
        </p:nvCxnSpPr>
        <p:spPr>
          <a:xfrm>
            <a:off x="505968" y="6426781"/>
            <a:ext cx="2712505" cy="0"/>
          </a:xfrm>
          <a:prstGeom prst="straightConnector1">
            <a:avLst/>
          </a:prstGeom>
          <a:noFill/>
          <a:ln cap="flat" cmpd="sng" w="12700">
            <a:solidFill>
              <a:schemeClr val="lt1"/>
            </a:solidFill>
            <a:prstDash val="solid"/>
            <a:miter lim="800000"/>
            <a:headEnd len="sm" w="sm" type="none"/>
            <a:tailEnd len="sm" w="sm" type="none"/>
          </a:ln>
        </p:spPr>
      </p:cxnSp>
      <p:sp>
        <p:nvSpPr>
          <p:cNvPr id="200" name="Google Shape;200;p30"/>
          <p:cNvSpPr txBox="1"/>
          <p:nvPr>
            <p:ph idx="1" type="body"/>
          </p:nvPr>
        </p:nvSpPr>
        <p:spPr>
          <a:xfrm>
            <a:off x="3791093" y="519925"/>
            <a:ext cx="6294951" cy="9597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72CE"/>
              </a:buClr>
              <a:buSzPts val="3200"/>
              <a:buNone/>
              <a:defRPr b="1" i="0" sz="3200">
                <a:solidFill>
                  <a:srgbClr val="0072CE"/>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 name="Google Shape;201;p30"/>
          <p:cNvSpPr txBox="1"/>
          <p:nvPr>
            <p:ph idx="2" type="body"/>
          </p:nvPr>
        </p:nvSpPr>
        <p:spPr>
          <a:xfrm>
            <a:off x="3791094" y="1816711"/>
            <a:ext cx="6294950" cy="3752816"/>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b="0" i="0" sz="2000">
                <a:latin typeface="Fira Sans"/>
                <a:ea typeface="Fira Sans"/>
                <a:cs typeface="Fira Sans"/>
                <a:sym typeface="Fira Sans"/>
              </a:defRPr>
            </a:lvl1pPr>
            <a:lvl2pPr indent="-355600" lvl="1" marL="914400" algn="l">
              <a:lnSpc>
                <a:spcPct val="90000"/>
              </a:lnSpc>
              <a:spcBef>
                <a:spcPts val="500"/>
              </a:spcBef>
              <a:spcAft>
                <a:spcPts val="0"/>
              </a:spcAft>
              <a:buClr>
                <a:schemeClr val="dk1"/>
              </a:buClr>
              <a:buSzPts val="2000"/>
              <a:buFont typeface="Arial"/>
              <a:buChar char="•"/>
              <a:defRPr b="0" i="0" sz="2000">
                <a:latin typeface="Fira Sans"/>
                <a:ea typeface="Fira Sans"/>
                <a:cs typeface="Fira Sans"/>
                <a:sym typeface="Fira Sans"/>
              </a:defRPr>
            </a:lvl2pPr>
            <a:lvl3pPr indent="-342900" lvl="2" marL="1371600" algn="l">
              <a:lnSpc>
                <a:spcPct val="90000"/>
              </a:lnSpc>
              <a:spcBef>
                <a:spcPts val="500"/>
              </a:spcBef>
              <a:spcAft>
                <a:spcPts val="0"/>
              </a:spcAft>
              <a:buClr>
                <a:schemeClr val="dk1"/>
              </a:buClr>
              <a:buSzPts val="1800"/>
              <a:buChar char="•"/>
              <a:defRPr b="0" i="0" sz="1800">
                <a:latin typeface="Fira Sans"/>
                <a:ea typeface="Fira Sans"/>
                <a:cs typeface="Fira Sans"/>
                <a:sym typeface="Fira Sans"/>
              </a:defRPr>
            </a:lvl3pPr>
            <a:lvl4pPr indent="-330200" lvl="3" marL="1828800" algn="l">
              <a:lnSpc>
                <a:spcPct val="90000"/>
              </a:lnSpc>
              <a:spcBef>
                <a:spcPts val="500"/>
              </a:spcBef>
              <a:spcAft>
                <a:spcPts val="0"/>
              </a:spcAft>
              <a:buClr>
                <a:schemeClr val="dk1"/>
              </a:buClr>
              <a:buSzPts val="1600"/>
              <a:buFont typeface="Noto Sans Symbols"/>
              <a:buChar char="▪"/>
              <a:defRPr b="0" i="0" sz="1600">
                <a:latin typeface="Fira Sans"/>
                <a:ea typeface="Fira Sans"/>
                <a:cs typeface="Fira Sans"/>
                <a:sym typeface="Fira Sans"/>
              </a:defRPr>
            </a:lvl4pPr>
            <a:lvl5pPr indent="-330200" lvl="4" marL="2286000" algn="l">
              <a:lnSpc>
                <a:spcPct val="90000"/>
              </a:lnSpc>
              <a:spcBef>
                <a:spcPts val="500"/>
              </a:spcBef>
              <a:spcAft>
                <a:spcPts val="0"/>
              </a:spcAft>
              <a:buClr>
                <a:schemeClr val="dk1"/>
              </a:buClr>
              <a:buSzPts val="1600"/>
              <a:buChar char="•"/>
              <a:defRPr b="0" i="0" sz="1600">
                <a:latin typeface="Fira Sans"/>
                <a:ea typeface="Fira Sans"/>
                <a:cs typeface="Fira Sans"/>
                <a:sym typeface="Fira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02" name="Google Shape;202;p30"/>
          <p:cNvCxnSpPr/>
          <p:nvPr/>
        </p:nvCxnSpPr>
        <p:spPr>
          <a:xfrm>
            <a:off x="3218473" y="6426781"/>
            <a:ext cx="5457222" cy="0"/>
          </a:xfrm>
          <a:prstGeom prst="straightConnector1">
            <a:avLst/>
          </a:prstGeom>
          <a:noFill/>
          <a:ln cap="flat" cmpd="sng" w="12700">
            <a:solidFill>
              <a:srgbClr val="0072CE"/>
            </a:solidFill>
            <a:prstDash val="solid"/>
            <a:miter lim="800000"/>
            <a:headEnd len="sm" w="sm" type="none"/>
            <a:tailEnd len="sm" w="sm" type="none"/>
          </a:ln>
        </p:spPr>
      </p:cxnSp>
      <p:pic>
        <p:nvPicPr>
          <p:cNvPr id="203" name="Google Shape;203;p30"/>
          <p:cNvPicPr preferRelativeResize="0"/>
          <p:nvPr/>
        </p:nvPicPr>
        <p:blipFill rotWithShape="1">
          <a:blip r:embed="rId3">
            <a:alphaModFix/>
          </a:blip>
          <a:srcRect b="0" l="0" r="0" t="0"/>
          <a:stretch/>
        </p:blipFill>
        <p:spPr>
          <a:xfrm>
            <a:off x="8931275" y="6156631"/>
            <a:ext cx="3022600" cy="39656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Green, Content, Default Image">
  <p:cSld name="Large Green, Content, Default Image">
    <p:spTree>
      <p:nvGrpSpPr>
        <p:cNvPr id="28" name="Shape 28"/>
        <p:cNvGrpSpPr/>
        <p:nvPr/>
      </p:nvGrpSpPr>
      <p:grpSpPr>
        <a:xfrm>
          <a:off x="0" y="0"/>
          <a:ext cx="0" cy="0"/>
          <a:chOff x="0" y="0"/>
          <a:chExt cx="0" cy="0"/>
        </a:xfrm>
      </p:grpSpPr>
      <p:pic>
        <p:nvPicPr>
          <p:cNvPr id="29" name="Google Shape;29;p4"/>
          <p:cNvPicPr preferRelativeResize="0"/>
          <p:nvPr/>
        </p:nvPicPr>
        <p:blipFill rotWithShape="1">
          <a:blip r:embed="rId2">
            <a:alphaModFix/>
          </a:blip>
          <a:srcRect b="0" l="39206" r="13237" t="0"/>
          <a:stretch/>
        </p:blipFill>
        <p:spPr>
          <a:xfrm flipH="1" rot="10800000">
            <a:off x="7299960" y="0"/>
            <a:ext cx="4892040" cy="6858000"/>
          </a:xfrm>
          <a:prstGeom prst="rect">
            <a:avLst/>
          </a:prstGeom>
          <a:noFill/>
          <a:ln>
            <a:noFill/>
          </a:ln>
        </p:spPr>
      </p:pic>
      <p:sp>
        <p:nvSpPr>
          <p:cNvPr id="30" name="Google Shape;30;p4"/>
          <p:cNvSpPr/>
          <p:nvPr/>
        </p:nvSpPr>
        <p:spPr>
          <a:xfrm>
            <a:off x="0" y="0"/>
            <a:ext cx="7299960" cy="6858000"/>
          </a:xfrm>
          <a:prstGeom prst="rect">
            <a:avLst/>
          </a:prstGeom>
          <a:solidFill>
            <a:srgbClr val="009C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 name="Google Shape;31;p4"/>
          <p:cNvSpPr txBox="1"/>
          <p:nvPr>
            <p:ph idx="1" type="body"/>
          </p:nvPr>
        </p:nvSpPr>
        <p:spPr>
          <a:xfrm>
            <a:off x="412017" y="519925"/>
            <a:ext cx="6294951" cy="9597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i="0" sz="3200">
                <a:solidFill>
                  <a:schemeClr val="lt1"/>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
          <p:cNvSpPr txBox="1"/>
          <p:nvPr>
            <p:ph idx="2" type="body"/>
          </p:nvPr>
        </p:nvSpPr>
        <p:spPr>
          <a:xfrm>
            <a:off x="412017" y="1816711"/>
            <a:ext cx="6234113" cy="3752816"/>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solidFill>
                  <a:schemeClr val="lt1"/>
                </a:solidFill>
                <a:latin typeface="Fira Sans"/>
                <a:ea typeface="Fira Sans"/>
                <a:cs typeface="Fira Sans"/>
                <a:sym typeface="Fira Sans"/>
              </a:defRPr>
            </a:lvl1pPr>
            <a:lvl2pPr indent="-355600" lvl="1" marL="914400" algn="l">
              <a:lnSpc>
                <a:spcPct val="90000"/>
              </a:lnSpc>
              <a:spcBef>
                <a:spcPts val="500"/>
              </a:spcBef>
              <a:spcAft>
                <a:spcPts val="0"/>
              </a:spcAft>
              <a:buClr>
                <a:schemeClr val="lt1"/>
              </a:buClr>
              <a:buSzPts val="2000"/>
              <a:buFont typeface="Arial"/>
              <a:buChar char="•"/>
              <a:defRPr b="0" i="0" sz="2000">
                <a:solidFill>
                  <a:schemeClr val="lt1"/>
                </a:solidFill>
                <a:latin typeface="Fira Sans"/>
                <a:ea typeface="Fira Sans"/>
                <a:cs typeface="Fira Sans"/>
                <a:sym typeface="Fira Sans"/>
              </a:defRPr>
            </a:lvl2pPr>
            <a:lvl3pPr indent="-342900" lvl="2" marL="1371600" algn="l">
              <a:lnSpc>
                <a:spcPct val="90000"/>
              </a:lnSpc>
              <a:spcBef>
                <a:spcPts val="500"/>
              </a:spcBef>
              <a:spcAft>
                <a:spcPts val="0"/>
              </a:spcAft>
              <a:buClr>
                <a:schemeClr val="lt1"/>
              </a:buClr>
              <a:buSzPts val="1800"/>
              <a:buChar char="•"/>
              <a:defRPr b="0" i="0" sz="1800">
                <a:solidFill>
                  <a:schemeClr val="lt1"/>
                </a:solidFill>
                <a:latin typeface="Fira Sans"/>
                <a:ea typeface="Fira Sans"/>
                <a:cs typeface="Fira Sans"/>
                <a:sym typeface="Fira Sans"/>
              </a:defRPr>
            </a:lvl3pPr>
            <a:lvl4pPr indent="-330200" lvl="3" marL="1828800" algn="l">
              <a:lnSpc>
                <a:spcPct val="90000"/>
              </a:lnSpc>
              <a:spcBef>
                <a:spcPts val="500"/>
              </a:spcBef>
              <a:spcAft>
                <a:spcPts val="0"/>
              </a:spcAft>
              <a:buClr>
                <a:schemeClr val="lt1"/>
              </a:buClr>
              <a:buSzPts val="1600"/>
              <a:buFont typeface="Noto Sans Symbols"/>
              <a:buChar char="▪"/>
              <a:defRPr b="0" i="0" sz="1600">
                <a:solidFill>
                  <a:schemeClr val="lt1"/>
                </a:solidFill>
                <a:latin typeface="Fira Sans"/>
                <a:ea typeface="Fira Sans"/>
                <a:cs typeface="Fira Sans"/>
                <a:sym typeface="Fira Sans"/>
              </a:defRPr>
            </a:lvl4pPr>
            <a:lvl5pPr indent="-330200" lvl="4" marL="2286000" algn="l">
              <a:lnSpc>
                <a:spcPct val="90000"/>
              </a:lnSpc>
              <a:spcBef>
                <a:spcPts val="500"/>
              </a:spcBef>
              <a:spcAft>
                <a:spcPts val="0"/>
              </a:spcAft>
              <a:buClr>
                <a:schemeClr val="lt1"/>
              </a:buClr>
              <a:buSzPts val="1600"/>
              <a:buChar char="•"/>
              <a:defRPr b="0" i="0" sz="1600">
                <a:solidFill>
                  <a:schemeClr val="lt1"/>
                </a:solidFill>
                <a:latin typeface="Fira Sans"/>
                <a:ea typeface="Fira Sans"/>
                <a:cs typeface="Fira Sans"/>
                <a:sym typeface="Fira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3" name="Google Shape;33;p4"/>
          <p:cNvPicPr preferRelativeResize="0"/>
          <p:nvPr/>
        </p:nvPicPr>
        <p:blipFill rotWithShape="1">
          <a:blip r:embed="rId3">
            <a:alphaModFix/>
          </a:blip>
          <a:srcRect b="0" l="0" r="0" t="0"/>
          <a:stretch/>
        </p:blipFill>
        <p:spPr>
          <a:xfrm>
            <a:off x="9145250" y="6148895"/>
            <a:ext cx="2782614" cy="36620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ll Image Left, Content Right">
  <p:cSld name="Tall Image Left, Content Right">
    <p:spTree>
      <p:nvGrpSpPr>
        <p:cNvPr id="204" name="Shape 204"/>
        <p:cNvGrpSpPr/>
        <p:nvPr/>
      </p:nvGrpSpPr>
      <p:grpSpPr>
        <a:xfrm>
          <a:off x="0" y="0"/>
          <a:ext cx="0" cy="0"/>
          <a:chOff x="0" y="0"/>
          <a:chExt cx="0" cy="0"/>
        </a:xfrm>
      </p:grpSpPr>
      <p:cxnSp>
        <p:nvCxnSpPr>
          <p:cNvPr id="205" name="Google Shape;205;p31"/>
          <p:cNvCxnSpPr/>
          <p:nvPr/>
        </p:nvCxnSpPr>
        <p:spPr>
          <a:xfrm>
            <a:off x="505968" y="6426781"/>
            <a:ext cx="1505712" cy="0"/>
          </a:xfrm>
          <a:prstGeom prst="straightConnector1">
            <a:avLst/>
          </a:prstGeom>
          <a:noFill/>
          <a:ln cap="flat" cmpd="sng" w="12700">
            <a:solidFill>
              <a:schemeClr val="lt1"/>
            </a:solidFill>
            <a:prstDash val="solid"/>
            <a:miter lim="800000"/>
            <a:headEnd len="sm" w="sm" type="none"/>
            <a:tailEnd len="sm" w="sm" type="none"/>
          </a:ln>
        </p:spPr>
      </p:cxnSp>
      <p:sp>
        <p:nvSpPr>
          <p:cNvPr id="206" name="Google Shape;206;p31"/>
          <p:cNvSpPr/>
          <p:nvPr>
            <p:ph idx="2" type="pic"/>
          </p:nvPr>
        </p:nvSpPr>
        <p:spPr>
          <a:xfrm>
            <a:off x="-2493" y="20320"/>
            <a:ext cx="3208557" cy="6858000"/>
          </a:xfrm>
          <a:prstGeom prst="rect">
            <a:avLst/>
          </a:prstGeom>
          <a:noFill/>
          <a:ln>
            <a:noFill/>
          </a:ln>
        </p:spPr>
      </p:sp>
      <p:cxnSp>
        <p:nvCxnSpPr>
          <p:cNvPr id="207" name="Google Shape;207;p31"/>
          <p:cNvCxnSpPr/>
          <p:nvPr/>
        </p:nvCxnSpPr>
        <p:spPr>
          <a:xfrm>
            <a:off x="3218473" y="6426781"/>
            <a:ext cx="5457222" cy="0"/>
          </a:xfrm>
          <a:prstGeom prst="straightConnector1">
            <a:avLst/>
          </a:prstGeom>
          <a:noFill/>
          <a:ln cap="flat" cmpd="sng" w="12700">
            <a:solidFill>
              <a:srgbClr val="0072CE"/>
            </a:solidFill>
            <a:prstDash val="solid"/>
            <a:miter lim="800000"/>
            <a:headEnd len="sm" w="sm" type="none"/>
            <a:tailEnd len="sm" w="sm" type="none"/>
          </a:ln>
        </p:spPr>
      </p:cxnSp>
      <p:sp>
        <p:nvSpPr>
          <p:cNvPr id="208" name="Google Shape;208;p31"/>
          <p:cNvSpPr txBox="1"/>
          <p:nvPr>
            <p:ph idx="1" type="body"/>
          </p:nvPr>
        </p:nvSpPr>
        <p:spPr>
          <a:xfrm>
            <a:off x="3791093" y="519925"/>
            <a:ext cx="6294951" cy="9597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72CE"/>
              </a:buClr>
              <a:buSzPts val="3200"/>
              <a:buNone/>
              <a:defRPr b="1" i="0" sz="3200">
                <a:solidFill>
                  <a:srgbClr val="0072CE"/>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p31"/>
          <p:cNvSpPr txBox="1"/>
          <p:nvPr>
            <p:ph idx="3" type="body"/>
          </p:nvPr>
        </p:nvSpPr>
        <p:spPr>
          <a:xfrm>
            <a:off x="3791094" y="1816711"/>
            <a:ext cx="6294950" cy="3752816"/>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b="0" i="0" sz="2000">
                <a:latin typeface="Fira Sans"/>
                <a:ea typeface="Fira Sans"/>
                <a:cs typeface="Fira Sans"/>
                <a:sym typeface="Fira Sans"/>
              </a:defRPr>
            </a:lvl1pPr>
            <a:lvl2pPr indent="-355600" lvl="1" marL="914400" algn="l">
              <a:lnSpc>
                <a:spcPct val="90000"/>
              </a:lnSpc>
              <a:spcBef>
                <a:spcPts val="500"/>
              </a:spcBef>
              <a:spcAft>
                <a:spcPts val="0"/>
              </a:spcAft>
              <a:buClr>
                <a:schemeClr val="dk1"/>
              </a:buClr>
              <a:buSzPts val="2000"/>
              <a:buFont typeface="Arial"/>
              <a:buChar char="•"/>
              <a:defRPr b="0" i="0" sz="2000">
                <a:latin typeface="Fira Sans"/>
                <a:ea typeface="Fira Sans"/>
                <a:cs typeface="Fira Sans"/>
                <a:sym typeface="Fira Sans"/>
              </a:defRPr>
            </a:lvl2pPr>
            <a:lvl3pPr indent="-342900" lvl="2" marL="1371600" algn="l">
              <a:lnSpc>
                <a:spcPct val="90000"/>
              </a:lnSpc>
              <a:spcBef>
                <a:spcPts val="500"/>
              </a:spcBef>
              <a:spcAft>
                <a:spcPts val="0"/>
              </a:spcAft>
              <a:buClr>
                <a:schemeClr val="dk1"/>
              </a:buClr>
              <a:buSzPts val="1800"/>
              <a:buChar char="•"/>
              <a:defRPr b="0" i="0" sz="1800">
                <a:latin typeface="Fira Sans"/>
                <a:ea typeface="Fira Sans"/>
                <a:cs typeface="Fira Sans"/>
                <a:sym typeface="Fira Sans"/>
              </a:defRPr>
            </a:lvl3pPr>
            <a:lvl4pPr indent="-330200" lvl="3" marL="1828800" algn="l">
              <a:lnSpc>
                <a:spcPct val="90000"/>
              </a:lnSpc>
              <a:spcBef>
                <a:spcPts val="500"/>
              </a:spcBef>
              <a:spcAft>
                <a:spcPts val="0"/>
              </a:spcAft>
              <a:buClr>
                <a:schemeClr val="dk1"/>
              </a:buClr>
              <a:buSzPts val="1600"/>
              <a:buFont typeface="Noto Sans Symbols"/>
              <a:buChar char="▪"/>
              <a:defRPr b="0" i="0" sz="1600">
                <a:latin typeface="Fira Sans"/>
                <a:ea typeface="Fira Sans"/>
                <a:cs typeface="Fira Sans"/>
                <a:sym typeface="Fira Sans"/>
              </a:defRPr>
            </a:lvl4pPr>
            <a:lvl5pPr indent="-330200" lvl="4" marL="2286000" algn="l">
              <a:lnSpc>
                <a:spcPct val="90000"/>
              </a:lnSpc>
              <a:spcBef>
                <a:spcPts val="500"/>
              </a:spcBef>
              <a:spcAft>
                <a:spcPts val="0"/>
              </a:spcAft>
              <a:buClr>
                <a:schemeClr val="dk1"/>
              </a:buClr>
              <a:buSzPts val="1600"/>
              <a:buChar char="•"/>
              <a:defRPr b="0" i="0" sz="1600">
                <a:latin typeface="Fira Sans"/>
                <a:ea typeface="Fira Sans"/>
                <a:cs typeface="Fira Sans"/>
                <a:sym typeface="Fira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10" name="Google Shape;210;p31"/>
          <p:cNvPicPr preferRelativeResize="0"/>
          <p:nvPr/>
        </p:nvPicPr>
        <p:blipFill rotWithShape="1">
          <a:blip r:embed="rId2">
            <a:alphaModFix/>
          </a:blip>
          <a:srcRect b="0" l="0" r="0" t="0"/>
          <a:stretch/>
        </p:blipFill>
        <p:spPr>
          <a:xfrm>
            <a:off x="8931275" y="6156631"/>
            <a:ext cx="3022600" cy="39656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Tall Image Right">
  <p:cSld name="Content Left, Tall Image Right">
    <p:spTree>
      <p:nvGrpSpPr>
        <p:cNvPr id="211" name="Shape 211"/>
        <p:cNvGrpSpPr/>
        <p:nvPr/>
      </p:nvGrpSpPr>
      <p:grpSpPr>
        <a:xfrm>
          <a:off x="0" y="0"/>
          <a:ext cx="0" cy="0"/>
          <a:chOff x="0" y="0"/>
          <a:chExt cx="0" cy="0"/>
        </a:xfrm>
      </p:grpSpPr>
      <p:sp>
        <p:nvSpPr>
          <p:cNvPr id="212" name="Google Shape;212;p32"/>
          <p:cNvSpPr txBox="1"/>
          <p:nvPr>
            <p:ph idx="1" type="body"/>
          </p:nvPr>
        </p:nvSpPr>
        <p:spPr>
          <a:xfrm>
            <a:off x="505968" y="519925"/>
            <a:ext cx="6294951" cy="9597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72CE"/>
              </a:buClr>
              <a:buSzPts val="3200"/>
              <a:buNone/>
              <a:defRPr b="1" i="0" sz="3200">
                <a:solidFill>
                  <a:srgbClr val="0072CE"/>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 name="Google Shape;213;p32"/>
          <p:cNvSpPr txBox="1"/>
          <p:nvPr>
            <p:ph idx="2" type="body"/>
          </p:nvPr>
        </p:nvSpPr>
        <p:spPr>
          <a:xfrm>
            <a:off x="505969" y="1816711"/>
            <a:ext cx="6294950" cy="3752816"/>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b="0" i="0" sz="2000">
                <a:latin typeface="Fira Sans"/>
                <a:ea typeface="Fira Sans"/>
                <a:cs typeface="Fira Sans"/>
                <a:sym typeface="Fira Sans"/>
              </a:defRPr>
            </a:lvl1pPr>
            <a:lvl2pPr indent="-355600" lvl="1" marL="914400" algn="l">
              <a:lnSpc>
                <a:spcPct val="90000"/>
              </a:lnSpc>
              <a:spcBef>
                <a:spcPts val="500"/>
              </a:spcBef>
              <a:spcAft>
                <a:spcPts val="0"/>
              </a:spcAft>
              <a:buClr>
                <a:schemeClr val="dk1"/>
              </a:buClr>
              <a:buSzPts val="2000"/>
              <a:buFont typeface="Arial"/>
              <a:buChar char="•"/>
              <a:defRPr b="0" i="0" sz="2000">
                <a:latin typeface="Fira Sans"/>
                <a:ea typeface="Fira Sans"/>
                <a:cs typeface="Fira Sans"/>
                <a:sym typeface="Fira Sans"/>
              </a:defRPr>
            </a:lvl2pPr>
            <a:lvl3pPr indent="-342900" lvl="2" marL="1371600" algn="l">
              <a:lnSpc>
                <a:spcPct val="90000"/>
              </a:lnSpc>
              <a:spcBef>
                <a:spcPts val="500"/>
              </a:spcBef>
              <a:spcAft>
                <a:spcPts val="0"/>
              </a:spcAft>
              <a:buClr>
                <a:schemeClr val="dk1"/>
              </a:buClr>
              <a:buSzPts val="1800"/>
              <a:buChar char="•"/>
              <a:defRPr b="0" i="0" sz="1800">
                <a:latin typeface="Fira Sans"/>
                <a:ea typeface="Fira Sans"/>
                <a:cs typeface="Fira Sans"/>
                <a:sym typeface="Fira Sans"/>
              </a:defRPr>
            </a:lvl3pPr>
            <a:lvl4pPr indent="-330200" lvl="3" marL="1828800" algn="l">
              <a:lnSpc>
                <a:spcPct val="90000"/>
              </a:lnSpc>
              <a:spcBef>
                <a:spcPts val="500"/>
              </a:spcBef>
              <a:spcAft>
                <a:spcPts val="0"/>
              </a:spcAft>
              <a:buClr>
                <a:schemeClr val="dk1"/>
              </a:buClr>
              <a:buSzPts val="1600"/>
              <a:buFont typeface="Noto Sans Symbols"/>
              <a:buChar char="▪"/>
              <a:defRPr b="0" i="0" sz="1600">
                <a:latin typeface="Fira Sans"/>
                <a:ea typeface="Fira Sans"/>
                <a:cs typeface="Fira Sans"/>
                <a:sym typeface="Fira Sans"/>
              </a:defRPr>
            </a:lvl4pPr>
            <a:lvl5pPr indent="-330200" lvl="4" marL="2286000" algn="l">
              <a:lnSpc>
                <a:spcPct val="90000"/>
              </a:lnSpc>
              <a:spcBef>
                <a:spcPts val="500"/>
              </a:spcBef>
              <a:spcAft>
                <a:spcPts val="0"/>
              </a:spcAft>
              <a:buClr>
                <a:schemeClr val="dk1"/>
              </a:buClr>
              <a:buSzPts val="1600"/>
              <a:buChar char="•"/>
              <a:defRPr b="0" i="0" sz="1600">
                <a:latin typeface="Fira Sans"/>
                <a:ea typeface="Fira Sans"/>
                <a:cs typeface="Fira Sans"/>
                <a:sym typeface="Fira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14" name="Google Shape;214;p32"/>
          <p:cNvCxnSpPr/>
          <p:nvPr/>
        </p:nvCxnSpPr>
        <p:spPr>
          <a:xfrm>
            <a:off x="505968" y="6426781"/>
            <a:ext cx="8477475" cy="0"/>
          </a:xfrm>
          <a:prstGeom prst="straightConnector1">
            <a:avLst/>
          </a:prstGeom>
          <a:noFill/>
          <a:ln cap="flat" cmpd="sng" w="12700">
            <a:solidFill>
              <a:srgbClr val="0072CE"/>
            </a:solidFill>
            <a:prstDash val="solid"/>
            <a:miter lim="800000"/>
            <a:headEnd len="sm" w="sm" type="none"/>
            <a:tailEnd len="sm" w="sm" type="none"/>
          </a:ln>
        </p:spPr>
      </p:cxnSp>
      <p:pic>
        <p:nvPicPr>
          <p:cNvPr id="215" name="Google Shape;215;p32"/>
          <p:cNvPicPr preferRelativeResize="0"/>
          <p:nvPr/>
        </p:nvPicPr>
        <p:blipFill rotWithShape="1">
          <a:blip r:embed="rId2">
            <a:alphaModFix/>
          </a:blip>
          <a:srcRect b="0" l="0" r="0" t="0"/>
          <a:stretch/>
        </p:blipFill>
        <p:spPr>
          <a:xfrm>
            <a:off x="10398337" y="6126194"/>
            <a:ext cx="1530705" cy="395576"/>
          </a:xfrm>
          <a:prstGeom prst="rect">
            <a:avLst/>
          </a:prstGeom>
          <a:noFill/>
          <a:ln>
            <a:noFill/>
          </a:ln>
        </p:spPr>
      </p:pic>
      <p:sp>
        <p:nvSpPr>
          <p:cNvPr id="216" name="Google Shape;216;p32"/>
          <p:cNvSpPr/>
          <p:nvPr>
            <p:ph idx="3" type="pic"/>
          </p:nvPr>
        </p:nvSpPr>
        <p:spPr>
          <a:xfrm>
            <a:off x="8983443" y="0"/>
            <a:ext cx="3208557" cy="6858000"/>
          </a:xfrm>
          <a:prstGeom prst="rect">
            <a:avLst/>
          </a:prstGeom>
          <a:noFill/>
          <a:ln>
            <a:noFill/>
          </a:ln>
        </p:spPr>
      </p:sp>
      <p:pic>
        <p:nvPicPr>
          <p:cNvPr id="217" name="Google Shape;217;p32"/>
          <p:cNvPicPr preferRelativeResize="0"/>
          <p:nvPr/>
        </p:nvPicPr>
        <p:blipFill rotWithShape="1">
          <a:blip r:embed="rId3">
            <a:alphaModFix/>
          </a:blip>
          <a:srcRect b="0" l="0" r="0" t="0"/>
          <a:stretch/>
        </p:blipFill>
        <p:spPr>
          <a:xfrm>
            <a:off x="9181110" y="6148895"/>
            <a:ext cx="2782614" cy="36620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ar, Large Image">
  <p:cSld name="Blue Bar, Large Image">
    <p:spTree>
      <p:nvGrpSpPr>
        <p:cNvPr id="218" name="Shape 218"/>
        <p:cNvGrpSpPr/>
        <p:nvPr/>
      </p:nvGrpSpPr>
      <p:grpSpPr>
        <a:xfrm>
          <a:off x="0" y="0"/>
          <a:ext cx="0" cy="0"/>
          <a:chOff x="0" y="0"/>
          <a:chExt cx="0" cy="0"/>
        </a:xfrm>
      </p:grpSpPr>
      <p:pic>
        <p:nvPicPr>
          <p:cNvPr id="219" name="Google Shape;219;p33"/>
          <p:cNvPicPr preferRelativeResize="0"/>
          <p:nvPr/>
        </p:nvPicPr>
        <p:blipFill rotWithShape="1">
          <a:blip r:embed="rId2">
            <a:alphaModFix/>
          </a:blip>
          <a:srcRect b="0" l="83745" r="8017" t="0"/>
          <a:stretch/>
        </p:blipFill>
        <p:spPr>
          <a:xfrm flipH="1">
            <a:off x="0" y="0"/>
            <a:ext cx="1004047" cy="6858000"/>
          </a:xfrm>
          <a:prstGeom prst="rect">
            <a:avLst/>
          </a:prstGeom>
          <a:noFill/>
          <a:ln>
            <a:noFill/>
          </a:ln>
        </p:spPr>
      </p:pic>
      <p:cxnSp>
        <p:nvCxnSpPr>
          <p:cNvPr id="220" name="Google Shape;220;p33"/>
          <p:cNvCxnSpPr/>
          <p:nvPr/>
        </p:nvCxnSpPr>
        <p:spPr>
          <a:xfrm>
            <a:off x="505968" y="6426781"/>
            <a:ext cx="4365290" cy="0"/>
          </a:xfrm>
          <a:prstGeom prst="straightConnector1">
            <a:avLst/>
          </a:prstGeom>
          <a:noFill/>
          <a:ln cap="flat" cmpd="sng" w="12700">
            <a:solidFill>
              <a:schemeClr val="lt1"/>
            </a:solidFill>
            <a:prstDash val="solid"/>
            <a:miter lim="800000"/>
            <a:headEnd len="sm" w="sm" type="none"/>
            <a:tailEnd len="sm" w="sm" type="none"/>
          </a:ln>
        </p:spPr>
      </p:cxnSp>
      <p:cxnSp>
        <p:nvCxnSpPr>
          <p:cNvPr id="221" name="Google Shape;221;p33"/>
          <p:cNvCxnSpPr/>
          <p:nvPr/>
        </p:nvCxnSpPr>
        <p:spPr>
          <a:xfrm>
            <a:off x="505968" y="6426781"/>
            <a:ext cx="503025" cy="0"/>
          </a:xfrm>
          <a:prstGeom prst="straightConnector1">
            <a:avLst/>
          </a:prstGeom>
          <a:noFill/>
          <a:ln cap="flat" cmpd="sng" w="12700">
            <a:solidFill>
              <a:schemeClr val="lt1"/>
            </a:solidFill>
            <a:prstDash val="solid"/>
            <a:miter lim="800000"/>
            <a:headEnd len="sm" w="sm" type="none"/>
            <a:tailEnd len="sm" w="sm" type="none"/>
          </a:ln>
        </p:spPr>
      </p:cxnSp>
      <p:sp>
        <p:nvSpPr>
          <p:cNvPr id="222" name="Google Shape;222;p33"/>
          <p:cNvSpPr/>
          <p:nvPr>
            <p:ph idx="2" type="pic"/>
          </p:nvPr>
        </p:nvSpPr>
        <p:spPr>
          <a:xfrm>
            <a:off x="1277008" y="431218"/>
            <a:ext cx="10350062" cy="5417781"/>
          </a:xfrm>
          <a:prstGeom prst="rect">
            <a:avLst/>
          </a:prstGeom>
          <a:noFill/>
          <a:ln>
            <a:noFill/>
          </a:ln>
        </p:spPr>
      </p:sp>
      <p:cxnSp>
        <p:nvCxnSpPr>
          <p:cNvPr id="223" name="Google Shape;223;p33"/>
          <p:cNvCxnSpPr/>
          <p:nvPr/>
        </p:nvCxnSpPr>
        <p:spPr>
          <a:xfrm>
            <a:off x="1008993" y="6426781"/>
            <a:ext cx="7666702" cy="0"/>
          </a:xfrm>
          <a:prstGeom prst="straightConnector1">
            <a:avLst/>
          </a:prstGeom>
          <a:noFill/>
          <a:ln cap="flat" cmpd="sng" w="12700">
            <a:solidFill>
              <a:srgbClr val="0072CE"/>
            </a:solidFill>
            <a:prstDash val="solid"/>
            <a:miter lim="800000"/>
            <a:headEnd len="sm" w="sm" type="none"/>
            <a:tailEnd len="sm" w="sm" type="none"/>
          </a:ln>
        </p:spPr>
      </p:cxnSp>
      <p:pic>
        <p:nvPicPr>
          <p:cNvPr id="224" name="Google Shape;224;p33"/>
          <p:cNvPicPr preferRelativeResize="0"/>
          <p:nvPr/>
        </p:nvPicPr>
        <p:blipFill rotWithShape="1">
          <a:blip r:embed="rId3">
            <a:alphaModFix/>
          </a:blip>
          <a:srcRect b="0" l="0" r="0" t="0"/>
          <a:stretch/>
        </p:blipFill>
        <p:spPr>
          <a:xfrm>
            <a:off x="8931275" y="6156631"/>
            <a:ext cx="3022600" cy="39656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ar, Content">
  <p:cSld name="Blue Bar, Content">
    <p:spTree>
      <p:nvGrpSpPr>
        <p:cNvPr id="225" name="Shape 225"/>
        <p:cNvGrpSpPr/>
        <p:nvPr/>
      </p:nvGrpSpPr>
      <p:grpSpPr>
        <a:xfrm>
          <a:off x="0" y="0"/>
          <a:ext cx="0" cy="0"/>
          <a:chOff x="0" y="0"/>
          <a:chExt cx="0" cy="0"/>
        </a:xfrm>
      </p:grpSpPr>
      <p:pic>
        <p:nvPicPr>
          <p:cNvPr id="226" name="Google Shape;226;p34"/>
          <p:cNvPicPr preferRelativeResize="0"/>
          <p:nvPr/>
        </p:nvPicPr>
        <p:blipFill rotWithShape="1">
          <a:blip r:embed="rId2">
            <a:alphaModFix/>
          </a:blip>
          <a:srcRect b="0" l="83745" r="8017" t="0"/>
          <a:stretch/>
        </p:blipFill>
        <p:spPr>
          <a:xfrm flipH="1">
            <a:off x="0" y="0"/>
            <a:ext cx="1004047" cy="6858000"/>
          </a:xfrm>
          <a:prstGeom prst="rect">
            <a:avLst/>
          </a:prstGeom>
          <a:noFill/>
          <a:ln>
            <a:noFill/>
          </a:ln>
        </p:spPr>
      </p:pic>
      <p:cxnSp>
        <p:nvCxnSpPr>
          <p:cNvPr id="227" name="Google Shape;227;p34"/>
          <p:cNvCxnSpPr/>
          <p:nvPr/>
        </p:nvCxnSpPr>
        <p:spPr>
          <a:xfrm>
            <a:off x="505968" y="6426781"/>
            <a:ext cx="4365290" cy="0"/>
          </a:xfrm>
          <a:prstGeom prst="straightConnector1">
            <a:avLst/>
          </a:prstGeom>
          <a:noFill/>
          <a:ln cap="flat" cmpd="sng" w="12700">
            <a:solidFill>
              <a:schemeClr val="lt1"/>
            </a:solidFill>
            <a:prstDash val="solid"/>
            <a:miter lim="800000"/>
            <a:headEnd len="sm" w="sm" type="none"/>
            <a:tailEnd len="sm" w="sm" type="none"/>
          </a:ln>
        </p:spPr>
      </p:cxnSp>
      <p:cxnSp>
        <p:nvCxnSpPr>
          <p:cNvPr id="228" name="Google Shape;228;p34"/>
          <p:cNvCxnSpPr/>
          <p:nvPr/>
        </p:nvCxnSpPr>
        <p:spPr>
          <a:xfrm>
            <a:off x="505968" y="6426781"/>
            <a:ext cx="503025" cy="0"/>
          </a:xfrm>
          <a:prstGeom prst="straightConnector1">
            <a:avLst/>
          </a:prstGeom>
          <a:noFill/>
          <a:ln cap="flat" cmpd="sng" w="12700">
            <a:solidFill>
              <a:schemeClr val="lt1"/>
            </a:solidFill>
            <a:prstDash val="solid"/>
            <a:miter lim="800000"/>
            <a:headEnd len="sm" w="sm" type="none"/>
            <a:tailEnd len="sm" w="sm" type="none"/>
          </a:ln>
        </p:spPr>
      </p:cxnSp>
      <p:sp>
        <p:nvSpPr>
          <p:cNvPr id="229" name="Google Shape;229;p34"/>
          <p:cNvSpPr txBox="1"/>
          <p:nvPr>
            <p:ph idx="1" type="body"/>
          </p:nvPr>
        </p:nvSpPr>
        <p:spPr>
          <a:xfrm>
            <a:off x="1452541" y="519925"/>
            <a:ext cx="9567556" cy="4395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72CE"/>
              </a:buClr>
              <a:buSzPts val="3200"/>
              <a:buNone/>
              <a:defRPr b="1" i="0" sz="3200">
                <a:solidFill>
                  <a:srgbClr val="0072CE"/>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 name="Google Shape;230;p34"/>
          <p:cNvSpPr txBox="1"/>
          <p:nvPr>
            <p:ph idx="2" type="body"/>
          </p:nvPr>
        </p:nvSpPr>
        <p:spPr>
          <a:xfrm>
            <a:off x="1452541" y="1816711"/>
            <a:ext cx="6234113" cy="3752816"/>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b="0" i="0" sz="2000">
                <a:latin typeface="Fira Sans"/>
                <a:ea typeface="Fira Sans"/>
                <a:cs typeface="Fira Sans"/>
                <a:sym typeface="Fira Sans"/>
              </a:defRPr>
            </a:lvl1pPr>
            <a:lvl2pPr indent="-355600" lvl="1" marL="914400" algn="l">
              <a:lnSpc>
                <a:spcPct val="90000"/>
              </a:lnSpc>
              <a:spcBef>
                <a:spcPts val="500"/>
              </a:spcBef>
              <a:spcAft>
                <a:spcPts val="0"/>
              </a:spcAft>
              <a:buClr>
                <a:schemeClr val="dk1"/>
              </a:buClr>
              <a:buSzPts val="2000"/>
              <a:buFont typeface="Arial"/>
              <a:buChar char="•"/>
              <a:defRPr b="0" i="0" sz="2000">
                <a:latin typeface="Fira Sans"/>
                <a:ea typeface="Fira Sans"/>
                <a:cs typeface="Fira Sans"/>
                <a:sym typeface="Fira Sans"/>
              </a:defRPr>
            </a:lvl2pPr>
            <a:lvl3pPr indent="-342900" lvl="2" marL="1371600" algn="l">
              <a:lnSpc>
                <a:spcPct val="90000"/>
              </a:lnSpc>
              <a:spcBef>
                <a:spcPts val="500"/>
              </a:spcBef>
              <a:spcAft>
                <a:spcPts val="0"/>
              </a:spcAft>
              <a:buClr>
                <a:schemeClr val="dk1"/>
              </a:buClr>
              <a:buSzPts val="1800"/>
              <a:buChar char="•"/>
              <a:defRPr b="0" i="0" sz="1800">
                <a:latin typeface="Fira Sans"/>
                <a:ea typeface="Fira Sans"/>
                <a:cs typeface="Fira Sans"/>
                <a:sym typeface="Fira Sans"/>
              </a:defRPr>
            </a:lvl3pPr>
            <a:lvl4pPr indent="-330200" lvl="3" marL="1828800" algn="l">
              <a:lnSpc>
                <a:spcPct val="90000"/>
              </a:lnSpc>
              <a:spcBef>
                <a:spcPts val="500"/>
              </a:spcBef>
              <a:spcAft>
                <a:spcPts val="0"/>
              </a:spcAft>
              <a:buClr>
                <a:schemeClr val="dk1"/>
              </a:buClr>
              <a:buSzPts val="1600"/>
              <a:buFont typeface="Noto Sans Symbols"/>
              <a:buChar char="▪"/>
              <a:defRPr b="0" i="0" sz="1600">
                <a:latin typeface="Fira Sans"/>
                <a:ea typeface="Fira Sans"/>
                <a:cs typeface="Fira Sans"/>
                <a:sym typeface="Fira Sans"/>
              </a:defRPr>
            </a:lvl4pPr>
            <a:lvl5pPr indent="-330200" lvl="4" marL="2286000" algn="l">
              <a:lnSpc>
                <a:spcPct val="90000"/>
              </a:lnSpc>
              <a:spcBef>
                <a:spcPts val="500"/>
              </a:spcBef>
              <a:spcAft>
                <a:spcPts val="0"/>
              </a:spcAft>
              <a:buClr>
                <a:schemeClr val="dk1"/>
              </a:buClr>
              <a:buSzPts val="1600"/>
              <a:buChar char="•"/>
              <a:defRPr b="0" i="0" sz="1600">
                <a:latin typeface="Fira Sans"/>
                <a:ea typeface="Fira Sans"/>
                <a:cs typeface="Fira Sans"/>
                <a:sym typeface="Fira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34"/>
          <p:cNvSpPr txBox="1"/>
          <p:nvPr>
            <p:ph idx="3" type="body"/>
          </p:nvPr>
        </p:nvSpPr>
        <p:spPr>
          <a:xfrm>
            <a:off x="1452541" y="973335"/>
            <a:ext cx="9567556" cy="4395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F7F7F"/>
              </a:buClr>
              <a:buSzPts val="1800"/>
              <a:buNone/>
              <a:defRPr b="0" i="1" sz="1800">
                <a:solidFill>
                  <a:srgbClr val="7F7F7F"/>
                </a:solidFill>
                <a:latin typeface="Fira Sans Light"/>
                <a:ea typeface="Fira Sans Light"/>
                <a:cs typeface="Fira Sans Light"/>
                <a:sym typeface="Fira Sans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2" name="Google Shape;232;p34"/>
          <p:cNvCxnSpPr/>
          <p:nvPr/>
        </p:nvCxnSpPr>
        <p:spPr>
          <a:xfrm>
            <a:off x="1008993" y="6426781"/>
            <a:ext cx="7666702" cy="0"/>
          </a:xfrm>
          <a:prstGeom prst="straightConnector1">
            <a:avLst/>
          </a:prstGeom>
          <a:noFill/>
          <a:ln cap="flat" cmpd="sng" w="12700">
            <a:solidFill>
              <a:srgbClr val="0072CE"/>
            </a:solidFill>
            <a:prstDash val="solid"/>
            <a:miter lim="800000"/>
            <a:headEnd len="sm" w="sm" type="none"/>
            <a:tailEnd len="sm" w="sm" type="none"/>
          </a:ln>
        </p:spPr>
      </p:cxnSp>
      <p:pic>
        <p:nvPicPr>
          <p:cNvPr id="233" name="Google Shape;233;p34"/>
          <p:cNvPicPr preferRelativeResize="0"/>
          <p:nvPr/>
        </p:nvPicPr>
        <p:blipFill rotWithShape="1">
          <a:blip r:embed="rId3">
            <a:alphaModFix/>
          </a:blip>
          <a:srcRect b="0" l="0" r="0" t="0"/>
          <a:stretch/>
        </p:blipFill>
        <p:spPr>
          <a:xfrm>
            <a:off x="8931275" y="6156631"/>
            <a:ext cx="3022600" cy="39656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ar, Content, Image">
  <p:cSld name="Blue Bar, Content, Image">
    <p:spTree>
      <p:nvGrpSpPr>
        <p:cNvPr id="234" name="Shape 234"/>
        <p:cNvGrpSpPr/>
        <p:nvPr/>
      </p:nvGrpSpPr>
      <p:grpSpPr>
        <a:xfrm>
          <a:off x="0" y="0"/>
          <a:ext cx="0" cy="0"/>
          <a:chOff x="0" y="0"/>
          <a:chExt cx="0" cy="0"/>
        </a:xfrm>
      </p:grpSpPr>
      <p:cxnSp>
        <p:nvCxnSpPr>
          <p:cNvPr id="235" name="Google Shape;235;p35"/>
          <p:cNvCxnSpPr/>
          <p:nvPr/>
        </p:nvCxnSpPr>
        <p:spPr>
          <a:xfrm>
            <a:off x="505968" y="6426781"/>
            <a:ext cx="4365290" cy="0"/>
          </a:xfrm>
          <a:prstGeom prst="straightConnector1">
            <a:avLst/>
          </a:prstGeom>
          <a:noFill/>
          <a:ln cap="flat" cmpd="sng" w="12700">
            <a:solidFill>
              <a:schemeClr val="lt1"/>
            </a:solidFill>
            <a:prstDash val="solid"/>
            <a:miter lim="800000"/>
            <a:headEnd len="sm" w="sm" type="none"/>
            <a:tailEnd len="sm" w="sm" type="none"/>
          </a:ln>
        </p:spPr>
      </p:cxnSp>
      <p:cxnSp>
        <p:nvCxnSpPr>
          <p:cNvPr id="236" name="Google Shape;236;p35"/>
          <p:cNvCxnSpPr/>
          <p:nvPr/>
        </p:nvCxnSpPr>
        <p:spPr>
          <a:xfrm>
            <a:off x="505968" y="6426781"/>
            <a:ext cx="503025" cy="0"/>
          </a:xfrm>
          <a:prstGeom prst="straightConnector1">
            <a:avLst/>
          </a:prstGeom>
          <a:noFill/>
          <a:ln cap="flat" cmpd="sng" w="12700">
            <a:solidFill>
              <a:schemeClr val="lt1"/>
            </a:solidFill>
            <a:prstDash val="solid"/>
            <a:miter lim="800000"/>
            <a:headEnd len="sm" w="sm" type="none"/>
            <a:tailEnd len="sm" w="sm" type="none"/>
          </a:ln>
        </p:spPr>
      </p:cxnSp>
      <p:sp>
        <p:nvSpPr>
          <p:cNvPr id="237" name="Google Shape;237;p35"/>
          <p:cNvSpPr txBox="1"/>
          <p:nvPr>
            <p:ph idx="1" type="body"/>
          </p:nvPr>
        </p:nvSpPr>
        <p:spPr>
          <a:xfrm>
            <a:off x="1452541" y="519925"/>
            <a:ext cx="6234113" cy="4395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72CE"/>
              </a:buClr>
              <a:buSzPts val="3200"/>
              <a:buNone/>
              <a:defRPr b="1" i="0" sz="3200">
                <a:solidFill>
                  <a:srgbClr val="0072CE"/>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p35"/>
          <p:cNvSpPr txBox="1"/>
          <p:nvPr>
            <p:ph idx="2" type="body"/>
          </p:nvPr>
        </p:nvSpPr>
        <p:spPr>
          <a:xfrm>
            <a:off x="1452541" y="1816711"/>
            <a:ext cx="6234113" cy="3752816"/>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b="0" i="0" sz="2000">
                <a:latin typeface="Fira Sans"/>
                <a:ea typeface="Fira Sans"/>
                <a:cs typeface="Fira Sans"/>
                <a:sym typeface="Fira Sans"/>
              </a:defRPr>
            </a:lvl1pPr>
            <a:lvl2pPr indent="-355600" lvl="1" marL="914400" algn="l">
              <a:lnSpc>
                <a:spcPct val="90000"/>
              </a:lnSpc>
              <a:spcBef>
                <a:spcPts val="500"/>
              </a:spcBef>
              <a:spcAft>
                <a:spcPts val="0"/>
              </a:spcAft>
              <a:buClr>
                <a:schemeClr val="dk1"/>
              </a:buClr>
              <a:buSzPts val="2000"/>
              <a:buFont typeface="Arial"/>
              <a:buChar char="•"/>
              <a:defRPr b="0" i="0" sz="2000">
                <a:latin typeface="Fira Sans"/>
                <a:ea typeface="Fira Sans"/>
                <a:cs typeface="Fira Sans"/>
                <a:sym typeface="Fira Sans"/>
              </a:defRPr>
            </a:lvl2pPr>
            <a:lvl3pPr indent="-342900" lvl="2" marL="1371600" algn="l">
              <a:lnSpc>
                <a:spcPct val="90000"/>
              </a:lnSpc>
              <a:spcBef>
                <a:spcPts val="500"/>
              </a:spcBef>
              <a:spcAft>
                <a:spcPts val="0"/>
              </a:spcAft>
              <a:buClr>
                <a:schemeClr val="dk1"/>
              </a:buClr>
              <a:buSzPts val="1800"/>
              <a:buChar char="•"/>
              <a:defRPr b="0" i="0" sz="1800">
                <a:latin typeface="Fira Sans"/>
                <a:ea typeface="Fira Sans"/>
                <a:cs typeface="Fira Sans"/>
                <a:sym typeface="Fira Sans"/>
              </a:defRPr>
            </a:lvl3pPr>
            <a:lvl4pPr indent="-330200" lvl="3" marL="1828800" algn="l">
              <a:lnSpc>
                <a:spcPct val="90000"/>
              </a:lnSpc>
              <a:spcBef>
                <a:spcPts val="500"/>
              </a:spcBef>
              <a:spcAft>
                <a:spcPts val="0"/>
              </a:spcAft>
              <a:buClr>
                <a:schemeClr val="dk1"/>
              </a:buClr>
              <a:buSzPts val="1600"/>
              <a:buFont typeface="Noto Sans Symbols"/>
              <a:buChar char="▪"/>
              <a:defRPr b="0" i="0" sz="1600">
                <a:latin typeface="Fira Sans"/>
                <a:ea typeface="Fira Sans"/>
                <a:cs typeface="Fira Sans"/>
                <a:sym typeface="Fira Sans"/>
              </a:defRPr>
            </a:lvl4pPr>
            <a:lvl5pPr indent="-330200" lvl="4" marL="2286000" algn="l">
              <a:lnSpc>
                <a:spcPct val="90000"/>
              </a:lnSpc>
              <a:spcBef>
                <a:spcPts val="500"/>
              </a:spcBef>
              <a:spcAft>
                <a:spcPts val="0"/>
              </a:spcAft>
              <a:buClr>
                <a:schemeClr val="dk1"/>
              </a:buClr>
              <a:buSzPts val="1600"/>
              <a:buChar char="•"/>
              <a:defRPr b="0" i="0" sz="1600">
                <a:latin typeface="Fira Sans"/>
                <a:ea typeface="Fira Sans"/>
                <a:cs typeface="Fira Sans"/>
                <a:sym typeface="Fira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35"/>
          <p:cNvSpPr txBox="1"/>
          <p:nvPr>
            <p:ph idx="3" type="body"/>
          </p:nvPr>
        </p:nvSpPr>
        <p:spPr>
          <a:xfrm>
            <a:off x="1452541" y="973335"/>
            <a:ext cx="6234113" cy="4395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F7F7F"/>
              </a:buClr>
              <a:buSzPts val="1800"/>
              <a:buNone/>
              <a:defRPr b="0" i="1" sz="1800">
                <a:solidFill>
                  <a:srgbClr val="7F7F7F"/>
                </a:solidFill>
                <a:latin typeface="Fira Sans Light"/>
                <a:ea typeface="Fira Sans Light"/>
                <a:cs typeface="Fira Sans Light"/>
                <a:sym typeface="Fira Sans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35"/>
          <p:cNvSpPr/>
          <p:nvPr>
            <p:ph idx="4" type="pic"/>
          </p:nvPr>
        </p:nvSpPr>
        <p:spPr>
          <a:xfrm>
            <a:off x="8126413" y="519925"/>
            <a:ext cx="3665537" cy="4508500"/>
          </a:xfrm>
          <a:prstGeom prst="rect">
            <a:avLst/>
          </a:prstGeom>
          <a:noFill/>
          <a:ln>
            <a:noFill/>
          </a:ln>
        </p:spPr>
      </p:sp>
      <p:cxnSp>
        <p:nvCxnSpPr>
          <p:cNvPr id="241" name="Google Shape;241;p35"/>
          <p:cNvCxnSpPr/>
          <p:nvPr/>
        </p:nvCxnSpPr>
        <p:spPr>
          <a:xfrm>
            <a:off x="1008993" y="6426781"/>
            <a:ext cx="7666702" cy="0"/>
          </a:xfrm>
          <a:prstGeom prst="straightConnector1">
            <a:avLst/>
          </a:prstGeom>
          <a:noFill/>
          <a:ln cap="flat" cmpd="sng" w="12700">
            <a:solidFill>
              <a:srgbClr val="0072CE"/>
            </a:solidFill>
            <a:prstDash val="solid"/>
            <a:miter lim="800000"/>
            <a:headEnd len="sm" w="sm" type="none"/>
            <a:tailEnd len="sm" w="sm" type="none"/>
          </a:ln>
        </p:spPr>
      </p:cxnSp>
      <p:pic>
        <p:nvPicPr>
          <p:cNvPr id="242" name="Google Shape;242;p35"/>
          <p:cNvPicPr preferRelativeResize="0"/>
          <p:nvPr/>
        </p:nvPicPr>
        <p:blipFill rotWithShape="1">
          <a:blip r:embed="rId2">
            <a:alphaModFix/>
          </a:blip>
          <a:srcRect b="0" l="0" r="0" t="0"/>
          <a:stretch/>
        </p:blipFill>
        <p:spPr>
          <a:xfrm>
            <a:off x="8931275" y="6156631"/>
            <a:ext cx="3022600" cy="396569"/>
          </a:xfrm>
          <a:prstGeom prst="rect">
            <a:avLst/>
          </a:prstGeom>
          <a:noFill/>
          <a:ln>
            <a:noFill/>
          </a:ln>
        </p:spPr>
      </p:pic>
      <p:pic>
        <p:nvPicPr>
          <p:cNvPr id="243" name="Google Shape;243;p35"/>
          <p:cNvPicPr preferRelativeResize="0"/>
          <p:nvPr/>
        </p:nvPicPr>
        <p:blipFill rotWithShape="1">
          <a:blip r:embed="rId3">
            <a:alphaModFix/>
          </a:blip>
          <a:srcRect b="0" l="83745" r="8017" t="0"/>
          <a:stretch/>
        </p:blipFill>
        <p:spPr>
          <a:xfrm flipH="1">
            <a:off x="0" y="0"/>
            <a:ext cx="1004047" cy="68580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ar, Content, Two Images">
  <p:cSld name="Blue Bar, Content, Two Images">
    <p:spTree>
      <p:nvGrpSpPr>
        <p:cNvPr id="244" name="Shape 244"/>
        <p:cNvGrpSpPr/>
        <p:nvPr/>
      </p:nvGrpSpPr>
      <p:grpSpPr>
        <a:xfrm>
          <a:off x="0" y="0"/>
          <a:ext cx="0" cy="0"/>
          <a:chOff x="0" y="0"/>
          <a:chExt cx="0" cy="0"/>
        </a:xfrm>
      </p:grpSpPr>
      <p:cxnSp>
        <p:nvCxnSpPr>
          <p:cNvPr id="245" name="Google Shape;245;p36"/>
          <p:cNvCxnSpPr/>
          <p:nvPr/>
        </p:nvCxnSpPr>
        <p:spPr>
          <a:xfrm>
            <a:off x="505968" y="6426781"/>
            <a:ext cx="4365290" cy="0"/>
          </a:xfrm>
          <a:prstGeom prst="straightConnector1">
            <a:avLst/>
          </a:prstGeom>
          <a:noFill/>
          <a:ln cap="flat" cmpd="sng" w="12700">
            <a:solidFill>
              <a:schemeClr val="lt1"/>
            </a:solidFill>
            <a:prstDash val="solid"/>
            <a:miter lim="800000"/>
            <a:headEnd len="sm" w="sm" type="none"/>
            <a:tailEnd len="sm" w="sm" type="none"/>
          </a:ln>
        </p:spPr>
      </p:cxnSp>
      <p:cxnSp>
        <p:nvCxnSpPr>
          <p:cNvPr id="246" name="Google Shape;246;p36"/>
          <p:cNvCxnSpPr/>
          <p:nvPr/>
        </p:nvCxnSpPr>
        <p:spPr>
          <a:xfrm>
            <a:off x="505968" y="6426781"/>
            <a:ext cx="503025" cy="0"/>
          </a:xfrm>
          <a:prstGeom prst="straightConnector1">
            <a:avLst/>
          </a:prstGeom>
          <a:noFill/>
          <a:ln cap="flat" cmpd="sng" w="12700">
            <a:solidFill>
              <a:schemeClr val="lt1"/>
            </a:solidFill>
            <a:prstDash val="solid"/>
            <a:miter lim="800000"/>
            <a:headEnd len="sm" w="sm" type="none"/>
            <a:tailEnd len="sm" w="sm" type="none"/>
          </a:ln>
        </p:spPr>
      </p:cxnSp>
      <p:sp>
        <p:nvSpPr>
          <p:cNvPr id="247" name="Google Shape;247;p36"/>
          <p:cNvSpPr txBox="1"/>
          <p:nvPr>
            <p:ph idx="1" type="body"/>
          </p:nvPr>
        </p:nvSpPr>
        <p:spPr>
          <a:xfrm>
            <a:off x="1452541" y="519925"/>
            <a:ext cx="6234113" cy="4395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72CE"/>
              </a:buClr>
              <a:buSzPts val="3200"/>
              <a:buNone/>
              <a:defRPr b="1" i="0" sz="3200">
                <a:solidFill>
                  <a:srgbClr val="0072CE"/>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 name="Google Shape;248;p36"/>
          <p:cNvSpPr txBox="1"/>
          <p:nvPr>
            <p:ph idx="2" type="body"/>
          </p:nvPr>
        </p:nvSpPr>
        <p:spPr>
          <a:xfrm>
            <a:off x="1452541" y="1816711"/>
            <a:ext cx="6234113" cy="3752816"/>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b="0" i="0" sz="2000">
                <a:latin typeface="Fira Sans"/>
                <a:ea typeface="Fira Sans"/>
                <a:cs typeface="Fira Sans"/>
                <a:sym typeface="Fira Sans"/>
              </a:defRPr>
            </a:lvl1pPr>
            <a:lvl2pPr indent="-355600" lvl="1" marL="914400" algn="l">
              <a:lnSpc>
                <a:spcPct val="90000"/>
              </a:lnSpc>
              <a:spcBef>
                <a:spcPts val="500"/>
              </a:spcBef>
              <a:spcAft>
                <a:spcPts val="0"/>
              </a:spcAft>
              <a:buClr>
                <a:schemeClr val="dk1"/>
              </a:buClr>
              <a:buSzPts val="2000"/>
              <a:buFont typeface="Arial"/>
              <a:buChar char="•"/>
              <a:defRPr b="0" i="0" sz="2000">
                <a:latin typeface="Fira Sans"/>
                <a:ea typeface="Fira Sans"/>
                <a:cs typeface="Fira Sans"/>
                <a:sym typeface="Fira Sans"/>
              </a:defRPr>
            </a:lvl2pPr>
            <a:lvl3pPr indent="-342900" lvl="2" marL="1371600" algn="l">
              <a:lnSpc>
                <a:spcPct val="90000"/>
              </a:lnSpc>
              <a:spcBef>
                <a:spcPts val="500"/>
              </a:spcBef>
              <a:spcAft>
                <a:spcPts val="0"/>
              </a:spcAft>
              <a:buClr>
                <a:schemeClr val="dk1"/>
              </a:buClr>
              <a:buSzPts val="1800"/>
              <a:buChar char="•"/>
              <a:defRPr b="0" i="0" sz="1800">
                <a:latin typeface="Fira Sans"/>
                <a:ea typeface="Fira Sans"/>
                <a:cs typeface="Fira Sans"/>
                <a:sym typeface="Fira Sans"/>
              </a:defRPr>
            </a:lvl3pPr>
            <a:lvl4pPr indent="-330200" lvl="3" marL="1828800" algn="l">
              <a:lnSpc>
                <a:spcPct val="90000"/>
              </a:lnSpc>
              <a:spcBef>
                <a:spcPts val="500"/>
              </a:spcBef>
              <a:spcAft>
                <a:spcPts val="0"/>
              </a:spcAft>
              <a:buClr>
                <a:schemeClr val="dk1"/>
              </a:buClr>
              <a:buSzPts val="1600"/>
              <a:buFont typeface="Noto Sans Symbols"/>
              <a:buChar char="▪"/>
              <a:defRPr b="0" i="0" sz="1600">
                <a:latin typeface="Fira Sans"/>
                <a:ea typeface="Fira Sans"/>
                <a:cs typeface="Fira Sans"/>
                <a:sym typeface="Fira Sans"/>
              </a:defRPr>
            </a:lvl4pPr>
            <a:lvl5pPr indent="-330200" lvl="4" marL="2286000" algn="l">
              <a:lnSpc>
                <a:spcPct val="90000"/>
              </a:lnSpc>
              <a:spcBef>
                <a:spcPts val="500"/>
              </a:spcBef>
              <a:spcAft>
                <a:spcPts val="0"/>
              </a:spcAft>
              <a:buClr>
                <a:schemeClr val="dk1"/>
              </a:buClr>
              <a:buSzPts val="1600"/>
              <a:buChar char="•"/>
              <a:defRPr b="0" i="0" sz="1600">
                <a:latin typeface="Fira Sans"/>
                <a:ea typeface="Fira Sans"/>
                <a:cs typeface="Fira Sans"/>
                <a:sym typeface="Fira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 name="Google Shape;249;p36"/>
          <p:cNvSpPr txBox="1"/>
          <p:nvPr>
            <p:ph idx="3" type="body"/>
          </p:nvPr>
        </p:nvSpPr>
        <p:spPr>
          <a:xfrm>
            <a:off x="1452541" y="973335"/>
            <a:ext cx="6234113" cy="4395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F7F7F"/>
              </a:buClr>
              <a:buSzPts val="1800"/>
              <a:buNone/>
              <a:defRPr b="0" i="1" sz="1800">
                <a:solidFill>
                  <a:srgbClr val="7F7F7F"/>
                </a:solidFill>
                <a:latin typeface="Fira Sans Light"/>
                <a:ea typeface="Fira Sans Light"/>
                <a:cs typeface="Fira Sans Light"/>
                <a:sym typeface="Fira Sans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 name="Google Shape;250;p36"/>
          <p:cNvSpPr/>
          <p:nvPr>
            <p:ph idx="4" type="pic"/>
          </p:nvPr>
        </p:nvSpPr>
        <p:spPr>
          <a:xfrm>
            <a:off x="8126413" y="519926"/>
            <a:ext cx="3665537" cy="2309984"/>
          </a:xfrm>
          <a:prstGeom prst="rect">
            <a:avLst/>
          </a:prstGeom>
          <a:noFill/>
          <a:ln>
            <a:noFill/>
          </a:ln>
        </p:spPr>
      </p:sp>
      <p:sp>
        <p:nvSpPr>
          <p:cNvPr id="251" name="Google Shape;251;p36"/>
          <p:cNvSpPr/>
          <p:nvPr>
            <p:ph idx="5" type="pic"/>
          </p:nvPr>
        </p:nvSpPr>
        <p:spPr>
          <a:xfrm>
            <a:off x="8126413" y="3042409"/>
            <a:ext cx="3665537" cy="2309984"/>
          </a:xfrm>
          <a:prstGeom prst="rect">
            <a:avLst/>
          </a:prstGeom>
          <a:noFill/>
          <a:ln>
            <a:noFill/>
          </a:ln>
        </p:spPr>
      </p:sp>
      <p:cxnSp>
        <p:nvCxnSpPr>
          <p:cNvPr id="252" name="Google Shape;252;p36"/>
          <p:cNvCxnSpPr/>
          <p:nvPr/>
        </p:nvCxnSpPr>
        <p:spPr>
          <a:xfrm>
            <a:off x="1008993" y="6426781"/>
            <a:ext cx="7666702" cy="0"/>
          </a:xfrm>
          <a:prstGeom prst="straightConnector1">
            <a:avLst/>
          </a:prstGeom>
          <a:noFill/>
          <a:ln cap="flat" cmpd="sng" w="12700">
            <a:solidFill>
              <a:srgbClr val="0072CE"/>
            </a:solidFill>
            <a:prstDash val="solid"/>
            <a:miter lim="800000"/>
            <a:headEnd len="sm" w="sm" type="none"/>
            <a:tailEnd len="sm" w="sm" type="none"/>
          </a:ln>
        </p:spPr>
      </p:cxnSp>
      <p:pic>
        <p:nvPicPr>
          <p:cNvPr id="253" name="Google Shape;253;p36"/>
          <p:cNvPicPr preferRelativeResize="0"/>
          <p:nvPr/>
        </p:nvPicPr>
        <p:blipFill rotWithShape="1">
          <a:blip r:embed="rId2">
            <a:alphaModFix/>
          </a:blip>
          <a:srcRect b="0" l="0" r="0" t="0"/>
          <a:stretch/>
        </p:blipFill>
        <p:spPr>
          <a:xfrm>
            <a:off x="8931275" y="6156631"/>
            <a:ext cx="3022600" cy="396569"/>
          </a:xfrm>
          <a:prstGeom prst="rect">
            <a:avLst/>
          </a:prstGeom>
          <a:noFill/>
          <a:ln>
            <a:noFill/>
          </a:ln>
        </p:spPr>
      </p:pic>
      <p:pic>
        <p:nvPicPr>
          <p:cNvPr id="254" name="Google Shape;254;p36"/>
          <p:cNvPicPr preferRelativeResize="0"/>
          <p:nvPr/>
        </p:nvPicPr>
        <p:blipFill rotWithShape="1">
          <a:blip r:embed="rId3">
            <a:alphaModFix/>
          </a:blip>
          <a:srcRect b="0" l="83745" r="8017" t="0"/>
          <a:stretch/>
        </p:blipFill>
        <p:spPr>
          <a:xfrm flipH="1">
            <a:off x="0" y="0"/>
            <a:ext cx="1004047" cy="68580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Blue, Content, Default Image">
  <p:cSld name="Large Blue, Content, Default Image">
    <p:spTree>
      <p:nvGrpSpPr>
        <p:cNvPr id="255" name="Shape 255"/>
        <p:cNvGrpSpPr/>
        <p:nvPr/>
      </p:nvGrpSpPr>
      <p:grpSpPr>
        <a:xfrm>
          <a:off x="0" y="0"/>
          <a:ext cx="0" cy="0"/>
          <a:chOff x="0" y="0"/>
          <a:chExt cx="0" cy="0"/>
        </a:xfrm>
      </p:grpSpPr>
      <p:sp>
        <p:nvSpPr>
          <p:cNvPr id="256" name="Google Shape;256;p37"/>
          <p:cNvSpPr/>
          <p:nvPr/>
        </p:nvSpPr>
        <p:spPr>
          <a:xfrm>
            <a:off x="0" y="0"/>
            <a:ext cx="7299960" cy="6858000"/>
          </a:xfrm>
          <a:prstGeom prst="rect">
            <a:avLst/>
          </a:prstGeom>
          <a:solidFill>
            <a:srgbClr val="0032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37"/>
          <p:cNvSpPr txBox="1"/>
          <p:nvPr>
            <p:ph idx="1" type="body"/>
          </p:nvPr>
        </p:nvSpPr>
        <p:spPr>
          <a:xfrm>
            <a:off x="412017" y="519925"/>
            <a:ext cx="6294951" cy="9597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i="0" sz="3200">
                <a:solidFill>
                  <a:schemeClr val="lt1"/>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 name="Google Shape;258;p37"/>
          <p:cNvSpPr txBox="1"/>
          <p:nvPr>
            <p:ph idx="2" type="body"/>
          </p:nvPr>
        </p:nvSpPr>
        <p:spPr>
          <a:xfrm>
            <a:off x="412017" y="1816711"/>
            <a:ext cx="6234113" cy="3752816"/>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solidFill>
                  <a:schemeClr val="lt1"/>
                </a:solidFill>
                <a:latin typeface="Fira Sans"/>
                <a:ea typeface="Fira Sans"/>
                <a:cs typeface="Fira Sans"/>
                <a:sym typeface="Fira Sans"/>
              </a:defRPr>
            </a:lvl1pPr>
            <a:lvl2pPr indent="-355600" lvl="1" marL="914400" algn="l">
              <a:lnSpc>
                <a:spcPct val="90000"/>
              </a:lnSpc>
              <a:spcBef>
                <a:spcPts val="500"/>
              </a:spcBef>
              <a:spcAft>
                <a:spcPts val="0"/>
              </a:spcAft>
              <a:buClr>
                <a:schemeClr val="lt1"/>
              </a:buClr>
              <a:buSzPts val="2000"/>
              <a:buFont typeface="Arial"/>
              <a:buChar char="•"/>
              <a:defRPr b="0" i="0" sz="2000">
                <a:solidFill>
                  <a:schemeClr val="lt1"/>
                </a:solidFill>
                <a:latin typeface="Fira Sans"/>
                <a:ea typeface="Fira Sans"/>
                <a:cs typeface="Fira Sans"/>
                <a:sym typeface="Fira Sans"/>
              </a:defRPr>
            </a:lvl2pPr>
            <a:lvl3pPr indent="-342900" lvl="2" marL="1371600" algn="l">
              <a:lnSpc>
                <a:spcPct val="90000"/>
              </a:lnSpc>
              <a:spcBef>
                <a:spcPts val="500"/>
              </a:spcBef>
              <a:spcAft>
                <a:spcPts val="0"/>
              </a:spcAft>
              <a:buClr>
                <a:schemeClr val="lt1"/>
              </a:buClr>
              <a:buSzPts val="1800"/>
              <a:buChar char="•"/>
              <a:defRPr b="0" i="0" sz="1800">
                <a:solidFill>
                  <a:schemeClr val="lt1"/>
                </a:solidFill>
                <a:latin typeface="Fira Sans"/>
                <a:ea typeface="Fira Sans"/>
                <a:cs typeface="Fira Sans"/>
                <a:sym typeface="Fira Sans"/>
              </a:defRPr>
            </a:lvl3pPr>
            <a:lvl4pPr indent="-330200" lvl="3" marL="1828800" algn="l">
              <a:lnSpc>
                <a:spcPct val="90000"/>
              </a:lnSpc>
              <a:spcBef>
                <a:spcPts val="500"/>
              </a:spcBef>
              <a:spcAft>
                <a:spcPts val="0"/>
              </a:spcAft>
              <a:buClr>
                <a:schemeClr val="lt1"/>
              </a:buClr>
              <a:buSzPts val="1600"/>
              <a:buFont typeface="Noto Sans Symbols"/>
              <a:buChar char="▪"/>
              <a:defRPr b="0" i="0" sz="1600">
                <a:solidFill>
                  <a:schemeClr val="lt1"/>
                </a:solidFill>
                <a:latin typeface="Fira Sans"/>
                <a:ea typeface="Fira Sans"/>
                <a:cs typeface="Fira Sans"/>
                <a:sym typeface="Fira Sans"/>
              </a:defRPr>
            </a:lvl4pPr>
            <a:lvl5pPr indent="-330200" lvl="4" marL="2286000" algn="l">
              <a:lnSpc>
                <a:spcPct val="90000"/>
              </a:lnSpc>
              <a:spcBef>
                <a:spcPts val="500"/>
              </a:spcBef>
              <a:spcAft>
                <a:spcPts val="0"/>
              </a:spcAft>
              <a:buClr>
                <a:schemeClr val="lt1"/>
              </a:buClr>
              <a:buSzPts val="1600"/>
              <a:buChar char="•"/>
              <a:defRPr b="0" i="0" sz="1600">
                <a:solidFill>
                  <a:schemeClr val="lt1"/>
                </a:solidFill>
                <a:latin typeface="Fira Sans"/>
                <a:ea typeface="Fira Sans"/>
                <a:cs typeface="Fira Sans"/>
                <a:sym typeface="Fira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9" name="Google Shape;259;p37"/>
          <p:cNvPicPr preferRelativeResize="0"/>
          <p:nvPr/>
        </p:nvPicPr>
        <p:blipFill rotWithShape="1">
          <a:blip r:embed="rId2">
            <a:alphaModFix/>
          </a:blip>
          <a:srcRect b="0" l="39206" r="13237" t="0"/>
          <a:stretch/>
        </p:blipFill>
        <p:spPr>
          <a:xfrm flipH="1" rot="10800000">
            <a:off x="7299960" y="0"/>
            <a:ext cx="4892040" cy="6858000"/>
          </a:xfrm>
          <a:prstGeom prst="rect">
            <a:avLst/>
          </a:prstGeom>
          <a:noFill/>
          <a:ln>
            <a:noFill/>
          </a:ln>
        </p:spPr>
      </p:pic>
      <p:pic>
        <p:nvPicPr>
          <p:cNvPr id="260" name="Google Shape;260;p37"/>
          <p:cNvPicPr preferRelativeResize="0"/>
          <p:nvPr/>
        </p:nvPicPr>
        <p:blipFill rotWithShape="1">
          <a:blip r:embed="rId3">
            <a:alphaModFix/>
          </a:blip>
          <a:srcRect b="0" l="0" r="0" t="0"/>
          <a:stretch/>
        </p:blipFill>
        <p:spPr>
          <a:xfrm>
            <a:off x="9145250" y="6148895"/>
            <a:ext cx="2782614" cy="36620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Blue, Content, Image">
  <p:cSld name="Large Blue, Content, Image">
    <p:spTree>
      <p:nvGrpSpPr>
        <p:cNvPr id="261" name="Shape 261"/>
        <p:cNvGrpSpPr/>
        <p:nvPr/>
      </p:nvGrpSpPr>
      <p:grpSpPr>
        <a:xfrm>
          <a:off x="0" y="0"/>
          <a:ext cx="0" cy="0"/>
          <a:chOff x="0" y="0"/>
          <a:chExt cx="0" cy="0"/>
        </a:xfrm>
      </p:grpSpPr>
      <p:sp>
        <p:nvSpPr>
          <p:cNvPr id="262" name="Google Shape;262;p38"/>
          <p:cNvSpPr/>
          <p:nvPr>
            <p:ph idx="2" type="pic"/>
          </p:nvPr>
        </p:nvSpPr>
        <p:spPr>
          <a:xfrm>
            <a:off x="7299960" y="0"/>
            <a:ext cx="4892039" cy="6858000"/>
          </a:xfrm>
          <a:prstGeom prst="rect">
            <a:avLst/>
          </a:prstGeom>
          <a:noFill/>
          <a:ln>
            <a:noFill/>
          </a:ln>
        </p:spPr>
      </p:sp>
      <p:sp>
        <p:nvSpPr>
          <p:cNvPr id="263" name="Google Shape;263;p38"/>
          <p:cNvSpPr/>
          <p:nvPr/>
        </p:nvSpPr>
        <p:spPr>
          <a:xfrm>
            <a:off x="0" y="0"/>
            <a:ext cx="7299960" cy="6858000"/>
          </a:xfrm>
          <a:prstGeom prst="rect">
            <a:avLst/>
          </a:prstGeom>
          <a:solidFill>
            <a:srgbClr val="0032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38"/>
          <p:cNvSpPr txBox="1"/>
          <p:nvPr>
            <p:ph idx="1" type="body"/>
          </p:nvPr>
        </p:nvSpPr>
        <p:spPr>
          <a:xfrm>
            <a:off x="412017" y="519925"/>
            <a:ext cx="6294951" cy="9597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i="0" sz="3200">
                <a:solidFill>
                  <a:schemeClr val="lt1"/>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38"/>
          <p:cNvSpPr txBox="1"/>
          <p:nvPr>
            <p:ph idx="3" type="body"/>
          </p:nvPr>
        </p:nvSpPr>
        <p:spPr>
          <a:xfrm>
            <a:off x="412017" y="1816711"/>
            <a:ext cx="6234113" cy="3752816"/>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solidFill>
                  <a:schemeClr val="lt1"/>
                </a:solidFill>
                <a:latin typeface="Fira Sans"/>
                <a:ea typeface="Fira Sans"/>
                <a:cs typeface="Fira Sans"/>
                <a:sym typeface="Fira Sans"/>
              </a:defRPr>
            </a:lvl1pPr>
            <a:lvl2pPr indent="-355600" lvl="1" marL="914400" algn="l">
              <a:lnSpc>
                <a:spcPct val="90000"/>
              </a:lnSpc>
              <a:spcBef>
                <a:spcPts val="500"/>
              </a:spcBef>
              <a:spcAft>
                <a:spcPts val="0"/>
              </a:spcAft>
              <a:buClr>
                <a:schemeClr val="lt1"/>
              </a:buClr>
              <a:buSzPts val="2000"/>
              <a:buFont typeface="Arial"/>
              <a:buChar char="•"/>
              <a:defRPr b="0" i="0" sz="2000">
                <a:solidFill>
                  <a:schemeClr val="lt1"/>
                </a:solidFill>
                <a:latin typeface="Fira Sans"/>
                <a:ea typeface="Fira Sans"/>
                <a:cs typeface="Fira Sans"/>
                <a:sym typeface="Fira Sans"/>
              </a:defRPr>
            </a:lvl2pPr>
            <a:lvl3pPr indent="-342900" lvl="2" marL="1371600" algn="l">
              <a:lnSpc>
                <a:spcPct val="90000"/>
              </a:lnSpc>
              <a:spcBef>
                <a:spcPts val="500"/>
              </a:spcBef>
              <a:spcAft>
                <a:spcPts val="0"/>
              </a:spcAft>
              <a:buClr>
                <a:schemeClr val="lt1"/>
              </a:buClr>
              <a:buSzPts val="1800"/>
              <a:buChar char="•"/>
              <a:defRPr b="0" i="0" sz="1800">
                <a:solidFill>
                  <a:schemeClr val="lt1"/>
                </a:solidFill>
                <a:latin typeface="Fira Sans"/>
                <a:ea typeface="Fira Sans"/>
                <a:cs typeface="Fira Sans"/>
                <a:sym typeface="Fira Sans"/>
              </a:defRPr>
            </a:lvl3pPr>
            <a:lvl4pPr indent="-330200" lvl="3" marL="1828800" algn="l">
              <a:lnSpc>
                <a:spcPct val="90000"/>
              </a:lnSpc>
              <a:spcBef>
                <a:spcPts val="500"/>
              </a:spcBef>
              <a:spcAft>
                <a:spcPts val="0"/>
              </a:spcAft>
              <a:buClr>
                <a:schemeClr val="lt1"/>
              </a:buClr>
              <a:buSzPts val="1600"/>
              <a:buFont typeface="Noto Sans Symbols"/>
              <a:buChar char="▪"/>
              <a:defRPr b="0" i="0" sz="1600">
                <a:solidFill>
                  <a:schemeClr val="lt1"/>
                </a:solidFill>
                <a:latin typeface="Fira Sans"/>
                <a:ea typeface="Fira Sans"/>
                <a:cs typeface="Fira Sans"/>
                <a:sym typeface="Fira Sans"/>
              </a:defRPr>
            </a:lvl4pPr>
            <a:lvl5pPr indent="-330200" lvl="4" marL="2286000" algn="l">
              <a:lnSpc>
                <a:spcPct val="90000"/>
              </a:lnSpc>
              <a:spcBef>
                <a:spcPts val="500"/>
              </a:spcBef>
              <a:spcAft>
                <a:spcPts val="0"/>
              </a:spcAft>
              <a:buClr>
                <a:schemeClr val="lt1"/>
              </a:buClr>
              <a:buSzPts val="1600"/>
              <a:buChar char="•"/>
              <a:defRPr b="0" i="0" sz="1600">
                <a:solidFill>
                  <a:schemeClr val="lt1"/>
                </a:solidFill>
                <a:latin typeface="Fira Sans"/>
                <a:ea typeface="Fira Sans"/>
                <a:cs typeface="Fira Sans"/>
                <a:sym typeface="Fira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66" name="Google Shape;266;p38"/>
          <p:cNvPicPr preferRelativeResize="0"/>
          <p:nvPr/>
        </p:nvPicPr>
        <p:blipFill rotWithShape="1">
          <a:blip r:embed="rId2">
            <a:alphaModFix/>
          </a:blip>
          <a:srcRect b="0" l="0" r="0" t="0"/>
          <a:stretch/>
        </p:blipFill>
        <p:spPr>
          <a:xfrm>
            <a:off x="9145250" y="6148895"/>
            <a:ext cx="2782614" cy="36620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Light Blue, Content, Default Image">
  <p:cSld name="Large Light Blue, Content, Default Image">
    <p:spTree>
      <p:nvGrpSpPr>
        <p:cNvPr id="267" name="Shape 267"/>
        <p:cNvGrpSpPr/>
        <p:nvPr/>
      </p:nvGrpSpPr>
      <p:grpSpPr>
        <a:xfrm>
          <a:off x="0" y="0"/>
          <a:ext cx="0" cy="0"/>
          <a:chOff x="0" y="0"/>
          <a:chExt cx="0" cy="0"/>
        </a:xfrm>
      </p:grpSpPr>
      <p:pic>
        <p:nvPicPr>
          <p:cNvPr id="268" name="Google Shape;268;p39"/>
          <p:cNvPicPr preferRelativeResize="0"/>
          <p:nvPr/>
        </p:nvPicPr>
        <p:blipFill rotWithShape="1">
          <a:blip r:embed="rId2">
            <a:alphaModFix/>
          </a:blip>
          <a:srcRect b="0" l="39206" r="13237" t="0"/>
          <a:stretch/>
        </p:blipFill>
        <p:spPr>
          <a:xfrm flipH="1" rot="10800000">
            <a:off x="7299960" y="0"/>
            <a:ext cx="4892040" cy="6858000"/>
          </a:xfrm>
          <a:prstGeom prst="rect">
            <a:avLst/>
          </a:prstGeom>
          <a:noFill/>
          <a:ln>
            <a:noFill/>
          </a:ln>
        </p:spPr>
      </p:pic>
      <p:sp>
        <p:nvSpPr>
          <p:cNvPr id="269" name="Google Shape;269;p39"/>
          <p:cNvSpPr/>
          <p:nvPr/>
        </p:nvSpPr>
        <p:spPr>
          <a:xfrm>
            <a:off x="0" y="0"/>
            <a:ext cx="7299960" cy="6858000"/>
          </a:xfrm>
          <a:prstGeom prst="rect">
            <a:avLst/>
          </a:prstGeom>
          <a:solidFill>
            <a:srgbClr val="0072C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39"/>
          <p:cNvSpPr txBox="1"/>
          <p:nvPr>
            <p:ph idx="1" type="body"/>
          </p:nvPr>
        </p:nvSpPr>
        <p:spPr>
          <a:xfrm>
            <a:off x="412017" y="519925"/>
            <a:ext cx="6294951" cy="9597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i="0" sz="3200">
                <a:solidFill>
                  <a:schemeClr val="lt1"/>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39"/>
          <p:cNvSpPr txBox="1"/>
          <p:nvPr>
            <p:ph idx="2" type="body"/>
          </p:nvPr>
        </p:nvSpPr>
        <p:spPr>
          <a:xfrm>
            <a:off x="412017" y="1816711"/>
            <a:ext cx="6234113" cy="3752816"/>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solidFill>
                  <a:schemeClr val="lt1"/>
                </a:solidFill>
                <a:latin typeface="Fira Sans"/>
                <a:ea typeface="Fira Sans"/>
                <a:cs typeface="Fira Sans"/>
                <a:sym typeface="Fira Sans"/>
              </a:defRPr>
            </a:lvl1pPr>
            <a:lvl2pPr indent="-355600" lvl="1" marL="914400" algn="l">
              <a:lnSpc>
                <a:spcPct val="90000"/>
              </a:lnSpc>
              <a:spcBef>
                <a:spcPts val="500"/>
              </a:spcBef>
              <a:spcAft>
                <a:spcPts val="0"/>
              </a:spcAft>
              <a:buClr>
                <a:schemeClr val="lt1"/>
              </a:buClr>
              <a:buSzPts val="2000"/>
              <a:buFont typeface="Arial"/>
              <a:buChar char="•"/>
              <a:defRPr b="0" i="0" sz="2000">
                <a:solidFill>
                  <a:schemeClr val="lt1"/>
                </a:solidFill>
                <a:latin typeface="Fira Sans"/>
                <a:ea typeface="Fira Sans"/>
                <a:cs typeface="Fira Sans"/>
                <a:sym typeface="Fira Sans"/>
              </a:defRPr>
            </a:lvl2pPr>
            <a:lvl3pPr indent="-342900" lvl="2" marL="1371600" algn="l">
              <a:lnSpc>
                <a:spcPct val="90000"/>
              </a:lnSpc>
              <a:spcBef>
                <a:spcPts val="500"/>
              </a:spcBef>
              <a:spcAft>
                <a:spcPts val="0"/>
              </a:spcAft>
              <a:buClr>
                <a:schemeClr val="lt1"/>
              </a:buClr>
              <a:buSzPts val="1800"/>
              <a:buChar char="•"/>
              <a:defRPr b="0" i="0" sz="1800">
                <a:solidFill>
                  <a:schemeClr val="lt1"/>
                </a:solidFill>
                <a:latin typeface="Fira Sans"/>
                <a:ea typeface="Fira Sans"/>
                <a:cs typeface="Fira Sans"/>
                <a:sym typeface="Fira Sans"/>
              </a:defRPr>
            </a:lvl3pPr>
            <a:lvl4pPr indent="-330200" lvl="3" marL="1828800" algn="l">
              <a:lnSpc>
                <a:spcPct val="90000"/>
              </a:lnSpc>
              <a:spcBef>
                <a:spcPts val="500"/>
              </a:spcBef>
              <a:spcAft>
                <a:spcPts val="0"/>
              </a:spcAft>
              <a:buClr>
                <a:schemeClr val="lt1"/>
              </a:buClr>
              <a:buSzPts val="1600"/>
              <a:buFont typeface="Noto Sans Symbols"/>
              <a:buChar char="▪"/>
              <a:defRPr b="0" i="0" sz="1600">
                <a:solidFill>
                  <a:schemeClr val="lt1"/>
                </a:solidFill>
                <a:latin typeface="Fira Sans"/>
                <a:ea typeface="Fira Sans"/>
                <a:cs typeface="Fira Sans"/>
                <a:sym typeface="Fira Sans"/>
              </a:defRPr>
            </a:lvl4pPr>
            <a:lvl5pPr indent="-330200" lvl="4" marL="2286000" algn="l">
              <a:lnSpc>
                <a:spcPct val="90000"/>
              </a:lnSpc>
              <a:spcBef>
                <a:spcPts val="500"/>
              </a:spcBef>
              <a:spcAft>
                <a:spcPts val="0"/>
              </a:spcAft>
              <a:buClr>
                <a:schemeClr val="lt1"/>
              </a:buClr>
              <a:buSzPts val="1600"/>
              <a:buChar char="•"/>
              <a:defRPr b="0" i="0" sz="1600">
                <a:solidFill>
                  <a:schemeClr val="lt1"/>
                </a:solidFill>
                <a:latin typeface="Fira Sans"/>
                <a:ea typeface="Fira Sans"/>
                <a:cs typeface="Fira Sans"/>
                <a:sym typeface="Fira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72" name="Google Shape;272;p39"/>
          <p:cNvPicPr preferRelativeResize="0"/>
          <p:nvPr/>
        </p:nvPicPr>
        <p:blipFill rotWithShape="1">
          <a:blip r:embed="rId3">
            <a:alphaModFix/>
          </a:blip>
          <a:srcRect b="0" l="0" r="0" t="0"/>
          <a:stretch/>
        </p:blipFill>
        <p:spPr>
          <a:xfrm>
            <a:off x="9145250" y="6148895"/>
            <a:ext cx="2782614" cy="36620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Light Blue, Content, Image">
  <p:cSld name="Large Light Blue, Content, Image">
    <p:spTree>
      <p:nvGrpSpPr>
        <p:cNvPr id="273" name="Shape 273"/>
        <p:cNvGrpSpPr/>
        <p:nvPr/>
      </p:nvGrpSpPr>
      <p:grpSpPr>
        <a:xfrm>
          <a:off x="0" y="0"/>
          <a:ext cx="0" cy="0"/>
          <a:chOff x="0" y="0"/>
          <a:chExt cx="0" cy="0"/>
        </a:xfrm>
      </p:grpSpPr>
      <p:sp>
        <p:nvSpPr>
          <p:cNvPr id="274" name="Google Shape;274;p40"/>
          <p:cNvSpPr/>
          <p:nvPr>
            <p:ph idx="2" type="pic"/>
          </p:nvPr>
        </p:nvSpPr>
        <p:spPr>
          <a:xfrm>
            <a:off x="7299960" y="0"/>
            <a:ext cx="4892039" cy="6858000"/>
          </a:xfrm>
          <a:prstGeom prst="rect">
            <a:avLst/>
          </a:prstGeom>
          <a:noFill/>
          <a:ln>
            <a:noFill/>
          </a:ln>
        </p:spPr>
      </p:sp>
      <p:sp>
        <p:nvSpPr>
          <p:cNvPr id="275" name="Google Shape;275;p40"/>
          <p:cNvSpPr/>
          <p:nvPr/>
        </p:nvSpPr>
        <p:spPr>
          <a:xfrm>
            <a:off x="0" y="0"/>
            <a:ext cx="7299960" cy="6858000"/>
          </a:xfrm>
          <a:prstGeom prst="rect">
            <a:avLst/>
          </a:prstGeom>
          <a:solidFill>
            <a:srgbClr val="0072C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40"/>
          <p:cNvSpPr txBox="1"/>
          <p:nvPr>
            <p:ph idx="1" type="body"/>
          </p:nvPr>
        </p:nvSpPr>
        <p:spPr>
          <a:xfrm>
            <a:off x="412017" y="519925"/>
            <a:ext cx="6294951" cy="9597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i="0" sz="3200">
                <a:solidFill>
                  <a:schemeClr val="lt1"/>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40"/>
          <p:cNvSpPr txBox="1"/>
          <p:nvPr>
            <p:ph idx="3" type="body"/>
          </p:nvPr>
        </p:nvSpPr>
        <p:spPr>
          <a:xfrm>
            <a:off x="412017" y="1816711"/>
            <a:ext cx="6234113" cy="3752816"/>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solidFill>
                  <a:schemeClr val="lt1"/>
                </a:solidFill>
                <a:latin typeface="Fira Sans"/>
                <a:ea typeface="Fira Sans"/>
                <a:cs typeface="Fira Sans"/>
                <a:sym typeface="Fira Sans"/>
              </a:defRPr>
            </a:lvl1pPr>
            <a:lvl2pPr indent="-355600" lvl="1" marL="914400" algn="l">
              <a:lnSpc>
                <a:spcPct val="90000"/>
              </a:lnSpc>
              <a:spcBef>
                <a:spcPts val="500"/>
              </a:spcBef>
              <a:spcAft>
                <a:spcPts val="0"/>
              </a:spcAft>
              <a:buClr>
                <a:schemeClr val="lt1"/>
              </a:buClr>
              <a:buSzPts val="2000"/>
              <a:buFont typeface="Arial"/>
              <a:buChar char="•"/>
              <a:defRPr b="0" i="0" sz="2000">
                <a:solidFill>
                  <a:schemeClr val="lt1"/>
                </a:solidFill>
                <a:latin typeface="Fira Sans"/>
                <a:ea typeface="Fira Sans"/>
                <a:cs typeface="Fira Sans"/>
                <a:sym typeface="Fira Sans"/>
              </a:defRPr>
            </a:lvl2pPr>
            <a:lvl3pPr indent="-342900" lvl="2" marL="1371600" algn="l">
              <a:lnSpc>
                <a:spcPct val="90000"/>
              </a:lnSpc>
              <a:spcBef>
                <a:spcPts val="500"/>
              </a:spcBef>
              <a:spcAft>
                <a:spcPts val="0"/>
              </a:spcAft>
              <a:buClr>
                <a:schemeClr val="lt1"/>
              </a:buClr>
              <a:buSzPts val="1800"/>
              <a:buChar char="•"/>
              <a:defRPr b="0" i="0" sz="1800">
                <a:solidFill>
                  <a:schemeClr val="lt1"/>
                </a:solidFill>
                <a:latin typeface="Fira Sans"/>
                <a:ea typeface="Fira Sans"/>
                <a:cs typeface="Fira Sans"/>
                <a:sym typeface="Fira Sans"/>
              </a:defRPr>
            </a:lvl3pPr>
            <a:lvl4pPr indent="-330200" lvl="3" marL="1828800" algn="l">
              <a:lnSpc>
                <a:spcPct val="90000"/>
              </a:lnSpc>
              <a:spcBef>
                <a:spcPts val="500"/>
              </a:spcBef>
              <a:spcAft>
                <a:spcPts val="0"/>
              </a:spcAft>
              <a:buClr>
                <a:schemeClr val="lt1"/>
              </a:buClr>
              <a:buSzPts val="1600"/>
              <a:buFont typeface="Noto Sans Symbols"/>
              <a:buChar char="▪"/>
              <a:defRPr b="0" i="0" sz="1600">
                <a:solidFill>
                  <a:schemeClr val="lt1"/>
                </a:solidFill>
                <a:latin typeface="Fira Sans"/>
                <a:ea typeface="Fira Sans"/>
                <a:cs typeface="Fira Sans"/>
                <a:sym typeface="Fira Sans"/>
              </a:defRPr>
            </a:lvl4pPr>
            <a:lvl5pPr indent="-330200" lvl="4" marL="2286000" algn="l">
              <a:lnSpc>
                <a:spcPct val="90000"/>
              </a:lnSpc>
              <a:spcBef>
                <a:spcPts val="500"/>
              </a:spcBef>
              <a:spcAft>
                <a:spcPts val="0"/>
              </a:spcAft>
              <a:buClr>
                <a:schemeClr val="lt1"/>
              </a:buClr>
              <a:buSzPts val="1600"/>
              <a:buChar char="•"/>
              <a:defRPr b="0" i="0" sz="1600">
                <a:solidFill>
                  <a:schemeClr val="lt1"/>
                </a:solidFill>
                <a:latin typeface="Fira Sans"/>
                <a:ea typeface="Fira Sans"/>
                <a:cs typeface="Fira Sans"/>
                <a:sym typeface="Fira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78" name="Google Shape;278;p40"/>
          <p:cNvPicPr preferRelativeResize="0"/>
          <p:nvPr/>
        </p:nvPicPr>
        <p:blipFill rotWithShape="1">
          <a:blip r:embed="rId2">
            <a:alphaModFix/>
          </a:blip>
          <a:srcRect b="0" l="0" r="0" t="0"/>
          <a:stretch/>
        </p:blipFill>
        <p:spPr>
          <a:xfrm>
            <a:off x="9145250" y="6148895"/>
            <a:ext cx="2782614" cy="36620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 name="Shape 34"/>
        <p:cNvGrpSpPr/>
        <p:nvPr/>
      </p:nvGrpSpPr>
      <p:grpSpPr>
        <a:xfrm>
          <a:off x="0" y="0"/>
          <a:ext cx="0" cy="0"/>
          <a:chOff x="0" y="0"/>
          <a:chExt cx="0" cy="0"/>
        </a:xfrm>
      </p:grpSpPr>
      <p:sp>
        <p:nvSpPr>
          <p:cNvPr id="35" name="Google Shape;35;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Green, Content, Image">
  <p:cSld name="Large Green, Content, Image">
    <p:spTree>
      <p:nvGrpSpPr>
        <p:cNvPr id="279" name="Shape 279"/>
        <p:cNvGrpSpPr/>
        <p:nvPr/>
      </p:nvGrpSpPr>
      <p:grpSpPr>
        <a:xfrm>
          <a:off x="0" y="0"/>
          <a:ext cx="0" cy="0"/>
          <a:chOff x="0" y="0"/>
          <a:chExt cx="0" cy="0"/>
        </a:xfrm>
      </p:grpSpPr>
      <p:sp>
        <p:nvSpPr>
          <p:cNvPr id="280" name="Google Shape;280;p41"/>
          <p:cNvSpPr/>
          <p:nvPr>
            <p:ph idx="2" type="pic"/>
          </p:nvPr>
        </p:nvSpPr>
        <p:spPr>
          <a:xfrm>
            <a:off x="7299960" y="0"/>
            <a:ext cx="4892039" cy="6858000"/>
          </a:xfrm>
          <a:prstGeom prst="rect">
            <a:avLst/>
          </a:prstGeom>
          <a:noFill/>
          <a:ln>
            <a:noFill/>
          </a:ln>
        </p:spPr>
      </p:sp>
      <p:sp>
        <p:nvSpPr>
          <p:cNvPr id="281" name="Google Shape;281;p41"/>
          <p:cNvSpPr/>
          <p:nvPr/>
        </p:nvSpPr>
        <p:spPr>
          <a:xfrm>
            <a:off x="0" y="0"/>
            <a:ext cx="7299960" cy="6858000"/>
          </a:xfrm>
          <a:prstGeom prst="rect">
            <a:avLst/>
          </a:prstGeom>
          <a:solidFill>
            <a:srgbClr val="009C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2" name="Google Shape;282;p41"/>
          <p:cNvSpPr txBox="1"/>
          <p:nvPr>
            <p:ph idx="1" type="body"/>
          </p:nvPr>
        </p:nvSpPr>
        <p:spPr>
          <a:xfrm>
            <a:off x="412017" y="519925"/>
            <a:ext cx="6294951" cy="9597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i="0" sz="3200">
                <a:solidFill>
                  <a:schemeClr val="lt1"/>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 name="Google Shape;283;p41"/>
          <p:cNvSpPr txBox="1"/>
          <p:nvPr>
            <p:ph idx="3" type="body"/>
          </p:nvPr>
        </p:nvSpPr>
        <p:spPr>
          <a:xfrm>
            <a:off x="412017" y="1816711"/>
            <a:ext cx="6234113" cy="3752816"/>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solidFill>
                  <a:schemeClr val="lt1"/>
                </a:solidFill>
                <a:latin typeface="Fira Sans"/>
                <a:ea typeface="Fira Sans"/>
                <a:cs typeface="Fira Sans"/>
                <a:sym typeface="Fira Sans"/>
              </a:defRPr>
            </a:lvl1pPr>
            <a:lvl2pPr indent="-355600" lvl="1" marL="914400" algn="l">
              <a:lnSpc>
                <a:spcPct val="90000"/>
              </a:lnSpc>
              <a:spcBef>
                <a:spcPts val="500"/>
              </a:spcBef>
              <a:spcAft>
                <a:spcPts val="0"/>
              </a:spcAft>
              <a:buClr>
                <a:schemeClr val="lt1"/>
              </a:buClr>
              <a:buSzPts val="2000"/>
              <a:buFont typeface="Arial"/>
              <a:buChar char="•"/>
              <a:defRPr b="0" i="0" sz="2000">
                <a:solidFill>
                  <a:schemeClr val="lt1"/>
                </a:solidFill>
                <a:latin typeface="Fira Sans"/>
                <a:ea typeface="Fira Sans"/>
                <a:cs typeface="Fira Sans"/>
                <a:sym typeface="Fira Sans"/>
              </a:defRPr>
            </a:lvl2pPr>
            <a:lvl3pPr indent="-342900" lvl="2" marL="1371600" algn="l">
              <a:lnSpc>
                <a:spcPct val="90000"/>
              </a:lnSpc>
              <a:spcBef>
                <a:spcPts val="500"/>
              </a:spcBef>
              <a:spcAft>
                <a:spcPts val="0"/>
              </a:spcAft>
              <a:buClr>
                <a:schemeClr val="lt1"/>
              </a:buClr>
              <a:buSzPts val="1800"/>
              <a:buChar char="•"/>
              <a:defRPr b="0" i="0" sz="1800">
                <a:solidFill>
                  <a:schemeClr val="lt1"/>
                </a:solidFill>
                <a:latin typeface="Fira Sans"/>
                <a:ea typeface="Fira Sans"/>
                <a:cs typeface="Fira Sans"/>
                <a:sym typeface="Fira Sans"/>
              </a:defRPr>
            </a:lvl3pPr>
            <a:lvl4pPr indent="-330200" lvl="3" marL="1828800" algn="l">
              <a:lnSpc>
                <a:spcPct val="90000"/>
              </a:lnSpc>
              <a:spcBef>
                <a:spcPts val="500"/>
              </a:spcBef>
              <a:spcAft>
                <a:spcPts val="0"/>
              </a:spcAft>
              <a:buClr>
                <a:schemeClr val="lt1"/>
              </a:buClr>
              <a:buSzPts val="1600"/>
              <a:buFont typeface="Noto Sans Symbols"/>
              <a:buChar char="▪"/>
              <a:defRPr b="0" i="0" sz="1600">
                <a:solidFill>
                  <a:schemeClr val="lt1"/>
                </a:solidFill>
                <a:latin typeface="Fira Sans"/>
                <a:ea typeface="Fira Sans"/>
                <a:cs typeface="Fira Sans"/>
                <a:sym typeface="Fira Sans"/>
              </a:defRPr>
            </a:lvl4pPr>
            <a:lvl5pPr indent="-330200" lvl="4" marL="2286000" algn="l">
              <a:lnSpc>
                <a:spcPct val="90000"/>
              </a:lnSpc>
              <a:spcBef>
                <a:spcPts val="500"/>
              </a:spcBef>
              <a:spcAft>
                <a:spcPts val="0"/>
              </a:spcAft>
              <a:buClr>
                <a:schemeClr val="lt1"/>
              </a:buClr>
              <a:buSzPts val="1600"/>
              <a:buChar char="•"/>
              <a:defRPr b="0" i="0" sz="1600">
                <a:solidFill>
                  <a:schemeClr val="lt1"/>
                </a:solidFill>
                <a:latin typeface="Fira Sans"/>
                <a:ea typeface="Fira Sans"/>
                <a:cs typeface="Fira Sans"/>
                <a:sym typeface="Fira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84" name="Google Shape;284;p41"/>
          <p:cNvPicPr preferRelativeResize="0"/>
          <p:nvPr/>
        </p:nvPicPr>
        <p:blipFill rotWithShape="1">
          <a:blip r:embed="rId2">
            <a:alphaModFix/>
          </a:blip>
          <a:srcRect b="0" l="0" r="0" t="0"/>
          <a:stretch/>
        </p:blipFill>
        <p:spPr>
          <a:xfrm>
            <a:off x="9145250" y="6148895"/>
            <a:ext cx="2782614" cy="36620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0" name="Shape 290"/>
        <p:cNvGrpSpPr/>
        <p:nvPr/>
      </p:nvGrpSpPr>
      <p:grpSpPr>
        <a:xfrm>
          <a:off x="0" y="0"/>
          <a:ext cx="0" cy="0"/>
          <a:chOff x="0" y="0"/>
          <a:chExt cx="0" cy="0"/>
        </a:xfrm>
      </p:grpSpPr>
      <p:sp>
        <p:nvSpPr>
          <p:cNvPr id="291" name="Google Shape;291;p43"/>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A3B4"/>
              </a:buClr>
              <a:buSzPts val="3600"/>
              <a:buFont typeface="Calibri"/>
              <a:buNone/>
              <a:defRPr sz="36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2" name="Google Shape;292;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600"/>
              </a:spcBef>
              <a:spcAft>
                <a:spcPts val="0"/>
              </a:spcAft>
              <a:buClr>
                <a:schemeClr val="dk1"/>
              </a:buClr>
              <a:buSzPts val="2800"/>
              <a:buChar char="•"/>
              <a:defRPr sz="2800">
                <a:latin typeface="Calibri"/>
                <a:ea typeface="Calibri"/>
                <a:cs typeface="Calibri"/>
                <a:sym typeface="Calibri"/>
              </a:defRPr>
            </a:lvl1pPr>
            <a:lvl2pPr indent="-381000" lvl="1" marL="914400" algn="l">
              <a:lnSpc>
                <a:spcPct val="100000"/>
              </a:lnSpc>
              <a:spcBef>
                <a:spcPts val="600"/>
              </a:spcBef>
              <a:spcAft>
                <a:spcPts val="0"/>
              </a:spcAft>
              <a:buClr>
                <a:schemeClr val="dk1"/>
              </a:buClr>
              <a:buSzPts val="2400"/>
              <a:buChar char="•"/>
              <a:defRPr sz="2400">
                <a:latin typeface="Calibri"/>
                <a:ea typeface="Calibri"/>
                <a:cs typeface="Calibri"/>
                <a:sym typeface="Calibri"/>
              </a:defRPr>
            </a:lvl2pPr>
            <a:lvl3pPr indent="-355600" lvl="2" marL="1371600" algn="l">
              <a:lnSpc>
                <a:spcPct val="100000"/>
              </a:lnSpc>
              <a:spcBef>
                <a:spcPts val="600"/>
              </a:spcBef>
              <a:spcAft>
                <a:spcPts val="0"/>
              </a:spcAft>
              <a:buClr>
                <a:schemeClr val="dk1"/>
              </a:buClr>
              <a:buSzPts val="2000"/>
              <a:buChar char="•"/>
              <a:defRPr sz="2000">
                <a:latin typeface="Calibri"/>
                <a:ea typeface="Calibri"/>
                <a:cs typeface="Calibri"/>
                <a:sym typeface="Calibri"/>
              </a:defRPr>
            </a:lvl3pPr>
            <a:lvl4pPr indent="-355600" lvl="3" marL="1828800" algn="l">
              <a:lnSpc>
                <a:spcPct val="100000"/>
              </a:lnSpc>
              <a:spcBef>
                <a:spcPts val="600"/>
              </a:spcBef>
              <a:spcAft>
                <a:spcPts val="0"/>
              </a:spcAft>
              <a:buClr>
                <a:schemeClr val="dk1"/>
              </a:buClr>
              <a:buSzPts val="2000"/>
              <a:buChar char="•"/>
              <a:defRPr sz="2000">
                <a:latin typeface="Calibri"/>
                <a:ea typeface="Calibri"/>
                <a:cs typeface="Calibri"/>
                <a:sym typeface="Calibri"/>
              </a:defRPr>
            </a:lvl4pPr>
            <a:lvl5pPr indent="-355600" lvl="4" marL="2286000" algn="l">
              <a:lnSpc>
                <a:spcPct val="100000"/>
              </a:lnSpc>
              <a:spcBef>
                <a:spcPts val="600"/>
              </a:spcBef>
              <a:spcAft>
                <a:spcPts val="0"/>
              </a:spcAft>
              <a:buClr>
                <a:schemeClr val="dk1"/>
              </a:buClr>
              <a:buSzPts val="2000"/>
              <a:buChar char="•"/>
              <a:defRPr sz="2000">
                <a:latin typeface="Calibri"/>
                <a:ea typeface="Calibri"/>
                <a:cs typeface="Calibri"/>
                <a:sym typeface="Calibri"/>
              </a:defRPr>
            </a:lvl5pPr>
            <a:lvl6pPr indent="-342900" lvl="5" marL="2743200" algn="l">
              <a:lnSpc>
                <a:spcPct val="90000"/>
              </a:lnSpc>
              <a:spcBef>
                <a:spcPts val="211"/>
              </a:spcBef>
              <a:spcAft>
                <a:spcPts val="0"/>
              </a:spcAft>
              <a:buClr>
                <a:schemeClr val="dk1"/>
              </a:buClr>
              <a:buSzPts val="1800"/>
              <a:buChar char="•"/>
              <a:defRPr/>
            </a:lvl6pPr>
            <a:lvl7pPr indent="-342900" lvl="6" marL="3200400" algn="l">
              <a:lnSpc>
                <a:spcPct val="90000"/>
              </a:lnSpc>
              <a:spcBef>
                <a:spcPts val="211"/>
              </a:spcBef>
              <a:spcAft>
                <a:spcPts val="0"/>
              </a:spcAft>
              <a:buClr>
                <a:schemeClr val="dk1"/>
              </a:buClr>
              <a:buSzPts val="1800"/>
              <a:buChar char="•"/>
              <a:defRPr/>
            </a:lvl7pPr>
            <a:lvl8pPr indent="-342900" lvl="7" marL="3657600" algn="l">
              <a:lnSpc>
                <a:spcPct val="90000"/>
              </a:lnSpc>
              <a:spcBef>
                <a:spcPts val="211"/>
              </a:spcBef>
              <a:spcAft>
                <a:spcPts val="0"/>
              </a:spcAft>
              <a:buClr>
                <a:schemeClr val="dk1"/>
              </a:buClr>
              <a:buSzPts val="1800"/>
              <a:buChar char="•"/>
              <a:defRPr/>
            </a:lvl8pPr>
            <a:lvl9pPr indent="-342900" lvl="8" marL="4114800" algn="l">
              <a:lnSpc>
                <a:spcPct val="90000"/>
              </a:lnSpc>
              <a:spcBef>
                <a:spcPts val="211"/>
              </a:spcBef>
              <a:spcAft>
                <a:spcPts val="0"/>
              </a:spcAft>
              <a:buClr>
                <a:schemeClr val="dk1"/>
              </a:buClr>
              <a:buSzPts val="1800"/>
              <a:buChar char="•"/>
              <a:defRPr/>
            </a:lvl9pPr>
          </a:lstStyle>
          <a:p/>
        </p:txBody>
      </p:sp>
      <p:sp>
        <p:nvSpPr>
          <p:cNvPr id="293" name="Google Shape;293;p43"/>
          <p:cNvSpPr txBox="1"/>
          <p:nvPr>
            <p:ph idx="11" type="ftr"/>
          </p:nvPr>
        </p:nvSpPr>
        <p:spPr>
          <a:xfrm>
            <a:off x="162340" y="6356355"/>
            <a:ext cx="41148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888888"/>
              </a:buClr>
              <a:buSzPts val="900"/>
              <a:buFont typeface="Calibri"/>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4" name="Google Shape;294;p43"/>
          <p:cNvSpPr/>
          <p:nvPr/>
        </p:nvSpPr>
        <p:spPr>
          <a:xfrm>
            <a:off x="0" y="4"/>
            <a:ext cx="12192000" cy="365127"/>
          </a:xfrm>
          <a:prstGeom prst="rect">
            <a:avLst/>
          </a:prstGeom>
          <a:solidFill>
            <a:srgbClr val="4697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95" name="Shape 295"/>
        <p:cNvGrpSpPr/>
        <p:nvPr/>
      </p:nvGrpSpPr>
      <p:grpSpPr>
        <a:xfrm>
          <a:off x="0" y="0"/>
          <a:ext cx="0" cy="0"/>
          <a:chOff x="0" y="0"/>
          <a:chExt cx="0" cy="0"/>
        </a:xfrm>
      </p:grpSpPr>
      <p:pic>
        <p:nvPicPr>
          <p:cNvPr id="296" name="Google Shape;296;p44"/>
          <p:cNvPicPr preferRelativeResize="0"/>
          <p:nvPr/>
        </p:nvPicPr>
        <p:blipFill rotWithShape="1">
          <a:blip r:embed="rId2">
            <a:alphaModFix/>
          </a:blip>
          <a:srcRect b="0" l="0" r="40921" t="0"/>
          <a:stretch/>
        </p:blipFill>
        <p:spPr>
          <a:xfrm>
            <a:off x="3" y="862443"/>
            <a:ext cx="3170903" cy="5995558"/>
          </a:xfrm>
          <a:prstGeom prst="rect">
            <a:avLst/>
          </a:prstGeom>
          <a:noFill/>
          <a:ln>
            <a:noFill/>
          </a:ln>
        </p:spPr>
      </p:pic>
      <p:sp>
        <p:nvSpPr>
          <p:cNvPr id="297" name="Google Shape;297;p4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422"/>
              </a:spcBef>
              <a:spcAft>
                <a:spcPts val="0"/>
              </a:spcAft>
              <a:buClr>
                <a:schemeClr val="dk1"/>
              </a:buClr>
              <a:buSzPts val="2800"/>
              <a:buNone/>
              <a:defRPr b="1" sz="2800">
                <a:latin typeface="Calibri"/>
                <a:ea typeface="Calibri"/>
                <a:cs typeface="Calibri"/>
                <a:sym typeface="Calibri"/>
              </a:defRPr>
            </a:lvl1pPr>
            <a:lvl2pPr lvl="1" algn="ctr">
              <a:lnSpc>
                <a:spcPct val="90000"/>
              </a:lnSpc>
              <a:spcBef>
                <a:spcPts val="211"/>
              </a:spcBef>
              <a:spcAft>
                <a:spcPts val="0"/>
              </a:spcAft>
              <a:buClr>
                <a:schemeClr val="dk1"/>
              </a:buClr>
              <a:buSzPts val="844"/>
              <a:buNone/>
              <a:defRPr sz="843"/>
            </a:lvl2pPr>
            <a:lvl3pPr lvl="2" algn="ctr">
              <a:lnSpc>
                <a:spcPct val="90000"/>
              </a:lnSpc>
              <a:spcBef>
                <a:spcPts val="211"/>
              </a:spcBef>
              <a:spcAft>
                <a:spcPts val="0"/>
              </a:spcAft>
              <a:buClr>
                <a:schemeClr val="dk1"/>
              </a:buClr>
              <a:buSzPts val="760"/>
              <a:buNone/>
              <a:defRPr sz="760"/>
            </a:lvl3pPr>
            <a:lvl4pPr lvl="3" algn="ctr">
              <a:lnSpc>
                <a:spcPct val="90000"/>
              </a:lnSpc>
              <a:spcBef>
                <a:spcPts val="211"/>
              </a:spcBef>
              <a:spcAft>
                <a:spcPts val="0"/>
              </a:spcAft>
              <a:buClr>
                <a:schemeClr val="dk1"/>
              </a:buClr>
              <a:buSzPts val="675"/>
              <a:buNone/>
              <a:defRPr sz="675"/>
            </a:lvl4pPr>
            <a:lvl5pPr lvl="4" algn="ctr">
              <a:lnSpc>
                <a:spcPct val="90000"/>
              </a:lnSpc>
              <a:spcBef>
                <a:spcPts val="211"/>
              </a:spcBef>
              <a:spcAft>
                <a:spcPts val="0"/>
              </a:spcAft>
              <a:buClr>
                <a:schemeClr val="dk1"/>
              </a:buClr>
              <a:buSzPts val="675"/>
              <a:buNone/>
              <a:defRPr sz="675"/>
            </a:lvl5pPr>
            <a:lvl6pPr lvl="5" algn="ctr">
              <a:lnSpc>
                <a:spcPct val="90000"/>
              </a:lnSpc>
              <a:spcBef>
                <a:spcPts val="211"/>
              </a:spcBef>
              <a:spcAft>
                <a:spcPts val="0"/>
              </a:spcAft>
              <a:buClr>
                <a:schemeClr val="dk1"/>
              </a:buClr>
              <a:buSzPts val="675"/>
              <a:buNone/>
              <a:defRPr sz="675"/>
            </a:lvl6pPr>
            <a:lvl7pPr lvl="6" algn="ctr">
              <a:lnSpc>
                <a:spcPct val="90000"/>
              </a:lnSpc>
              <a:spcBef>
                <a:spcPts val="211"/>
              </a:spcBef>
              <a:spcAft>
                <a:spcPts val="0"/>
              </a:spcAft>
              <a:buClr>
                <a:schemeClr val="dk1"/>
              </a:buClr>
              <a:buSzPts val="675"/>
              <a:buNone/>
              <a:defRPr sz="675"/>
            </a:lvl7pPr>
            <a:lvl8pPr lvl="7" algn="ctr">
              <a:lnSpc>
                <a:spcPct val="90000"/>
              </a:lnSpc>
              <a:spcBef>
                <a:spcPts val="211"/>
              </a:spcBef>
              <a:spcAft>
                <a:spcPts val="0"/>
              </a:spcAft>
              <a:buClr>
                <a:schemeClr val="dk1"/>
              </a:buClr>
              <a:buSzPts val="675"/>
              <a:buNone/>
              <a:defRPr sz="675"/>
            </a:lvl8pPr>
            <a:lvl9pPr lvl="8" algn="ctr">
              <a:lnSpc>
                <a:spcPct val="90000"/>
              </a:lnSpc>
              <a:spcBef>
                <a:spcPts val="211"/>
              </a:spcBef>
              <a:spcAft>
                <a:spcPts val="0"/>
              </a:spcAft>
              <a:buClr>
                <a:schemeClr val="dk1"/>
              </a:buClr>
              <a:buSzPts val="675"/>
              <a:buNone/>
              <a:defRPr sz="675"/>
            </a:lvl9pPr>
          </a:lstStyle>
          <a:p/>
        </p:txBody>
      </p:sp>
      <p:sp>
        <p:nvSpPr>
          <p:cNvPr id="298" name="Google Shape;298;p44"/>
          <p:cNvSpPr txBox="1"/>
          <p:nvPr>
            <p:ph type="title"/>
          </p:nvPr>
        </p:nvSpPr>
        <p:spPr>
          <a:xfrm>
            <a:off x="838200" y="365129"/>
            <a:ext cx="10515600" cy="2759071"/>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00A3B4"/>
              </a:buClr>
              <a:buSzPts val="4400"/>
              <a:buFont typeface="Calibri"/>
              <a:buNone/>
              <a:defRPr sz="44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9" name="Google Shape;299;p44"/>
          <p:cNvSpPr/>
          <p:nvPr/>
        </p:nvSpPr>
        <p:spPr>
          <a:xfrm>
            <a:off x="0" y="0"/>
            <a:ext cx="12192000" cy="6858000"/>
          </a:xfrm>
          <a:prstGeom prst="rect">
            <a:avLst/>
          </a:prstGeom>
          <a:noFill/>
          <a:ln cap="flat" cmpd="sng" w="76200">
            <a:solidFill>
              <a:srgbClr val="4697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300" name="Google Shape;300;p44"/>
          <p:cNvSpPr txBox="1"/>
          <p:nvPr>
            <p:ph idx="11" type="ftr"/>
          </p:nvPr>
        </p:nvSpPr>
        <p:spPr>
          <a:xfrm>
            <a:off x="4038600" y="6356355"/>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01" name="Shape 301"/>
        <p:cNvGrpSpPr/>
        <p:nvPr/>
      </p:nvGrpSpPr>
      <p:grpSpPr>
        <a:xfrm>
          <a:off x="0" y="0"/>
          <a:ext cx="0" cy="0"/>
          <a:chOff x="0" y="0"/>
          <a:chExt cx="0" cy="0"/>
        </a:xfrm>
      </p:grpSpPr>
      <p:sp>
        <p:nvSpPr>
          <p:cNvPr id="302" name="Google Shape;302;p45"/>
          <p:cNvSpPr txBox="1"/>
          <p:nvPr>
            <p:ph idx="1" type="body"/>
          </p:nvPr>
        </p:nvSpPr>
        <p:spPr>
          <a:xfrm>
            <a:off x="831851" y="4013273"/>
            <a:ext cx="10515600" cy="15001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422"/>
              </a:spcBef>
              <a:spcAft>
                <a:spcPts val="0"/>
              </a:spcAft>
              <a:buClr>
                <a:srgbClr val="888888"/>
              </a:buClr>
              <a:buSzPts val="2100"/>
              <a:buNone/>
              <a:defRPr sz="2100">
                <a:solidFill>
                  <a:srgbClr val="888888"/>
                </a:solidFill>
                <a:latin typeface="Calibri"/>
                <a:ea typeface="Calibri"/>
                <a:cs typeface="Calibri"/>
                <a:sym typeface="Calibri"/>
              </a:defRPr>
            </a:lvl1pPr>
            <a:lvl2pPr indent="-228600" lvl="1" marL="914400" algn="l">
              <a:lnSpc>
                <a:spcPct val="90000"/>
              </a:lnSpc>
              <a:spcBef>
                <a:spcPts val="211"/>
              </a:spcBef>
              <a:spcAft>
                <a:spcPts val="0"/>
              </a:spcAft>
              <a:buClr>
                <a:srgbClr val="888888"/>
              </a:buClr>
              <a:buSzPts val="844"/>
              <a:buNone/>
              <a:defRPr sz="843">
                <a:solidFill>
                  <a:srgbClr val="888888"/>
                </a:solidFill>
              </a:defRPr>
            </a:lvl2pPr>
            <a:lvl3pPr indent="-228600" lvl="2" marL="1371600" algn="l">
              <a:lnSpc>
                <a:spcPct val="90000"/>
              </a:lnSpc>
              <a:spcBef>
                <a:spcPts val="211"/>
              </a:spcBef>
              <a:spcAft>
                <a:spcPts val="0"/>
              </a:spcAft>
              <a:buClr>
                <a:srgbClr val="888888"/>
              </a:buClr>
              <a:buSzPts val="760"/>
              <a:buNone/>
              <a:defRPr sz="760">
                <a:solidFill>
                  <a:srgbClr val="888888"/>
                </a:solidFill>
              </a:defRPr>
            </a:lvl3pPr>
            <a:lvl4pPr indent="-228600" lvl="3" marL="1828800" algn="l">
              <a:lnSpc>
                <a:spcPct val="90000"/>
              </a:lnSpc>
              <a:spcBef>
                <a:spcPts val="211"/>
              </a:spcBef>
              <a:spcAft>
                <a:spcPts val="0"/>
              </a:spcAft>
              <a:buClr>
                <a:srgbClr val="888888"/>
              </a:buClr>
              <a:buSzPts val="675"/>
              <a:buNone/>
              <a:defRPr sz="675">
                <a:solidFill>
                  <a:srgbClr val="888888"/>
                </a:solidFill>
              </a:defRPr>
            </a:lvl4pPr>
            <a:lvl5pPr indent="-228600" lvl="4" marL="2286000" algn="l">
              <a:lnSpc>
                <a:spcPct val="90000"/>
              </a:lnSpc>
              <a:spcBef>
                <a:spcPts val="211"/>
              </a:spcBef>
              <a:spcAft>
                <a:spcPts val="0"/>
              </a:spcAft>
              <a:buClr>
                <a:srgbClr val="888888"/>
              </a:buClr>
              <a:buSzPts val="675"/>
              <a:buNone/>
              <a:defRPr sz="675">
                <a:solidFill>
                  <a:srgbClr val="888888"/>
                </a:solidFill>
              </a:defRPr>
            </a:lvl5pPr>
            <a:lvl6pPr indent="-228600" lvl="5" marL="2743200" algn="l">
              <a:lnSpc>
                <a:spcPct val="90000"/>
              </a:lnSpc>
              <a:spcBef>
                <a:spcPts val="211"/>
              </a:spcBef>
              <a:spcAft>
                <a:spcPts val="0"/>
              </a:spcAft>
              <a:buClr>
                <a:srgbClr val="888888"/>
              </a:buClr>
              <a:buSzPts val="675"/>
              <a:buNone/>
              <a:defRPr sz="675">
                <a:solidFill>
                  <a:srgbClr val="888888"/>
                </a:solidFill>
              </a:defRPr>
            </a:lvl6pPr>
            <a:lvl7pPr indent="-228600" lvl="6" marL="3200400" algn="l">
              <a:lnSpc>
                <a:spcPct val="90000"/>
              </a:lnSpc>
              <a:spcBef>
                <a:spcPts val="211"/>
              </a:spcBef>
              <a:spcAft>
                <a:spcPts val="0"/>
              </a:spcAft>
              <a:buClr>
                <a:srgbClr val="888888"/>
              </a:buClr>
              <a:buSzPts val="675"/>
              <a:buNone/>
              <a:defRPr sz="675">
                <a:solidFill>
                  <a:srgbClr val="888888"/>
                </a:solidFill>
              </a:defRPr>
            </a:lvl7pPr>
            <a:lvl8pPr indent="-228600" lvl="7" marL="3657600" algn="l">
              <a:lnSpc>
                <a:spcPct val="90000"/>
              </a:lnSpc>
              <a:spcBef>
                <a:spcPts val="211"/>
              </a:spcBef>
              <a:spcAft>
                <a:spcPts val="0"/>
              </a:spcAft>
              <a:buClr>
                <a:srgbClr val="888888"/>
              </a:buClr>
              <a:buSzPts val="675"/>
              <a:buNone/>
              <a:defRPr sz="675">
                <a:solidFill>
                  <a:srgbClr val="888888"/>
                </a:solidFill>
              </a:defRPr>
            </a:lvl8pPr>
            <a:lvl9pPr indent="-228600" lvl="8" marL="4114800" algn="l">
              <a:lnSpc>
                <a:spcPct val="90000"/>
              </a:lnSpc>
              <a:spcBef>
                <a:spcPts val="211"/>
              </a:spcBef>
              <a:spcAft>
                <a:spcPts val="0"/>
              </a:spcAft>
              <a:buClr>
                <a:srgbClr val="888888"/>
              </a:buClr>
              <a:buSzPts val="675"/>
              <a:buNone/>
              <a:defRPr sz="675">
                <a:solidFill>
                  <a:srgbClr val="888888"/>
                </a:solidFill>
              </a:defRPr>
            </a:lvl9pPr>
          </a:lstStyle>
          <a:p/>
        </p:txBody>
      </p:sp>
      <p:sp>
        <p:nvSpPr>
          <p:cNvPr id="303" name="Google Shape;303;p45"/>
          <p:cNvSpPr txBox="1"/>
          <p:nvPr>
            <p:ph idx="11" type="ftr"/>
          </p:nvPr>
        </p:nvSpPr>
        <p:spPr>
          <a:xfrm>
            <a:off x="162340" y="6356355"/>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p45"/>
          <p:cNvSpPr txBox="1"/>
          <p:nvPr>
            <p:ph type="title"/>
          </p:nvPr>
        </p:nvSpPr>
        <p:spPr>
          <a:xfrm>
            <a:off x="831851" y="1627740"/>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00A3B4"/>
              </a:buClr>
              <a:buSzPts val="4000"/>
              <a:buFont typeface="Calibri"/>
              <a:buNone/>
              <a:defRPr sz="4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5" name="Google Shape;305;p45"/>
          <p:cNvSpPr/>
          <p:nvPr/>
        </p:nvSpPr>
        <p:spPr>
          <a:xfrm>
            <a:off x="0" y="4"/>
            <a:ext cx="12192000" cy="365127"/>
          </a:xfrm>
          <a:prstGeom prst="rect">
            <a:avLst/>
          </a:prstGeom>
          <a:solidFill>
            <a:srgbClr val="4697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6" name="Shape 306"/>
        <p:cNvGrpSpPr/>
        <p:nvPr/>
      </p:nvGrpSpPr>
      <p:grpSpPr>
        <a:xfrm>
          <a:off x="0" y="0"/>
          <a:ext cx="0" cy="0"/>
          <a:chOff x="0" y="0"/>
          <a:chExt cx="0" cy="0"/>
        </a:xfrm>
      </p:grpSpPr>
      <p:sp>
        <p:nvSpPr>
          <p:cNvPr id="307" name="Google Shape;307;p46"/>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A3B4"/>
              </a:buClr>
              <a:buSzPts val="3600"/>
              <a:buFont typeface="Calibri"/>
              <a:buNone/>
              <a:defRPr sz="36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8" name="Google Shape;308;p4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600"/>
              </a:spcBef>
              <a:spcAft>
                <a:spcPts val="0"/>
              </a:spcAft>
              <a:buClr>
                <a:schemeClr val="dk1"/>
              </a:buClr>
              <a:buSzPts val="2800"/>
              <a:buChar char="•"/>
              <a:defRPr sz="2800">
                <a:latin typeface="Calibri"/>
                <a:ea typeface="Calibri"/>
                <a:cs typeface="Calibri"/>
                <a:sym typeface="Calibri"/>
              </a:defRPr>
            </a:lvl1pPr>
            <a:lvl2pPr indent="-381000" lvl="1" marL="914400" algn="l">
              <a:lnSpc>
                <a:spcPct val="100000"/>
              </a:lnSpc>
              <a:spcBef>
                <a:spcPts val="600"/>
              </a:spcBef>
              <a:spcAft>
                <a:spcPts val="0"/>
              </a:spcAft>
              <a:buClr>
                <a:schemeClr val="dk1"/>
              </a:buClr>
              <a:buSzPts val="2400"/>
              <a:buChar char="•"/>
              <a:defRPr sz="2400">
                <a:latin typeface="Calibri"/>
                <a:ea typeface="Calibri"/>
                <a:cs typeface="Calibri"/>
                <a:sym typeface="Calibri"/>
              </a:defRPr>
            </a:lvl2pPr>
            <a:lvl3pPr indent="-355600" lvl="2" marL="1371600" algn="l">
              <a:lnSpc>
                <a:spcPct val="100000"/>
              </a:lnSpc>
              <a:spcBef>
                <a:spcPts val="600"/>
              </a:spcBef>
              <a:spcAft>
                <a:spcPts val="0"/>
              </a:spcAft>
              <a:buClr>
                <a:schemeClr val="dk1"/>
              </a:buClr>
              <a:buSzPts val="2000"/>
              <a:buChar char="•"/>
              <a:defRPr sz="2000">
                <a:latin typeface="Calibri"/>
                <a:ea typeface="Calibri"/>
                <a:cs typeface="Calibri"/>
                <a:sym typeface="Calibri"/>
              </a:defRPr>
            </a:lvl3pPr>
            <a:lvl4pPr indent="-355600" lvl="3" marL="1828800" algn="l">
              <a:lnSpc>
                <a:spcPct val="100000"/>
              </a:lnSpc>
              <a:spcBef>
                <a:spcPts val="600"/>
              </a:spcBef>
              <a:spcAft>
                <a:spcPts val="0"/>
              </a:spcAft>
              <a:buClr>
                <a:schemeClr val="dk1"/>
              </a:buClr>
              <a:buSzPts val="2000"/>
              <a:buChar char="•"/>
              <a:defRPr sz="2000">
                <a:latin typeface="Calibri"/>
                <a:ea typeface="Calibri"/>
                <a:cs typeface="Calibri"/>
                <a:sym typeface="Calibri"/>
              </a:defRPr>
            </a:lvl4pPr>
            <a:lvl5pPr indent="-355600" lvl="4" marL="2286000" algn="l">
              <a:lnSpc>
                <a:spcPct val="100000"/>
              </a:lnSpc>
              <a:spcBef>
                <a:spcPts val="600"/>
              </a:spcBef>
              <a:spcAft>
                <a:spcPts val="0"/>
              </a:spcAft>
              <a:buClr>
                <a:schemeClr val="dk1"/>
              </a:buClr>
              <a:buSzPts val="2000"/>
              <a:buChar char="•"/>
              <a:defRPr sz="2000">
                <a:latin typeface="Calibri"/>
                <a:ea typeface="Calibri"/>
                <a:cs typeface="Calibri"/>
                <a:sym typeface="Calibri"/>
              </a:defRPr>
            </a:lvl5pPr>
            <a:lvl6pPr indent="-342900" lvl="5" marL="2743200" algn="l">
              <a:lnSpc>
                <a:spcPct val="90000"/>
              </a:lnSpc>
              <a:spcBef>
                <a:spcPts val="211"/>
              </a:spcBef>
              <a:spcAft>
                <a:spcPts val="0"/>
              </a:spcAft>
              <a:buClr>
                <a:schemeClr val="dk1"/>
              </a:buClr>
              <a:buSzPts val="1800"/>
              <a:buChar char="•"/>
              <a:defRPr/>
            </a:lvl6pPr>
            <a:lvl7pPr indent="-342900" lvl="6" marL="3200400" algn="l">
              <a:lnSpc>
                <a:spcPct val="90000"/>
              </a:lnSpc>
              <a:spcBef>
                <a:spcPts val="211"/>
              </a:spcBef>
              <a:spcAft>
                <a:spcPts val="0"/>
              </a:spcAft>
              <a:buClr>
                <a:schemeClr val="dk1"/>
              </a:buClr>
              <a:buSzPts val="1800"/>
              <a:buChar char="•"/>
              <a:defRPr/>
            </a:lvl7pPr>
            <a:lvl8pPr indent="-342900" lvl="7" marL="3657600" algn="l">
              <a:lnSpc>
                <a:spcPct val="90000"/>
              </a:lnSpc>
              <a:spcBef>
                <a:spcPts val="211"/>
              </a:spcBef>
              <a:spcAft>
                <a:spcPts val="0"/>
              </a:spcAft>
              <a:buClr>
                <a:schemeClr val="dk1"/>
              </a:buClr>
              <a:buSzPts val="1800"/>
              <a:buChar char="•"/>
              <a:defRPr/>
            </a:lvl8pPr>
            <a:lvl9pPr indent="-342900" lvl="8" marL="4114800" algn="l">
              <a:lnSpc>
                <a:spcPct val="90000"/>
              </a:lnSpc>
              <a:spcBef>
                <a:spcPts val="211"/>
              </a:spcBef>
              <a:spcAft>
                <a:spcPts val="0"/>
              </a:spcAft>
              <a:buClr>
                <a:schemeClr val="dk1"/>
              </a:buClr>
              <a:buSzPts val="1800"/>
              <a:buChar char="•"/>
              <a:defRPr/>
            </a:lvl9pPr>
          </a:lstStyle>
          <a:p/>
        </p:txBody>
      </p:sp>
      <p:sp>
        <p:nvSpPr>
          <p:cNvPr id="309" name="Google Shape;309;p4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422"/>
              </a:spcBef>
              <a:spcAft>
                <a:spcPts val="0"/>
              </a:spcAft>
              <a:buClr>
                <a:schemeClr val="dk1"/>
              </a:buClr>
              <a:buSzPts val="2800"/>
              <a:buChar char="•"/>
              <a:defRPr sz="2800"/>
            </a:lvl1pPr>
            <a:lvl2pPr indent="-381000" lvl="1" marL="914400" algn="l">
              <a:lnSpc>
                <a:spcPct val="90000"/>
              </a:lnSpc>
              <a:spcBef>
                <a:spcPts val="211"/>
              </a:spcBef>
              <a:spcAft>
                <a:spcPts val="0"/>
              </a:spcAft>
              <a:buClr>
                <a:schemeClr val="dk1"/>
              </a:buClr>
              <a:buSzPts val="2400"/>
              <a:buChar char="•"/>
              <a:defRPr sz="2400"/>
            </a:lvl2pPr>
            <a:lvl3pPr indent="-355600" lvl="2" marL="1371600" algn="l">
              <a:lnSpc>
                <a:spcPct val="90000"/>
              </a:lnSpc>
              <a:spcBef>
                <a:spcPts val="211"/>
              </a:spcBef>
              <a:spcAft>
                <a:spcPts val="0"/>
              </a:spcAft>
              <a:buClr>
                <a:schemeClr val="dk1"/>
              </a:buClr>
              <a:buSzPts val="2000"/>
              <a:buChar char="•"/>
              <a:defRPr sz="2000"/>
            </a:lvl3pPr>
            <a:lvl4pPr indent="-355600" lvl="3" marL="1828800" algn="l">
              <a:lnSpc>
                <a:spcPct val="90000"/>
              </a:lnSpc>
              <a:spcBef>
                <a:spcPts val="211"/>
              </a:spcBef>
              <a:spcAft>
                <a:spcPts val="0"/>
              </a:spcAft>
              <a:buClr>
                <a:schemeClr val="dk1"/>
              </a:buClr>
              <a:buSzPts val="2000"/>
              <a:buChar char="•"/>
              <a:defRPr sz="2000"/>
            </a:lvl4pPr>
            <a:lvl5pPr indent="-355600" lvl="4" marL="2286000" algn="l">
              <a:lnSpc>
                <a:spcPct val="90000"/>
              </a:lnSpc>
              <a:spcBef>
                <a:spcPts val="211"/>
              </a:spcBef>
              <a:spcAft>
                <a:spcPts val="0"/>
              </a:spcAft>
              <a:buClr>
                <a:schemeClr val="dk1"/>
              </a:buClr>
              <a:buSzPts val="2000"/>
              <a:buChar char="•"/>
              <a:defRPr sz="2000"/>
            </a:lvl5pPr>
            <a:lvl6pPr indent="-342900" lvl="5" marL="2743200" algn="l">
              <a:lnSpc>
                <a:spcPct val="90000"/>
              </a:lnSpc>
              <a:spcBef>
                <a:spcPts val="211"/>
              </a:spcBef>
              <a:spcAft>
                <a:spcPts val="0"/>
              </a:spcAft>
              <a:buClr>
                <a:schemeClr val="dk1"/>
              </a:buClr>
              <a:buSzPts val="1800"/>
              <a:buChar char="•"/>
              <a:defRPr/>
            </a:lvl6pPr>
            <a:lvl7pPr indent="-342900" lvl="6" marL="3200400" algn="l">
              <a:lnSpc>
                <a:spcPct val="90000"/>
              </a:lnSpc>
              <a:spcBef>
                <a:spcPts val="211"/>
              </a:spcBef>
              <a:spcAft>
                <a:spcPts val="0"/>
              </a:spcAft>
              <a:buClr>
                <a:schemeClr val="dk1"/>
              </a:buClr>
              <a:buSzPts val="1800"/>
              <a:buChar char="•"/>
              <a:defRPr/>
            </a:lvl7pPr>
            <a:lvl8pPr indent="-342900" lvl="7" marL="3657600" algn="l">
              <a:lnSpc>
                <a:spcPct val="90000"/>
              </a:lnSpc>
              <a:spcBef>
                <a:spcPts val="211"/>
              </a:spcBef>
              <a:spcAft>
                <a:spcPts val="0"/>
              </a:spcAft>
              <a:buClr>
                <a:schemeClr val="dk1"/>
              </a:buClr>
              <a:buSzPts val="1800"/>
              <a:buChar char="•"/>
              <a:defRPr/>
            </a:lvl8pPr>
            <a:lvl9pPr indent="-342900" lvl="8" marL="4114800" algn="l">
              <a:lnSpc>
                <a:spcPct val="90000"/>
              </a:lnSpc>
              <a:spcBef>
                <a:spcPts val="211"/>
              </a:spcBef>
              <a:spcAft>
                <a:spcPts val="0"/>
              </a:spcAft>
              <a:buClr>
                <a:schemeClr val="dk1"/>
              </a:buClr>
              <a:buSzPts val="1800"/>
              <a:buChar char="•"/>
              <a:defRPr/>
            </a:lvl9pPr>
          </a:lstStyle>
          <a:p/>
        </p:txBody>
      </p:sp>
      <p:sp>
        <p:nvSpPr>
          <p:cNvPr id="310" name="Google Shape;310;p46"/>
          <p:cNvSpPr txBox="1"/>
          <p:nvPr>
            <p:ph idx="11" type="ftr"/>
          </p:nvPr>
        </p:nvSpPr>
        <p:spPr>
          <a:xfrm>
            <a:off x="162340" y="6356355"/>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p46"/>
          <p:cNvSpPr/>
          <p:nvPr/>
        </p:nvSpPr>
        <p:spPr>
          <a:xfrm>
            <a:off x="0" y="4"/>
            <a:ext cx="12192000" cy="365127"/>
          </a:xfrm>
          <a:prstGeom prst="rect">
            <a:avLst/>
          </a:prstGeom>
          <a:solidFill>
            <a:srgbClr val="4697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2" name="Shape 312"/>
        <p:cNvGrpSpPr/>
        <p:nvPr/>
      </p:nvGrpSpPr>
      <p:grpSpPr>
        <a:xfrm>
          <a:off x="0" y="0"/>
          <a:ext cx="0" cy="0"/>
          <a:chOff x="0" y="0"/>
          <a:chExt cx="0" cy="0"/>
        </a:xfrm>
      </p:grpSpPr>
      <p:sp>
        <p:nvSpPr>
          <p:cNvPr id="313" name="Google Shape;313;p47"/>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A3B4"/>
              </a:buClr>
              <a:buSzPts val="3600"/>
              <a:buFont typeface="Calibri"/>
              <a:buNone/>
              <a:defRPr sz="36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4" name="Google Shape;314;p47"/>
          <p:cNvSpPr txBox="1"/>
          <p:nvPr>
            <p:ph idx="11" type="ftr"/>
          </p:nvPr>
        </p:nvSpPr>
        <p:spPr>
          <a:xfrm>
            <a:off x="162340" y="6356355"/>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5" name="Google Shape;315;p47"/>
          <p:cNvSpPr/>
          <p:nvPr/>
        </p:nvSpPr>
        <p:spPr>
          <a:xfrm>
            <a:off x="0" y="4"/>
            <a:ext cx="12192000" cy="365127"/>
          </a:xfrm>
          <a:prstGeom prst="rect">
            <a:avLst/>
          </a:prstGeom>
          <a:solidFill>
            <a:srgbClr val="4697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6" name="Shape 316"/>
        <p:cNvGrpSpPr/>
        <p:nvPr/>
      </p:nvGrpSpPr>
      <p:grpSpPr>
        <a:xfrm>
          <a:off x="0" y="0"/>
          <a:ext cx="0" cy="0"/>
          <a:chOff x="0" y="0"/>
          <a:chExt cx="0" cy="0"/>
        </a:xfrm>
      </p:grpSpPr>
      <p:sp>
        <p:nvSpPr>
          <p:cNvPr id="317" name="Google Shape;317;p48"/>
          <p:cNvSpPr txBox="1"/>
          <p:nvPr>
            <p:ph idx="11" type="ftr"/>
          </p:nvPr>
        </p:nvSpPr>
        <p:spPr>
          <a:xfrm>
            <a:off x="162340" y="6356355"/>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8" name="Google Shape;318;p48"/>
          <p:cNvSpPr/>
          <p:nvPr/>
        </p:nvSpPr>
        <p:spPr>
          <a:xfrm>
            <a:off x="0" y="4"/>
            <a:ext cx="12192000" cy="365127"/>
          </a:xfrm>
          <a:prstGeom prst="rect">
            <a:avLst/>
          </a:prstGeom>
          <a:solidFill>
            <a:srgbClr val="4697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9" name="Shape 319"/>
        <p:cNvGrpSpPr/>
        <p:nvPr/>
      </p:nvGrpSpPr>
      <p:grpSpPr>
        <a:xfrm>
          <a:off x="0" y="0"/>
          <a:ext cx="0" cy="0"/>
          <a:chOff x="0" y="0"/>
          <a:chExt cx="0" cy="0"/>
        </a:xfrm>
      </p:grpSpPr>
      <p:sp>
        <p:nvSpPr>
          <p:cNvPr id="320" name="Google Shape;320;p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A3B4"/>
              </a:buClr>
              <a:buSzPts val="2100"/>
              <a:buFont typeface="Calibri"/>
              <a:buNone/>
              <a:defRPr sz="2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1" name="Google Shape;321;p49"/>
          <p:cNvSpPr txBox="1"/>
          <p:nvPr>
            <p:ph idx="1" type="body"/>
          </p:nvPr>
        </p:nvSpPr>
        <p:spPr>
          <a:xfrm>
            <a:off x="5183188" y="987431"/>
            <a:ext cx="6172200" cy="4873625"/>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422"/>
              </a:spcBef>
              <a:spcAft>
                <a:spcPts val="0"/>
              </a:spcAft>
              <a:buClr>
                <a:schemeClr val="dk1"/>
              </a:buClr>
              <a:buSzPts val="2100"/>
              <a:buChar char="•"/>
              <a:defRPr sz="2100"/>
            </a:lvl1pPr>
            <a:lvl2pPr indent="-342900" lvl="1" marL="914400" algn="l">
              <a:lnSpc>
                <a:spcPct val="90000"/>
              </a:lnSpc>
              <a:spcBef>
                <a:spcPts val="211"/>
              </a:spcBef>
              <a:spcAft>
                <a:spcPts val="0"/>
              </a:spcAft>
              <a:buClr>
                <a:schemeClr val="dk1"/>
              </a:buClr>
              <a:buSzPts val="1800"/>
              <a:buChar char="•"/>
              <a:defRPr sz="1800"/>
            </a:lvl2pPr>
            <a:lvl3pPr indent="-323850" lvl="2" marL="1371600" algn="l">
              <a:lnSpc>
                <a:spcPct val="90000"/>
              </a:lnSpc>
              <a:spcBef>
                <a:spcPts val="211"/>
              </a:spcBef>
              <a:spcAft>
                <a:spcPts val="0"/>
              </a:spcAft>
              <a:buClr>
                <a:schemeClr val="dk1"/>
              </a:buClr>
              <a:buSzPts val="1500"/>
              <a:buChar char="•"/>
              <a:defRPr sz="1500"/>
            </a:lvl3pPr>
            <a:lvl4pPr indent="-314325" lvl="3" marL="1828800" algn="l">
              <a:lnSpc>
                <a:spcPct val="90000"/>
              </a:lnSpc>
              <a:spcBef>
                <a:spcPts val="211"/>
              </a:spcBef>
              <a:spcAft>
                <a:spcPts val="0"/>
              </a:spcAft>
              <a:buClr>
                <a:schemeClr val="dk1"/>
              </a:buClr>
              <a:buSzPts val="1350"/>
              <a:buChar char="•"/>
              <a:defRPr sz="1350"/>
            </a:lvl4pPr>
            <a:lvl5pPr indent="-314325" lvl="4" marL="2286000" algn="l">
              <a:lnSpc>
                <a:spcPct val="90000"/>
              </a:lnSpc>
              <a:spcBef>
                <a:spcPts val="211"/>
              </a:spcBef>
              <a:spcAft>
                <a:spcPts val="0"/>
              </a:spcAft>
              <a:buClr>
                <a:schemeClr val="dk1"/>
              </a:buClr>
              <a:buSzPts val="1350"/>
              <a:buChar char="•"/>
              <a:defRPr sz="1350"/>
            </a:lvl5pPr>
            <a:lvl6pPr indent="-282194" lvl="5" marL="2743200" algn="l">
              <a:lnSpc>
                <a:spcPct val="90000"/>
              </a:lnSpc>
              <a:spcBef>
                <a:spcPts val="211"/>
              </a:spcBef>
              <a:spcAft>
                <a:spcPts val="0"/>
              </a:spcAft>
              <a:buClr>
                <a:schemeClr val="dk1"/>
              </a:buClr>
              <a:buSzPts val="844"/>
              <a:buChar char="•"/>
              <a:defRPr sz="843"/>
            </a:lvl6pPr>
            <a:lvl7pPr indent="-282194" lvl="6" marL="3200400" algn="l">
              <a:lnSpc>
                <a:spcPct val="90000"/>
              </a:lnSpc>
              <a:spcBef>
                <a:spcPts val="211"/>
              </a:spcBef>
              <a:spcAft>
                <a:spcPts val="0"/>
              </a:spcAft>
              <a:buClr>
                <a:schemeClr val="dk1"/>
              </a:buClr>
              <a:buSzPts val="844"/>
              <a:buChar char="•"/>
              <a:defRPr sz="843"/>
            </a:lvl7pPr>
            <a:lvl8pPr indent="-282194" lvl="7" marL="3657600" algn="l">
              <a:lnSpc>
                <a:spcPct val="90000"/>
              </a:lnSpc>
              <a:spcBef>
                <a:spcPts val="211"/>
              </a:spcBef>
              <a:spcAft>
                <a:spcPts val="0"/>
              </a:spcAft>
              <a:buClr>
                <a:schemeClr val="dk1"/>
              </a:buClr>
              <a:buSzPts val="844"/>
              <a:buChar char="•"/>
              <a:defRPr sz="843"/>
            </a:lvl8pPr>
            <a:lvl9pPr indent="-282194" lvl="8" marL="4114800" algn="l">
              <a:lnSpc>
                <a:spcPct val="90000"/>
              </a:lnSpc>
              <a:spcBef>
                <a:spcPts val="211"/>
              </a:spcBef>
              <a:spcAft>
                <a:spcPts val="0"/>
              </a:spcAft>
              <a:buClr>
                <a:schemeClr val="dk1"/>
              </a:buClr>
              <a:buSzPts val="844"/>
              <a:buChar char="•"/>
              <a:defRPr sz="843"/>
            </a:lvl9pPr>
          </a:lstStyle>
          <a:p/>
        </p:txBody>
      </p:sp>
      <p:sp>
        <p:nvSpPr>
          <p:cNvPr id="322" name="Google Shape;322;p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422"/>
              </a:spcBef>
              <a:spcAft>
                <a:spcPts val="0"/>
              </a:spcAft>
              <a:buClr>
                <a:schemeClr val="dk1"/>
              </a:buClr>
              <a:buSzPts val="675"/>
              <a:buNone/>
              <a:defRPr sz="675"/>
            </a:lvl1pPr>
            <a:lvl2pPr indent="-228600" lvl="1" marL="914400" algn="l">
              <a:lnSpc>
                <a:spcPct val="90000"/>
              </a:lnSpc>
              <a:spcBef>
                <a:spcPts val="211"/>
              </a:spcBef>
              <a:spcAft>
                <a:spcPts val="0"/>
              </a:spcAft>
              <a:buClr>
                <a:schemeClr val="dk1"/>
              </a:buClr>
              <a:buSzPts val="591"/>
              <a:buNone/>
              <a:defRPr sz="591"/>
            </a:lvl2pPr>
            <a:lvl3pPr indent="-228600" lvl="2" marL="1371600" algn="l">
              <a:lnSpc>
                <a:spcPct val="90000"/>
              </a:lnSpc>
              <a:spcBef>
                <a:spcPts val="211"/>
              </a:spcBef>
              <a:spcAft>
                <a:spcPts val="0"/>
              </a:spcAft>
              <a:buClr>
                <a:schemeClr val="dk1"/>
              </a:buClr>
              <a:buSzPts val="506"/>
              <a:buNone/>
              <a:defRPr sz="506"/>
            </a:lvl3pPr>
            <a:lvl4pPr indent="-228600" lvl="3" marL="1828800" algn="l">
              <a:lnSpc>
                <a:spcPct val="90000"/>
              </a:lnSpc>
              <a:spcBef>
                <a:spcPts val="211"/>
              </a:spcBef>
              <a:spcAft>
                <a:spcPts val="0"/>
              </a:spcAft>
              <a:buClr>
                <a:schemeClr val="dk1"/>
              </a:buClr>
              <a:buSzPts val="422"/>
              <a:buNone/>
              <a:defRPr sz="421"/>
            </a:lvl4pPr>
            <a:lvl5pPr indent="-228600" lvl="4" marL="2286000" algn="l">
              <a:lnSpc>
                <a:spcPct val="90000"/>
              </a:lnSpc>
              <a:spcBef>
                <a:spcPts val="211"/>
              </a:spcBef>
              <a:spcAft>
                <a:spcPts val="0"/>
              </a:spcAft>
              <a:buClr>
                <a:schemeClr val="dk1"/>
              </a:buClr>
              <a:buSzPts val="422"/>
              <a:buNone/>
              <a:defRPr sz="421"/>
            </a:lvl5pPr>
            <a:lvl6pPr indent="-228600" lvl="5" marL="2743200" algn="l">
              <a:lnSpc>
                <a:spcPct val="90000"/>
              </a:lnSpc>
              <a:spcBef>
                <a:spcPts val="211"/>
              </a:spcBef>
              <a:spcAft>
                <a:spcPts val="0"/>
              </a:spcAft>
              <a:buClr>
                <a:schemeClr val="dk1"/>
              </a:buClr>
              <a:buSzPts val="422"/>
              <a:buNone/>
              <a:defRPr sz="421"/>
            </a:lvl6pPr>
            <a:lvl7pPr indent="-228600" lvl="6" marL="3200400" algn="l">
              <a:lnSpc>
                <a:spcPct val="90000"/>
              </a:lnSpc>
              <a:spcBef>
                <a:spcPts val="211"/>
              </a:spcBef>
              <a:spcAft>
                <a:spcPts val="0"/>
              </a:spcAft>
              <a:buClr>
                <a:schemeClr val="dk1"/>
              </a:buClr>
              <a:buSzPts val="422"/>
              <a:buNone/>
              <a:defRPr sz="421"/>
            </a:lvl7pPr>
            <a:lvl8pPr indent="-228600" lvl="7" marL="3657600" algn="l">
              <a:lnSpc>
                <a:spcPct val="90000"/>
              </a:lnSpc>
              <a:spcBef>
                <a:spcPts val="211"/>
              </a:spcBef>
              <a:spcAft>
                <a:spcPts val="0"/>
              </a:spcAft>
              <a:buClr>
                <a:schemeClr val="dk1"/>
              </a:buClr>
              <a:buSzPts val="422"/>
              <a:buNone/>
              <a:defRPr sz="421"/>
            </a:lvl8pPr>
            <a:lvl9pPr indent="-228600" lvl="8" marL="4114800" algn="l">
              <a:lnSpc>
                <a:spcPct val="90000"/>
              </a:lnSpc>
              <a:spcBef>
                <a:spcPts val="211"/>
              </a:spcBef>
              <a:spcAft>
                <a:spcPts val="0"/>
              </a:spcAft>
              <a:buClr>
                <a:schemeClr val="dk1"/>
              </a:buClr>
              <a:buSzPts val="422"/>
              <a:buNone/>
              <a:defRPr sz="421"/>
            </a:lvl9pPr>
          </a:lstStyle>
          <a:p/>
        </p:txBody>
      </p:sp>
      <p:sp>
        <p:nvSpPr>
          <p:cNvPr id="323" name="Google Shape;323;p49"/>
          <p:cNvSpPr txBox="1"/>
          <p:nvPr>
            <p:ph idx="11" type="ftr"/>
          </p:nvPr>
        </p:nvSpPr>
        <p:spPr>
          <a:xfrm>
            <a:off x="162340" y="6356355"/>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4" name="Google Shape;324;p49"/>
          <p:cNvSpPr/>
          <p:nvPr/>
        </p:nvSpPr>
        <p:spPr>
          <a:xfrm>
            <a:off x="0" y="4"/>
            <a:ext cx="12192000" cy="365127"/>
          </a:xfrm>
          <a:prstGeom prst="rect">
            <a:avLst/>
          </a:prstGeom>
          <a:solidFill>
            <a:srgbClr val="4697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5" name="Shape 325"/>
        <p:cNvGrpSpPr/>
        <p:nvPr/>
      </p:nvGrpSpPr>
      <p:grpSpPr>
        <a:xfrm>
          <a:off x="0" y="0"/>
          <a:ext cx="0" cy="0"/>
          <a:chOff x="0" y="0"/>
          <a:chExt cx="0" cy="0"/>
        </a:xfrm>
      </p:grpSpPr>
      <p:sp>
        <p:nvSpPr>
          <p:cNvPr id="326" name="Google Shape;326;p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A3B4"/>
              </a:buClr>
              <a:buSzPts val="2100"/>
              <a:buFont typeface="Calibri"/>
              <a:buNone/>
              <a:defRPr sz="2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7" name="Google Shape;327;p50"/>
          <p:cNvSpPr/>
          <p:nvPr>
            <p:ph idx="2" type="pic"/>
          </p:nvPr>
        </p:nvSpPr>
        <p:spPr>
          <a:xfrm>
            <a:off x="5183188" y="987431"/>
            <a:ext cx="6172200" cy="4873625"/>
          </a:xfrm>
          <a:prstGeom prst="rect">
            <a:avLst/>
          </a:prstGeom>
          <a:noFill/>
          <a:ln>
            <a:noFill/>
          </a:ln>
        </p:spPr>
      </p:sp>
      <p:sp>
        <p:nvSpPr>
          <p:cNvPr id="328" name="Google Shape;328;p5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422"/>
              </a:spcBef>
              <a:spcAft>
                <a:spcPts val="0"/>
              </a:spcAft>
              <a:buClr>
                <a:schemeClr val="dk1"/>
              </a:buClr>
              <a:buSzPts val="675"/>
              <a:buNone/>
              <a:defRPr sz="675"/>
            </a:lvl1pPr>
            <a:lvl2pPr indent="-228600" lvl="1" marL="914400" algn="l">
              <a:lnSpc>
                <a:spcPct val="90000"/>
              </a:lnSpc>
              <a:spcBef>
                <a:spcPts val="211"/>
              </a:spcBef>
              <a:spcAft>
                <a:spcPts val="0"/>
              </a:spcAft>
              <a:buClr>
                <a:schemeClr val="dk1"/>
              </a:buClr>
              <a:buSzPts val="591"/>
              <a:buNone/>
              <a:defRPr sz="591"/>
            </a:lvl2pPr>
            <a:lvl3pPr indent="-228600" lvl="2" marL="1371600" algn="l">
              <a:lnSpc>
                <a:spcPct val="90000"/>
              </a:lnSpc>
              <a:spcBef>
                <a:spcPts val="211"/>
              </a:spcBef>
              <a:spcAft>
                <a:spcPts val="0"/>
              </a:spcAft>
              <a:buClr>
                <a:schemeClr val="dk1"/>
              </a:buClr>
              <a:buSzPts val="506"/>
              <a:buNone/>
              <a:defRPr sz="506"/>
            </a:lvl3pPr>
            <a:lvl4pPr indent="-228600" lvl="3" marL="1828800" algn="l">
              <a:lnSpc>
                <a:spcPct val="90000"/>
              </a:lnSpc>
              <a:spcBef>
                <a:spcPts val="211"/>
              </a:spcBef>
              <a:spcAft>
                <a:spcPts val="0"/>
              </a:spcAft>
              <a:buClr>
                <a:schemeClr val="dk1"/>
              </a:buClr>
              <a:buSzPts val="422"/>
              <a:buNone/>
              <a:defRPr sz="421"/>
            </a:lvl4pPr>
            <a:lvl5pPr indent="-228600" lvl="4" marL="2286000" algn="l">
              <a:lnSpc>
                <a:spcPct val="90000"/>
              </a:lnSpc>
              <a:spcBef>
                <a:spcPts val="211"/>
              </a:spcBef>
              <a:spcAft>
                <a:spcPts val="0"/>
              </a:spcAft>
              <a:buClr>
                <a:schemeClr val="dk1"/>
              </a:buClr>
              <a:buSzPts val="422"/>
              <a:buNone/>
              <a:defRPr sz="421"/>
            </a:lvl5pPr>
            <a:lvl6pPr indent="-228600" lvl="5" marL="2743200" algn="l">
              <a:lnSpc>
                <a:spcPct val="90000"/>
              </a:lnSpc>
              <a:spcBef>
                <a:spcPts val="211"/>
              </a:spcBef>
              <a:spcAft>
                <a:spcPts val="0"/>
              </a:spcAft>
              <a:buClr>
                <a:schemeClr val="dk1"/>
              </a:buClr>
              <a:buSzPts val="422"/>
              <a:buNone/>
              <a:defRPr sz="421"/>
            </a:lvl6pPr>
            <a:lvl7pPr indent="-228600" lvl="6" marL="3200400" algn="l">
              <a:lnSpc>
                <a:spcPct val="90000"/>
              </a:lnSpc>
              <a:spcBef>
                <a:spcPts val="211"/>
              </a:spcBef>
              <a:spcAft>
                <a:spcPts val="0"/>
              </a:spcAft>
              <a:buClr>
                <a:schemeClr val="dk1"/>
              </a:buClr>
              <a:buSzPts val="422"/>
              <a:buNone/>
              <a:defRPr sz="421"/>
            </a:lvl7pPr>
            <a:lvl8pPr indent="-228600" lvl="7" marL="3657600" algn="l">
              <a:lnSpc>
                <a:spcPct val="90000"/>
              </a:lnSpc>
              <a:spcBef>
                <a:spcPts val="211"/>
              </a:spcBef>
              <a:spcAft>
                <a:spcPts val="0"/>
              </a:spcAft>
              <a:buClr>
                <a:schemeClr val="dk1"/>
              </a:buClr>
              <a:buSzPts val="422"/>
              <a:buNone/>
              <a:defRPr sz="421"/>
            </a:lvl8pPr>
            <a:lvl9pPr indent="-228600" lvl="8" marL="4114800" algn="l">
              <a:lnSpc>
                <a:spcPct val="90000"/>
              </a:lnSpc>
              <a:spcBef>
                <a:spcPts val="211"/>
              </a:spcBef>
              <a:spcAft>
                <a:spcPts val="0"/>
              </a:spcAft>
              <a:buClr>
                <a:schemeClr val="dk1"/>
              </a:buClr>
              <a:buSzPts val="422"/>
              <a:buNone/>
              <a:defRPr sz="421"/>
            </a:lvl9pPr>
          </a:lstStyle>
          <a:p/>
        </p:txBody>
      </p:sp>
      <p:sp>
        <p:nvSpPr>
          <p:cNvPr id="329" name="Google Shape;329;p50"/>
          <p:cNvSpPr txBox="1"/>
          <p:nvPr>
            <p:ph idx="11" type="ftr"/>
          </p:nvPr>
        </p:nvSpPr>
        <p:spPr>
          <a:xfrm>
            <a:off x="162340" y="6356355"/>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0" name="Google Shape;330;p50"/>
          <p:cNvSpPr/>
          <p:nvPr/>
        </p:nvSpPr>
        <p:spPr>
          <a:xfrm>
            <a:off x="0" y="4"/>
            <a:ext cx="12192000" cy="365127"/>
          </a:xfrm>
          <a:prstGeom prst="rect">
            <a:avLst/>
          </a:prstGeom>
          <a:solidFill>
            <a:srgbClr val="4697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opics Slide Dark Blue">
  <p:cSld name="2_Topics Slide Dark Blue">
    <p:spTree>
      <p:nvGrpSpPr>
        <p:cNvPr id="40" name="Shape 40"/>
        <p:cNvGrpSpPr/>
        <p:nvPr/>
      </p:nvGrpSpPr>
      <p:grpSpPr>
        <a:xfrm>
          <a:off x="0" y="0"/>
          <a:ext cx="0" cy="0"/>
          <a:chOff x="0" y="0"/>
          <a:chExt cx="0" cy="0"/>
        </a:xfrm>
      </p:grpSpPr>
      <p:sp>
        <p:nvSpPr>
          <p:cNvPr id="41" name="Google Shape;41;p6"/>
          <p:cNvSpPr/>
          <p:nvPr/>
        </p:nvSpPr>
        <p:spPr>
          <a:xfrm>
            <a:off x="0" y="0"/>
            <a:ext cx="8924543" cy="6858000"/>
          </a:xfrm>
          <a:prstGeom prst="rect">
            <a:avLst/>
          </a:prstGeom>
          <a:solidFill>
            <a:srgbClr val="009C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highlight>
                <a:srgbClr val="0072CE"/>
              </a:highlight>
              <a:latin typeface="Calibri"/>
              <a:ea typeface="Calibri"/>
              <a:cs typeface="Calibri"/>
              <a:sym typeface="Calibri"/>
            </a:endParaRPr>
          </a:p>
        </p:txBody>
      </p:sp>
      <p:pic>
        <p:nvPicPr>
          <p:cNvPr id="42" name="Google Shape;42;p6"/>
          <p:cNvPicPr preferRelativeResize="0"/>
          <p:nvPr/>
        </p:nvPicPr>
        <p:blipFill rotWithShape="1">
          <a:blip r:embed="rId2">
            <a:alphaModFix amt="26000"/>
          </a:blip>
          <a:srcRect b="0" l="0" r="0" t="0"/>
          <a:stretch/>
        </p:blipFill>
        <p:spPr>
          <a:xfrm>
            <a:off x="0" y="2450727"/>
            <a:ext cx="2938182" cy="4407273"/>
          </a:xfrm>
          <a:prstGeom prst="rect">
            <a:avLst/>
          </a:prstGeom>
          <a:noFill/>
          <a:ln>
            <a:noFill/>
          </a:ln>
        </p:spPr>
      </p:pic>
      <p:sp>
        <p:nvSpPr>
          <p:cNvPr id="43" name="Google Shape;43;p6"/>
          <p:cNvSpPr txBox="1"/>
          <p:nvPr>
            <p:ph idx="1" type="body"/>
          </p:nvPr>
        </p:nvSpPr>
        <p:spPr>
          <a:xfrm>
            <a:off x="4270427" y="1201567"/>
            <a:ext cx="4114800" cy="173239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i="0" sz="3200">
                <a:solidFill>
                  <a:schemeClr val="lt1"/>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2" type="body"/>
          </p:nvPr>
        </p:nvSpPr>
        <p:spPr>
          <a:xfrm>
            <a:off x="4270428" y="3077416"/>
            <a:ext cx="4114800" cy="1600382"/>
          </a:xfrm>
          <a:prstGeom prst="rect">
            <a:avLst/>
          </a:prstGeom>
          <a:noFill/>
          <a:ln>
            <a:noFill/>
          </a:ln>
        </p:spPr>
        <p:txBody>
          <a:bodyPr anchorCtr="0" anchor="t" bIns="45700" lIns="91425" spcFirstLastPara="1" rIns="91425" wrap="square" tIns="45700">
            <a:normAutofit/>
          </a:bodyPr>
          <a:lstStyle>
            <a:lvl1pPr indent="-355600" lvl="0" marL="457200" algn="l">
              <a:lnSpc>
                <a:spcPct val="70000"/>
              </a:lnSpc>
              <a:spcBef>
                <a:spcPts val="1000"/>
              </a:spcBef>
              <a:spcAft>
                <a:spcPts val="0"/>
              </a:spcAft>
              <a:buClr>
                <a:schemeClr val="lt1"/>
              </a:buClr>
              <a:buSzPts val="2000"/>
              <a:buChar char="•"/>
              <a:defRPr sz="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5" name="Google Shape;45;p6"/>
          <p:cNvPicPr preferRelativeResize="0"/>
          <p:nvPr/>
        </p:nvPicPr>
        <p:blipFill rotWithShape="1">
          <a:blip r:embed="rId3">
            <a:alphaModFix/>
          </a:blip>
          <a:srcRect b="0" l="0" r="0" t="0"/>
          <a:stretch/>
        </p:blipFill>
        <p:spPr>
          <a:xfrm>
            <a:off x="9164171" y="6176437"/>
            <a:ext cx="2819400" cy="36990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ue Bar, Content">
  <p:cSld name="1_Blue Bar, Content">
    <p:spTree>
      <p:nvGrpSpPr>
        <p:cNvPr id="46"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b="0" l="83745" r="8017" t="0"/>
          <a:stretch/>
        </p:blipFill>
        <p:spPr>
          <a:xfrm flipH="1">
            <a:off x="0" y="0"/>
            <a:ext cx="1004047" cy="6858000"/>
          </a:xfrm>
          <a:prstGeom prst="rect">
            <a:avLst/>
          </a:prstGeom>
          <a:noFill/>
          <a:ln>
            <a:noFill/>
          </a:ln>
        </p:spPr>
      </p:pic>
      <p:cxnSp>
        <p:nvCxnSpPr>
          <p:cNvPr id="48" name="Google Shape;48;p7"/>
          <p:cNvCxnSpPr/>
          <p:nvPr/>
        </p:nvCxnSpPr>
        <p:spPr>
          <a:xfrm>
            <a:off x="505968" y="6426781"/>
            <a:ext cx="4365290" cy="0"/>
          </a:xfrm>
          <a:prstGeom prst="straightConnector1">
            <a:avLst/>
          </a:prstGeom>
          <a:noFill/>
          <a:ln cap="flat" cmpd="sng" w="12700">
            <a:solidFill>
              <a:schemeClr val="lt1"/>
            </a:solidFill>
            <a:prstDash val="solid"/>
            <a:miter lim="800000"/>
            <a:headEnd len="sm" w="sm" type="none"/>
            <a:tailEnd len="sm" w="sm" type="none"/>
          </a:ln>
        </p:spPr>
      </p:cxnSp>
      <p:cxnSp>
        <p:nvCxnSpPr>
          <p:cNvPr id="49" name="Google Shape;49;p7"/>
          <p:cNvCxnSpPr/>
          <p:nvPr/>
        </p:nvCxnSpPr>
        <p:spPr>
          <a:xfrm>
            <a:off x="505968" y="6426781"/>
            <a:ext cx="503025" cy="0"/>
          </a:xfrm>
          <a:prstGeom prst="straightConnector1">
            <a:avLst/>
          </a:prstGeom>
          <a:noFill/>
          <a:ln cap="flat" cmpd="sng" w="12700">
            <a:solidFill>
              <a:schemeClr val="lt1"/>
            </a:solidFill>
            <a:prstDash val="solid"/>
            <a:miter lim="800000"/>
            <a:headEnd len="sm" w="sm" type="none"/>
            <a:tailEnd len="sm" w="sm" type="none"/>
          </a:ln>
        </p:spPr>
      </p:cxnSp>
      <p:cxnSp>
        <p:nvCxnSpPr>
          <p:cNvPr id="50" name="Google Shape;50;p7"/>
          <p:cNvCxnSpPr/>
          <p:nvPr/>
        </p:nvCxnSpPr>
        <p:spPr>
          <a:xfrm>
            <a:off x="1008993" y="6426781"/>
            <a:ext cx="7666702" cy="0"/>
          </a:xfrm>
          <a:prstGeom prst="straightConnector1">
            <a:avLst/>
          </a:prstGeom>
          <a:noFill/>
          <a:ln cap="flat" cmpd="sng" w="12700">
            <a:solidFill>
              <a:srgbClr val="0072CE"/>
            </a:solidFill>
            <a:prstDash val="solid"/>
            <a:miter lim="800000"/>
            <a:headEnd len="sm" w="sm" type="none"/>
            <a:tailEnd len="sm" w="sm" type="none"/>
          </a:ln>
        </p:spPr>
      </p:cxnSp>
      <p:sp>
        <p:nvSpPr>
          <p:cNvPr id="51" name="Google Shape;51;p7"/>
          <p:cNvSpPr txBox="1"/>
          <p:nvPr>
            <p:ph idx="1" type="body"/>
          </p:nvPr>
        </p:nvSpPr>
        <p:spPr>
          <a:xfrm>
            <a:off x="1445045" y="1486929"/>
            <a:ext cx="9683291" cy="406795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7"/>
          <p:cNvSpPr txBox="1"/>
          <p:nvPr>
            <p:ph idx="2" type="body"/>
          </p:nvPr>
        </p:nvSpPr>
        <p:spPr>
          <a:xfrm>
            <a:off x="1445045" y="519924"/>
            <a:ext cx="9683291" cy="53579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72CE"/>
              </a:buClr>
              <a:buSzPts val="3200"/>
              <a:buNone/>
              <a:defRPr b="1" i="0" sz="3200">
                <a:solidFill>
                  <a:srgbClr val="0072CE"/>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3" name="Google Shape;53;p7"/>
          <p:cNvPicPr preferRelativeResize="0"/>
          <p:nvPr/>
        </p:nvPicPr>
        <p:blipFill rotWithShape="1">
          <a:blip r:embed="rId3">
            <a:alphaModFix/>
          </a:blip>
          <a:srcRect b="0" l="0" r="0" t="0"/>
          <a:stretch/>
        </p:blipFill>
        <p:spPr>
          <a:xfrm>
            <a:off x="8931275" y="6156631"/>
            <a:ext cx="3022600" cy="39656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ransition Slide Dark Blue">
  <p:cSld name="2_Transition Slide Dark Blue">
    <p:spTree>
      <p:nvGrpSpPr>
        <p:cNvPr id="58" name="Shape 58"/>
        <p:cNvGrpSpPr/>
        <p:nvPr/>
      </p:nvGrpSpPr>
      <p:grpSpPr>
        <a:xfrm>
          <a:off x="0" y="0"/>
          <a:ext cx="0" cy="0"/>
          <a:chOff x="0" y="0"/>
          <a:chExt cx="0" cy="0"/>
        </a:xfrm>
      </p:grpSpPr>
      <p:sp>
        <p:nvSpPr>
          <p:cNvPr id="59" name="Google Shape;59;p9"/>
          <p:cNvSpPr/>
          <p:nvPr/>
        </p:nvSpPr>
        <p:spPr>
          <a:xfrm>
            <a:off x="0" y="0"/>
            <a:ext cx="12192000" cy="6858000"/>
          </a:xfrm>
          <a:prstGeom prst="rect">
            <a:avLst/>
          </a:prstGeom>
          <a:solidFill>
            <a:srgbClr val="009C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 name="Google Shape;60;p9"/>
          <p:cNvSpPr txBox="1"/>
          <p:nvPr>
            <p:ph idx="1" type="body"/>
          </p:nvPr>
        </p:nvSpPr>
        <p:spPr>
          <a:xfrm>
            <a:off x="1447060" y="2129962"/>
            <a:ext cx="9543495" cy="2598075"/>
          </a:xfrm>
          <a:prstGeom prst="rect">
            <a:avLst/>
          </a:prstGeom>
          <a:noFill/>
          <a:ln>
            <a:noFill/>
          </a:ln>
        </p:spPr>
        <p:txBody>
          <a:bodyPr anchorCtr="0" anchor="ctr"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200"/>
              <a:buNone/>
              <a:defRPr b="1" i="0" sz="3200">
                <a:solidFill>
                  <a:schemeClr val="lt1"/>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1" name="Google Shape;61;p9"/>
          <p:cNvCxnSpPr/>
          <p:nvPr/>
        </p:nvCxnSpPr>
        <p:spPr>
          <a:xfrm>
            <a:off x="505968" y="6426781"/>
            <a:ext cx="8363712" cy="0"/>
          </a:xfrm>
          <a:prstGeom prst="straightConnector1">
            <a:avLst/>
          </a:prstGeom>
          <a:noFill/>
          <a:ln cap="flat" cmpd="sng" w="12700">
            <a:solidFill>
              <a:schemeClr val="lt1"/>
            </a:solidFill>
            <a:prstDash val="solid"/>
            <a:miter lim="800000"/>
            <a:headEnd len="sm" w="sm" type="none"/>
            <a:tailEnd len="sm" w="sm" type="none"/>
          </a:ln>
        </p:spPr>
      </p:cxnSp>
      <p:pic>
        <p:nvPicPr>
          <p:cNvPr id="62" name="Google Shape;62;p9"/>
          <p:cNvPicPr preferRelativeResize="0"/>
          <p:nvPr/>
        </p:nvPicPr>
        <p:blipFill rotWithShape="1">
          <a:blip r:embed="rId2">
            <a:alphaModFix/>
          </a:blip>
          <a:srcRect b="0" l="0" r="0" t="0"/>
          <a:stretch/>
        </p:blipFill>
        <p:spPr>
          <a:xfrm>
            <a:off x="9145250" y="6148895"/>
            <a:ext cx="2782614" cy="36620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Blue Bar, Content">
  <p:cSld name="Light Blue Bar, Content">
    <p:spTree>
      <p:nvGrpSpPr>
        <p:cNvPr id="63" name="Shape 63"/>
        <p:cNvGrpSpPr/>
        <p:nvPr/>
      </p:nvGrpSpPr>
      <p:grpSpPr>
        <a:xfrm>
          <a:off x="0" y="0"/>
          <a:ext cx="0" cy="0"/>
          <a:chOff x="0" y="0"/>
          <a:chExt cx="0" cy="0"/>
        </a:xfrm>
      </p:grpSpPr>
      <p:pic>
        <p:nvPicPr>
          <p:cNvPr id="64" name="Google Shape;64;p10"/>
          <p:cNvPicPr preferRelativeResize="0"/>
          <p:nvPr/>
        </p:nvPicPr>
        <p:blipFill rotWithShape="1">
          <a:blip r:embed="rId2">
            <a:alphaModFix/>
          </a:blip>
          <a:srcRect b="0" l="83839" r="7922" t="0"/>
          <a:stretch/>
        </p:blipFill>
        <p:spPr>
          <a:xfrm flipH="1">
            <a:off x="0" y="0"/>
            <a:ext cx="1004047" cy="6858000"/>
          </a:xfrm>
          <a:prstGeom prst="rect">
            <a:avLst/>
          </a:prstGeom>
          <a:noFill/>
          <a:ln>
            <a:noFill/>
          </a:ln>
        </p:spPr>
      </p:pic>
      <p:cxnSp>
        <p:nvCxnSpPr>
          <p:cNvPr id="65" name="Google Shape;65;p10"/>
          <p:cNvCxnSpPr/>
          <p:nvPr/>
        </p:nvCxnSpPr>
        <p:spPr>
          <a:xfrm>
            <a:off x="505968" y="6426781"/>
            <a:ext cx="4365290" cy="0"/>
          </a:xfrm>
          <a:prstGeom prst="straightConnector1">
            <a:avLst/>
          </a:prstGeom>
          <a:noFill/>
          <a:ln cap="flat" cmpd="sng" w="12700">
            <a:solidFill>
              <a:schemeClr val="lt1"/>
            </a:solidFill>
            <a:prstDash val="solid"/>
            <a:miter lim="800000"/>
            <a:headEnd len="sm" w="sm" type="none"/>
            <a:tailEnd len="sm" w="sm" type="none"/>
          </a:ln>
        </p:spPr>
      </p:cxnSp>
      <p:cxnSp>
        <p:nvCxnSpPr>
          <p:cNvPr id="66" name="Google Shape;66;p10"/>
          <p:cNvCxnSpPr/>
          <p:nvPr/>
        </p:nvCxnSpPr>
        <p:spPr>
          <a:xfrm>
            <a:off x="505968" y="6426781"/>
            <a:ext cx="503025" cy="0"/>
          </a:xfrm>
          <a:prstGeom prst="straightConnector1">
            <a:avLst/>
          </a:prstGeom>
          <a:noFill/>
          <a:ln cap="flat" cmpd="sng" w="12700">
            <a:solidFill>
              <a:schemeClr val="lt1"/>
            </a:solidFill>
            <a:prstDash val="solid"/>
            <a:miter lim="800000"/>
            <a:headEnd len="sm" w="sm" type="none"/>
            <a:tailEnd len="sm" w="sm" type="none"/>
          </a:ln>
        </p:spPr>
      </p:cxnSp>
      <p:cxnSp>
        <p:nvCxnSpPr>
          <p:cNvPr id="67" name="Google Shape;67;p10"/>
          <p:cNvCxnSpPr/>
          <p:nvPr/>
        </p:nvCxnSpPr>
        <p:spPr>
          <a:xfrm>
            <a:off x="1008993" y="6426781"/>
            <a:ext cx="7666702" cy="0"/>
          </a:xfrm>
          <a:prstGeom prst="straightConnector1">
            <a:avLst/>
          </a:prstGeom>
          <a:noFill/>
          <a:ln cap="flat" cmpd="sng" w="12700">
            <a:solidFill>
              <a:srgbClr val="0072CE"/>
            </a:solidFill>
            <a:prstDash val="solid"/>
            <a:miter lim="800000"/>
            <a:headEnd len="sm" w="sm" type="none"/>
            <a:tailEnd len="sm" w="sm" type="none"/>
          </a:ln>
        </p:spPr>
      </p:cxnSp>
      <p:sp>
        <p:nvSpPr>
          <p:cNvPr id="68" name="Google Shape;68;p10"/>
          <p:cNvSpPr txBox="1"/>
          <p:nvPr>
            <p:ph idx="1" type="body"/>
          </p:nvPr>
        </p:nvSpPr>
        <p:spPr>
          <a:xfrm>
            <a:off x="1445045" y="1486929"/>
            <a:ext cx="9683291" cy="406795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10"/>
          <p:cNvSpPr txBox="1"/>
          <p:nvPr>
            <p:ph idx="2" type="body"/>
          </p:nvPr>
        </p:nvSpPr>
        <p:spPr>
          <a:xfrm>
            <a:off x="1445045" y="519924"/>
            <a:ext cx="9683291" cy="53579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72CE"/>
              </a:buClr>
              <a:buSzPts val="3200"/>
              <a:buNone/>
              <a:defRPr b="1" i="0" sz="3200">
                <a:solidFill>
                  <a:srgbClr val="0072CE"/>
                </a:solidFill>
                <a:latin typeface="Fira Sans"/>
                <a:ea typeface="Fira Sans"/>
                <a:cs typeface="Fira Sans"/>
                <a:sym typeface="Fira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0" name="Google Shape;70;p10"/>
          <p:cNvPicPr preferRelativeResize="0"/>
          <p:nvPr/>
        </p:nvPicPr>
        <p:blipFill rotWithShape="1">
          <a:blip r:embed="rId3">
            <a:alphaModFix/>
          </a:blip>
          <a:srcRect b="0" l="0" r="0" t="0"/>
          <a:stretch/>
        </p:blipFill>
        <p:spPr>
          <a:xfrm>
            <a:off x="8931275" y="6156631"/>
            <a:ext cx="3022600" cy="39656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1" Type="http://schemas.openxmlformats.org/officeDocument/2006/relationships/theme" Target="../theme/theme2.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5" name="Shape 285"/>
        <p:cNvGrpSpPr/>
        <p:nvPr/>
      </p:nvGrpSpPr>
      <p:grpSpPr>
        <a:xfrm>
          <a:off x="0" y="0"/>
          <a:ext cx="0" cy="0"/>
          <a:chOff x="0" y="0"/>
          <a:chExt cx="0" cy="0"/>
        </a:xfrm>
      </p:grpSpPr>
      <p:sp>
        <p:nvSpPr>
          <p:cNvPr id="286" name="Google Shape;286;p42"/>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0A3B4"/>
              </a:buClr>
              <a:buSzPts val="3600"/>
              <a:buFont typeface="Calibri"/>
              <a:buNone/>
              <a:defRPr b="1" i="0" sz="3600" u="none" cap="none" strike="noStrike">
                <a:solidFill>
                  <a:srgbClr val="00A3B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7" name="Google Shape;287;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422"/>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211"/>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211"/>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30200" lvl="3" marL="1828800" marR="0" rtl="0" algn="l">
              <a:lnSpc>
                <a:spcPct val="90000"/>
              </a:lnSpc>
              <a:spcBef>
                <a:spcPts val="211"/>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211"/>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276860" lvl="5" marL="2743200" marR="0" rtl="0" algn="l">
              <a:lnSpc>
                <a:spcPct val="90000"/>
              </a:lnSpc>
              <a:spcBef>
                <a:spcPts val="211"/>
              </a:spcBef>
              <a:spcAft>
                <a:spcPts val="0"/>
              </a:spcAft>
              <a:buClr>
                <a:schemeClr val="dk1"/>
              </a:buClr>
              <a:buSzPts val="760"/>
              <a:buFont typeface="Arial"/>
              <a:buChar char="•"/>
              <a:defRPr b="0" i="0" sz="760" u="none" cap="none" strike="noStrike">
                <a:solidFill>
                  <a:schemeClr val="dk1"/>
                </a:solidFill>
                <a:latin typeface="Calibri"/>
                <a:ea typeface="Calibri"/>
                <a:cs typeface="Calibri"/>
                <a:sym typeface="Calibri"/>
              </a:defRPr>
            </a:lvl6pPr>
            <a:lvl7pPr indent="-276860" lvl="6" marL="3200400" marR="0" rtl="0" algn="l">
              <a:lnSpc>
                <a:spcPct val="90000"/>
              </a:lnSpc>
              <a:spcBef>
                <a:spcPts val="211"/>
              </a:spcBef>
              <a:spcAft>
                <a:spcPts val="0"/>
              </a:spcAft>
              <a:buClr>
                <a:schemeClr val="dk1"/>
              </a:buClr>
              <a:buSzPts val="760"/>
              <a:buFont typeface="Arial"/>
              <a:buChar char="•"/>
              <a:defRPr b="0" i="0" sz="760" u="none" cap="none" strike="noStrike">
                <a:solidFill>
                  <a:schemeClr val="dk1"/>
                </a:solidFill>
                <a:latin typeface="Calibri"/>
                <a:ea typeface="Calibri"/>
                <a:cs typeface="Calibri"/>
                <a:sym typeface="Calibri"/>
              </a:defRPr>
            </a:lvl7pPr>
            <a:lvl8pPr indent="-276859" lvl="7" marL="3657600" marR="0" rtl="0" algn="l">
              <a:lnSpc>
                <a:spcPct val="90000"/>
              </a:lnSpc>
              <a:spcBef>
                <a:spcPts val="211"/>
              </a:spcBef>
              <a:spcAft>
                <a:spcPts val="0"/>
              </a:spcAft>
              <a:buClr>
                <a:schemeClr val="dk1"/>
              </a:buClr>
              <a:buSzPts val="760"/>
              <a:buFont typeface="Arial"/>
              <a:buChar char="•"/>
              <a:defRPr b="0" i="0" sz="760" u="none" cap="none" strike="noStrike">
                <a:solidFill>
                  <a:schemeClr val="dk1"/>
                </a:solidFill>
                <a:latin typeface="Calibri"/>
                <a:ea typeface="Calibri"/>
                <a:cs typeface="Calibri"/>
                <a:sym typeface="Calibri"/>
              </a:defRPr>
            </a:lvl8pPr>
            <a:lvl9pPr indent="-276859" lvl="8" marL="4114800" marR="0" rtl="0" algn="l">
              <a:lnSpc>
                <a:spcPct val="90000"/>
              </a:lnSpc>
              <a:spcBef>
                <a:spcPts val="211"/>
              </a:spcBef>
              <a:spcAft>
                <a:spcPts val="0"/>
              </a:spcAft>
              <a:buClr>
                <a:schemeClr val="dk1"/>
              </a:buClr>
              <a:buSzPts val="760"/>
              <a:buFont typeface="Arial"/>
              <a:buChar char="•"/>
              <a:defRPr b="0" i="0" sz="760" u="none" cap="none" strike="noStrike">
                <a:solidFill>
                  <a:schemeClr val="dk1"/>
                </a:solidFill>
                <a:latin typeface="Calibri"/>
                <a:ea typeface="Calibri"/>
                <a:cs typeface="Calibri"/>
                <a:sym typeface="Calibri"/>
              </a:defRPr>
            </a:lvl9pPr>
          </a:lstStyle>
          <a:p/>
        </p:txBody>
      </p:sp>
      <p:sp>
        <p:nvSpPr>
          <p:cNvPr id="288" name="Google Shape;288;p42"/>
          <p:cNvSpPr txBox="1"/>
          <p:nvPr>
            <p:ph idx="11" type="ftr"/>
          </p:nvPr>
        </p:nvSpPr>
        <p:spPr>
          <a:xfrm>
            <a:off x="162340" y="6356355"/>
            <a:ext cx="411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563"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289" name="Google Shape;289;p42"/>
          <p:cNvPicPr preferRelativeResize="0"/>
          <p:nvPr/>
        </p:nvPicPr>
        <p:blipFill rotWithShape="1">
          <a:blip r:embed="rId1">
            <a:alphaModFix/>
          </a:blip>
          <a:srcRect b="0" l="0" r="0" t="0"/>
          <a:stretch/>
        </p:blipFill>
        <p:spPr>
          <a:xfrm>
            <a:off x="9859629" y="5985866"/>
            <a:ext cx="2090531" cy="6943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40.jpg"/><Relationship Id="rId5" Type="http://schemas.openxmlformats.org/officeDocument/2006/relationships/image" Target="../media/image3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32.jpg"/><Relationship Id="rId5"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42.jpg"/><Relationship Id="rId5" Type="http://schemas.openxmlformats.org/officeDocument/2006/relationships/image" Target="../media/image3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7.png"/><Relationship Id="rId4" Type="http://schemas.openxmlformats.org/officeDocument/2006/relationships/image" Target="../media/image44.png"/><Relationship Id="rId5"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0.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2.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4.xml"/><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7.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5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1.xml"/><Relationship Id="rId3" Type="http://schemas.openxmlformats.org/officeDocument/2006/relationships/hyperlink" Target="https://www.youtube.com/watch?v=Z8ExMR0c0aM" TargetMode="External"/><Relationship Id="rId4" Type="http://schemas.openxmlformats.org/officeDocument/2006/relationships/hyperlink" Target="https://www.youtube.com/watch?v=d0oGabvC4Pw" TargetMode="External"/><Relationship Id="rId9" Type="http://schemas.openxmlformats.org/officeDocument/2006/relationships/hyperlink" Target="https://www.youtube.com/watch?v=d0oGabvC4Pw" TargetMode="External"/><Relationship Id="rId5" Type="http://schemas.openxmlformats.org/officeDocument/2006/relationships/hyperlink" Target="https://www.youtube.com/watch?v=d0oGabvC4Pw" TargetMode="External"/><Relationship Id="rId6" Type="http://schemas.openxmlformats.org/officeDocument/2006/relationships/hyperlink" Target="https://www.youtube.com/watch?v=d0oGabvC4Pw" TargetMode="External"/><Relationship Id="rId7" Type="http://schemas.openxmlformats.org/officeDocument/2006/relationships/hyperlink" Target="https://www.youtube.com/watch?v=d0oGabvC4Pw" TargetMode="External"/><Relationship Id="rId8" Type="http://schemas.openxmlformats.org/officeDocument/2006/relationships/hyperlink" Target="https://www.youtube.com/watch?v=d0oGabvC4Pw" TargetMode="External"/><Relationship Id="rId11" Type="http://schemas.openxmlformats.org/officeDocument/2006/relationships/image" Target="../media/image59.png"/><Relationship Id="rId10" Type="http://schemas.openxmlformats.org/officeDocument/2006/relationships/hyperlink" Target="https://www.youtube.com/watch?v=d0oGabvC4Pw" TargetMode="External"/><Relationship Id="rId13" Type="http://schemas.openxmlformats.org/officeDocument/2006/relationships/image" Target="../media/image48.png"/><Relationship Id="rId12"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2.xml"/><Relationship Id="rId3" Type="http://schemas.openxmlformats.org/officeDocument/2006/relationships/image" Target="../media/image52.jp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3.xml"/><Relationship Id="rId3" Type="http://schemas.openxmlformats.org/officeDocument/2006/relationships/image" Target="../media/image55.jpg"/><Relationship Id="rId4" Type="http://schemas.openxmlformats.org/officeDocument/2006/relationships/image" Target="../media/image48.png"/><Relationship Id="rId5"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4.xml"/><Relationship Id="rId3" Type="http://schemas.openxmlformats.org/officeDocument/2006/relationships/image" Target="../media/image60.jpg"/><Relationship Id="rId4" Type="http://schemas.openxmlformats.org/officeDocument/2006/relationships/image" Target="../media/image53.jpg"/><Relationship Id="rId5" Type="http://schemas.openxmlformats.org/officeDocument/2006/relationships/image" Target="../media/image51.jpg"/><Relationship Id="rId6"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5.xml"/><Relationship Id="rId3" Type="http://schemas.openxmlformats.org/officeDocument/2006/relationships/image" Target="../media/image92.jpg"/><Relationship Id="rId4" Type="http://schemas.openxmlformats.org/officeDocument/2006/relationships/image" Target="../media/image99.png"/><Relationship Id="rId5" Type="http://schemas.openxmlformats.org/officeDocument/2006/relationships/image" Target="../media/image48.png"/><Relationship Id="rId6" Type="http://schemas.openxmlformats.org/officeDocument/2006/relationships/image" Target="../media/image8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6.xml"/><Relationship Id="rId3" Type="http://schemas.openxmlformats.org/officeDocument/2006/relationships/image" Target="../media/image56.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7.xml"/><Relationship Id="rId3" Type="http://schemas.openxmlformats.org/officeDocument/2006/relationships/image" Target="../media/image50.png"/><Relationship Id="rId4" Type="http://schemas.openxmlformats.org/officeDocument/2006/relationships/image" Target="../media/image64.png"/><Relationship Id="rId9" Type="http://schemas.openxmlformats.org/officeDocument/2006/relationships/image" Target="../media/image66.png"/><Relationship Id="rId5" Type="http://schemas.openxmlformats.org/officeDocument/2006/relationships/image" Target="../media/image57.png"/><Relationship Id="rId6" Type="http://schemas.openxmlformats.org/officeDocument/2006/relationships/image" Target="../media/image68.png"/><Relationship Id="rId7" Type="http://schemas.openxmlformats.org/officeDocument/2006/relationships/image" Target="../media/image61.png"/><Relationship Id="rId8" Type="http://schemas.openxmlformats.org/officeDocument/2006/relationships/image" Target="../media/image65.png"/><Relationship Id="rId10"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67.png"/><Relationship Id="rId4" Type="http://schemas.openxmlformats.org/officeDocument/2006/relationships/image" Target="../media/image7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9.xml"/><Relationship Id="rId3" Type="http://schemas.openxmlformats.org/officeDocument/2006/relationships/image" Target="../media/image83.jpg"/><Relationship Id="rId4" Type="http://schemas.openxmlformats.org/officeDocument/2006/relationships/image" Target="../media/image69.jpg"/><Relationship Id="rId5"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 Id="rId3" Type="http://schemas.openxmlformats.org/officeDocument/2006/relationships/image" Target="../media/image73.png"/><Relationship Id="rId4" Type="http://schemas.openxmlformats.org/officeDocument/2006/relationships/image" Target="../media/image9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7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8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77.jp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 Id="rId3" Type="http://schemas.openxmlformats.org/officeDocument/2006/relationships/image" Target="../media/image7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7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72.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72.png"/><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79.png"/><Relationship Id="rId4" Type="http://schemas.openxmlformats.org/officeDocument/2006/relationships/image" Target="../media/image98.png"/><Relationship Id="rId5" Type="http://schemas.openxmlformats.org/officeDocument/2006/relationships/image" Target="../media/image7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81.png"/><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9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8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89.jpg"/><Relationship Id="rId4" Type="http://schemas.openxmlformats.org/officeDocument/2006/relationships/image" Target="../media/image97.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28.pn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1"/>
          <p:cNvSpPr txBox="1"/>
          <p:nvPr>
            <p:ph type="ctrTitle"/>
          </p:nvPr>
        </p:nvSpPr>
        <p:spPr>
          <a:xfrm>
            <a:off x="4053854" y="607219"/>
            <a:ext cx="7299945" cy="23876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0072CE"/>
              </a:buClr>
              <a:buSzPts val="4200"/>
              <a:buFont typeface="Fira Sans"/>
              <a:buNone/>
            </a:pPr>
            <a:r>
              <a:rPr lang="en-US"/>
              <a:t>IH Challenges in Pharma</a:t>
            </a:r>
            <a:endParaRPr/>
          </a:p>
        </p:txBody>
      </p:sp>
      <p:sp>
        <p:nvSpPr>
          <p:cNvPr id="337" name="Google Shape;337;p51"/>
          <p:cNvSpPr txBox="1"/>
          <p:nvPr>
            <p:ph idx="1" type="subTitle"/>
          </p:nvPr>
        </p:nvSpPr>
        <p:spPr>
          <a:xfrm>
            <a:off x="3929082" y="2994818"/>
            <a:ext cx="7299945" cy="365125"/>
          </a:xfrm>
          <a:prstGeom prst="rect">
            <a:avLst/>
          </a:prstGeom>
          <a:noFill/>
          <a:ln>
            <a:noFill/>
          </a:ln>
        </p:spPr>
        <p:txBody>
          <a:bodyPr anchorCtr="0" anchor="t" bIns="45700" lIns="91425" spcFirstLastPara="1" rIns="91425" wrap="square" tIns="45700">
            <a:normAutofit/>
          </a:bodyPr>
          <a:lstStyle/>
          <a:p>
            <a:pPr indent="0" lvl="0" marL="0" marR="0" rtl="0" algn="r">
              <a:lnSpc>
                <a:spcPct val="50000"/>
              </a:lnSpc>
              <a:spcBef>
                <a:spcPts val="0"/>
              </a:spcBef>
              <a:spcAft>
                <a:spcPts val="0"/>
              </a:spcAft>
              <a:buClr>
                <a:srgbClr val="009CBD"/>
              </a:buClr>
              <a:buSzPts val="2000"/>
              <a:buFont typeface="Arial"/>
              <a:buNone/>
            </a:pPr>
            <a:r>
              <a:rPr lang="en-US" sz="2000"/>
              <a:t>December 5, 2022</a:t>
            </a:r>
            <a:endParaRPr/>
          </a:p>
        </p:txBody>
      </p:sp>
      <p:sp>
        <p:nvSpPr>
          <p:cNvPr id="338" name="Google Shape;338;p51"/>
          <p:cNvSpPr txBox="1"/>
          <p:nvPr>
            <p:ph idx="2" type="body"/>
          </p:nvPr>
        </p:nvSpPr>
        <p:spPr>
          <a:xfrm>
            <a:off x="4053855" y="3302003"/>
            <a:ext cx="7299945" cy="365125"/>
          </a:xfrm>
          <a:prstGeom prst="rect">
            <a:avLst/>
          </a:prstGeom>
          <a:noFill/>
          <a:ln>
            <a:noFill/>
          </a:ln>
        </p:spPr>
        <p:txBody>
          <a:bodyPr anchorCtr="0" anchor="t" bIns="45700" lIns="91425" spcFirstLastPara="1" rIns="91425" wrap="square" tIns="45700">
            <a:normAutofit lnSpcReduction="10000"/>
          </a:bodyPr>
          <a:lstStyle/>
          <a:p>
            <a:pPr indent="0" lvl="0" marL="0" rtl="0" algn="r">
              <a:lnSpc>
                <a:spcPct val="90000"/>
              </a:lnSpc>
              <a:spcBef>
                <a:spcPts val="0"/>
              </a:spcBef>
              <a:spcAft>
                <a:spcPts val="0"/>
              </a:spcAft>
              <a:buClr>
                <a:srgbClr val="009CBD"/>
              </a:buClr>
              <a:buSzPts val="2000"/>
              <a:buNone/>
            </a:pPr>
            <a:r>
              <a:rPr lang="en-US" sz="2000"/>
              <a:t>Debbie Keys, CIH, CHMM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60"/>
          <p:cNvSpPr txBox="1"/>
          <p:nvPr>
            <p:ph type="title"/>
          </p:nvPr>
        </p:nvSpPr>
        <p:spPr>
          <a:xfrm>
            <a:off x="838200" y="365129"/>
            <a:ext cx="10515600" cy="1325563"/>
          </a:xfrm>
          <a:prstGeom prst="rect">
            <a:avLst/>
          </a:prstGeom>
          <a:noFill/>
          <a:ln>
            <a:noFill/>
          </a:ln>
        </p:spPr>
        <p:txBody>
          <a:bodyPr anchorCtr="0" anchor="ctr" bIns="44450" lIns="90475" spcFirstLastPara="1" rIns="90475" wrap="square" tIns="44450">
            <a:noAutofit/>
          </a:bodyPr>
          <a:lstStyle/>
          <a:p>
            <a:pPr indent="0" lvl="0" marL="0" rtl="0" algn="l">
              <a:lnSpc>
                <a:spcPct val="90000"/>
              </a:lnSpc>
              <a:spcBef>
                <a:spcPts val="0"/>
              </a:spcBef>
              <a:spcAft>
                <a:spcPts val="0"/>
              </a:spcAft>
              <a:buClr>
                <a:srgbClr val="00A3B4"/>
              </a:buClr>
              <a:buSzPts val="3600"/>
              <a:buFont typeface="Calibri"/>
              <a:buNone/>
            </a:pPr>
            <a:r>
              <a:rPr lang="en-US"/>
              <a:t>Potential of Pharmaceutical Substances to Cause Occupational Illness</a:t>
            </a:r>
            <a:endParaRPr/>
          </a:p>
        </p:txBody>
      </p:sp>
      <p:sp>
        <p:nvSpPr>
          <p:cNvPr id="429" name="Google Shape;429;p60"/>
          <p:cNvSpPr txBox="1"/>
          <p:nvPr>
            <p:ph idx="1" type="body"/>
          </p:nvPr>
        </p:nvSpPr>
        <p:spPr>
          <a:xfrm>
            <a:off x="838200" y="1825625"/>
            <a:ext cx="10515600" cy="4351338"/>
          </a:xfrm>
          <a:prstGeom prst="rect">
            <a:avLst/>
          </a:prstGeom>
          <a:noFill/>
          <a:ln>
            <a:noFill/>
          </a:ln>
        </p:spPr>
        <p:txBody>
          <a:bodyPr anchorCtr="0" anchor="t" bIns="44450" lIns="90475" spcFirstLastPara="1" rIns="90475" wrap="square" tIns="44450">
            <a:normAutofit/>
          </a:bodyPr>
          <a:lstStyle/>
          <a:p>
            <a:pPr indent="-233363" lvl="0" marL="233363" rtl="0" algn="l">
              <a:lnSpc>
                <a:spcPct val="100000"/>
              </a:lnSpc>
              <a:spcBef>
                <a:spcPts val="0"/>
              </a:spcBef>
              <a:spcAft>
                <a:spcPts val="0"/>
              </a:spcAft>
              <a:buClr>
                <a:schemeClr val="dk1"/>
              </a:buClr>
              <a:buSzPts val="1920"/>
              <a:buFont typeface="Noto Sans Symbols"/>
              <a:buNone/>
            </a:pPr>
            <a:r>
              <a:rPr b="1" lang="en-US" sz="3200"/>
              <a:t>Historical Examples</a:t>
            </a:r>
            <a:endParaRPr sz="3200"/>
          </a:p>
          <a:p>
            <a:pPr indent="-233363" lvl="0" marL="233363" rtl="0" algn="l">
              <a:lnSpc>
                <a:spcPct val="100000"/>
              </a:lnSpc>
              <a:spcBef>
                <a:spcPts val="1800"/>
              </a:spcBef>
              <a:spcAft>
                <a:spcPts val="0"/>
              </a:spcAft>
              <a:buClr>
                <a:schemeClr val="dk1"/>
              </a:buClr>
              <a:buSzPts val="2800"/>
              <a:buChar char="•"/>
            </a:pPr>
            <a:r>
              <a:rPr lang="en-US"/>
              <a:t>Sex hormones</a:t>
            </a:r>
            <a:endParaRPr/>
          </a:p>
          <a:p>
            <a:pPr indent="-233363" lvl="0" marL="233363" rtl="0" algn="l">
              <a:lnSpc>
                <a:spcPct val="100000"/>
              </a:lnSpc>
              <a:spcBef>
                <a:spcPts val="1800"/>
              </a:spcBef>
              <a:spcAft>
                <a:spcPts val="0"/>
              </a:spcAft>
              <a:buClr>
                <a:schemeClr val="dk1"/>
              </a:buClr>
              <a:buSzPts val="2800"/>
              <a:buChar char="•"/>
            </a:pPr>
            <a:r>
              <a:rPr lang="en-US"/>
              <a:t>Opiates</a:t>
            </a:r>
            <a:endParaRPr/>
          </a:p>
          <a:p>
            <a:pPr indent="-233363" lvl="0" marL="233363" rtl="0" algn="l">
              <a:lnSpc>
                <a:spcPct val="100000"/>
              </a:lnSpc>
              <a:spcBef>
                <a:spcPts val="1800"/>
              </a:spcBef>
              <a:spcAft>
                <a:spcPts val="0"/>
              </a:spcAft>
              <a:buClr>
                <a:schemeClr val="dk1"/>
              </a:buClr>
              <a:buSzPts val="2800"/>
              <a:buChar char="•"/>
            </a:pPr>
            <a:r>
              <a:rPr lang="en-US"/>
              <a:t>Antibiotics</a:t>
            </a:r>
            <a:endParaRPr/>
          </a:p>
          <a:p>
            <a:pPr indent="-233363" lvl="0" marL="233363" rtl="0" algn="l">
              <a:lnSpc>
                <a:spcPct val="100000"/>
              </a:lnSpc>
              <a:spcBef>
                <a:spcPts val="1800"/>
              </a:spcBef>
              <a:spcAft>
                <a:spcPts val="0"/>
              </a:spcAft>
              <a:buClr>
                <a:schemeClr val="dk1"/>
              </a:buClr>
              <a:buSzPts val="2800"/>
              <a:buChar char="•"/>
            </a:pPr>
            <a:r>
              <a:rPr lang="en-US"/>
              <a:t>“Cytotoxic” Drugs</a:t>
            </a:r>
            <a:endParaRPr/>
          </a:p>
        </p:txBody>
      </p:sp>
      <p:pic>
        <p:nvPicPr>
          <p:cNvPr id="430" name="Google Shape;430;p60"/>
          <p:cNvPicPr preferRelativeResize="0"/>
          <p:nvPr/>
        </p:nvPicPr>
        <p:blipFill rotWithShape="1">
          <a:blip r:embed="rId3">
            <a:alphaModFix/>
          </a:blip>
          <a:srcRect b="0" l="0" r="0" t="0"/>
          <a:stretch/>
        </p:blipFill>
        <p:spPr>
          <a:xfrm>
            <a:off x="7139260" y="1690692"/>
            <a:ext cx="3513124" cy="4244708"/>
          </a:xfrm>
          <a:prstGeom prst="rect">
            <a:avLst/>
          </a:prstGeom>
          <a:noFill/>
          <a:ln>
            <a:noFill/>
          </a:ln>
        </p:spPr>
      </p:pic>
      <p:pic>
        <p:nvPicPr>
          <p:cNvPr id="431" name="Google Shape;431;p60"/>
          <p:cNvPicPr preferRelativeResize="0"/>
          <p:nvPr/>
        </p:nvPicPr>
        <p:blipFill rotWithShape="1">
          <a:blip r:embed="rId4">
            <a:alphaModFix/>
          </a:blip>
          <a:srcRect b="0" l="0" r="0" t="0"/>
          <a:stretch/>
        </p:blipFill>
        <p:spPr>
          <a:xfrm>
            <a:off x="8156447" y="5942127"/>
            <a:ext cx="3840481" cy="75916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1"/>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A3B4"/>
              </a:buClr>
              <a:buSzPts val="3600"/>
              <a:buFont typeface="Calibri"/>
              <a:buNone/>
            </a:pPr>
            <a:r>
              <a:rPr lang="en-US"/>
              <a:t>Potency of Active Pharmaceutical Ingredients (APIs)</a:t>
            </a:r>
            <a:endParaRPr/>
          </a:p>
        </p:txBody>
      </p:sp>
      <p:sp>
        <p:nvSpPr>
          <p:cNvPr id="438" name="Google Shape;438;p6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33363" lvl="0" marL="233363" rtl="0" algn="l">
              <a:lnSpc>
                <a:spcPct val="100000"/>
              </a:lnSpc>
              <a:spcBef>
                <a:spcPts val="0"/>
              </a:spcBef>
              <a:spcAft>
                <a:spcPts val="0"/>
              </a:spcAft>
              <a:buClr>
                <a:schemeClr val="dk1"/>
              </a:buClr>
              <a:buSzPts val="2800"/>
              <a:buChar char="•"/>
            </a:pPr>
            <a:r>
              <a:rPr lang="en-US"/>
              <a:t>If one packet of artificial sweetener (1 g) was ethinyl estradiol, how many birth control pills would that make?</a:t>
            </a:r>
            <a:endParaRPr/>
          </a:p>
          <a:p>
            <a:pPr indent="-231775" lvl="1" marL="344488" rtl="0" algn="l">
              <a:lnSpc>
                <a:spcPct val="100000"/>
              </a:lnSpc>
              <a:spcBef>
                <a:spcPts val="600"/>
              </a:spcBef>
              <a:spcAft>
                <a:spcPts val="0"/>
              </a:spcAft>
              <a:buClr>
                <a:schemeClr val="dk1"/>
              </a:buClr>
              <a:buSzPts val="2400"/>
              <a:buChar char="•"/>
            </a:pPr>
            <a:r>
              <a:rPr lang="en-US"/>
              <a:t>5</a:t>
            </a:r>
            <a:endParaRPr/>
          </a:p>
          <a:p>
            <a:pPr indent="-231775" lvl="1" marL="344488" rtl="0" algn="l">
              <a:lnSpc>
                <a:spcPct val="100000"/>
              </a:lnSpc>
              <a:spcBef>
                <a:spcPts val="600"/>
              </a:spcBef>
              <a:spcAft>
                <a:spcPts val="0"/>
              </a:spcAft>
              <a:buClr>
                <a:schemeClr val="dk1"/>
              </a:buClr>
              <a:buSzPts val="2400"/>
              <a:buChar char="•"/>
            </a:pPr>
            <a:r>
              <a:rPr lang="en-US"/>
              <a:t>50</a:t>
            </a:r>
            <a:endParaRPr/>
          </a:p>
          <a:p>
            <a:pPr indent="-231775" lvl="1" marL="344488" rtl="0" algn="l">
              <a:lnSpc>
                <a:spcPct val="100000"/>
              </a:lnSpc>
              <a:spcBef>
                <a:spcPts val="600"/>
              </a:spcBef>
              <a:spcAft>
                <a:spcPts val="0"/>
              </a:spcAft>
              <a:buClr>
                <a:schemeClr val="dk1"/>
              </a:buClr>
              <a:buSzPts val="2400"/>
              <a:buChar char="•"/>
            </a:pPr>
            <a:r>
              <a:rPr lang="en-US"/>
              <a:t>500</a:t>
            </a:r>
            <a:endParaRPr/>
          </a:p>
          <a:p>
            <a:pPr indent="-231775" lvl="1" marL="344488" rtl="0" algn="l">
              <a:lnSpc>
                <a:spcPct val="100000"/>
              </a:lnSpc>
              <a:spcBef>
                <a:spcPts val="600"/>
              </a:spcBef>
              <a:spcAft>
                <a:spcPts val="0"/>
              </a:spcAft>
              <a:buClr>
                <a:schemeClr val="dk1"/>
              </a:buClr>
              <a:buSzPts val="2400"/>
              <a:buChar char="•"/>
            </a:pPr>
            <a:r>
              <a:rPr lang="en-US"/>
              <a:t>5,000</a:t>
            </a:r>
            <a:endParaRPr/>
          </a:p>
          <a:p>
            <a:pPr indent="-231775" lvl="1" marL="344488" rtl="0" algn="l">
              <a:lnSpc>
                <a:spcPct val="100000"/>
              </a:lnSpc>
              <a:spcBef>
                <a:spcPts val="600"/>
              </a:spcBef>
              <a:spcAft>
                <a:spcPts val="0"/>
              </a:spcAft>
              <a:buClr>
                <a:schemeClr val="dk1"/>
              </a:buClr>
              <a:buSzPts val="2400"/>
              <a:buChar char="•"/>
            </a:pPr>
            <a:r>
              <a:rPr lang="en-US"/>
              <a:t>50,000</a:t>
            </a:r>
            <a:endParaRPr/>
          </a:p>
        </p:txBody>
      </p:sp>
      <p:pic>
        <p:nvPicPr>
          <p:cNvPr id="439" name="Google Shape;439;p61"/>
          <p:cNvPicPr preferRelativeResize="0"/>
          <p:nvPr/>
        </p:nvPicPr>
        <p:blipFill rotWithShape="1">
          <a:blip r:embed="rId3">
            <a:alphaModFix/>
          </a:blip>
          <a:srcRect b="0" l="0" r="0" t="0"/>
          <a:stretch/>
        </p:blipFill>
        <p:spPr>
          <a:xfrm>
            <a:off x="4144624" y="2964093"/>
            <a:ext cx="4279763" cy="3212870"/>
          </a:xfrm>
          <a:prstGeom prst="rect">
            <a:avLst/>
          </a:prstGeom>
          <a:noFill/>
          <a:ln>
            <a:noFill/>
          </a:ln>
        </p:spPr>
      </p:pic>
      <p:pic>
        <p:nvPicPr>
          <p:cNvPr id="440" name="Google Shape;440;p61"/>
          <p:cNvPicPr preferRelativeResize="0"/>
          <p:nvPr/>
        </p:nvPicPr>
        <p:blipFill rotWithShape="1">
          <a:blip r:embed="rId4">
            <a:alphaModFix/>
          </a:blip>
          <a:srcRect b="0" l="0" r="0" t="0"/>
          <a:stretch/>
        </p:blipFill>
        <p:spPr>
          <a:xfrm>
            <a:off x="8424387" y="6007264"/>
            <a:ext cx="3594430" cy="7105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62"/>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A3B4"/>
              </a:buClr>
              <a:buSzPts val="3600"/>
              <a:buFont typeface="Calibri"/>
              <a:buNone/>
            </a:pPr>
            <a:r>
              <a:rPr lang="en-US"/>
              <a:t>Potency of Active Pharmaceutical Ingredients (APIs)</a:t>
            </a:r>
            <a:endParaRPr/>
          </a:p>
        </p:txBody>
      </p:sp>
      <p:sp>
        <p:nvSpPr>
          <p:cNvPr id="447" name="Google Shape;447;p6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33363" lvl="0" marL="233363" rtl="0" algn="l">
              <a:lnSpc>
                <a:spcPct val="100000"/>
              </a:lnSpc>
              <a:spcBef>
                <a:spcPts val="0"/>
              </a:spcBef>
              <a:spcAft>
                <a:spcPts val="0"/>
              </a:spcAft>
              <a:buClr>
                <a:schemeClr val="dk1"/>
              </a:buClr>
              <a:buSzPts val="2800"/>
              <a:buChar char="•"/>
            </a:pPr>
            <a:r>
              <a:rPr lang="en-US"/>
              <a:t>If one packet of artificial sweetener (1 g) was ethinyl estradiol, how many birth control pills would that make?</a:t>
            </a:r>
            <a:endParaRPr/>
          </a:p>
          <a:p>
            <a:pPr indent="-231775" lvl="1" marL="344488" rtl="0" algn="l">
              <a:lnSpc>
                <a:spcPct val="100000"/>
              </a:lnSpc>
              <a:spcBef>
                <a:spcPts val="600"/>
              </a:spcBef>
              <a:spcAft>
                <a:spcPts val="0"/>
              </a:spcAft>
              <a:buClr>
                <a:schemeClr val="dk1"/>
              </a:buClr>
              <a:buSzPts val="2400"/>
              <a:buChar char="•"/>
            </a:pPr>
            <a:r>
              <a:rPr lang="en-US"/>
              <a:t>5</a:t>
            </a:r>
            <a:endParaRPr/>
          </a:p>
          <a:p>
            <a:pPr indent="-231775" lvl="1" marL="344488" rtl="0" algn="l">
              <a:lnSpc>
                <a:spcPct val="100000"/>
              </a:lnSpc>
              <a:spcBef>
                <a:spcPts val="600"/>
              </a:spcBef>
              <a:spcAft>
                <a:spcPts val="0"/>
              </a:spcAft>
              <a:buClr>
                <a:schemeClr val="dk1"/>
              </a:buClr>
              <a:buSzPts val="2400"/>
              <a:buChar char="•"/>
            </a:pPr>
            <a:r>
              <a:rPr lang="en-US"/>
              <a:t>50</a:t>
            </a:r>
            <a:endParaRPr/>
          </a:p>
          <a:p>
            <a:pPr indent="-231775" lvl="1" marL="344488" rtl="0" algn="l">
              <a:lnSpc>
                <a:spcPct val="100000"/>
              </a:lnSpc>
              <a:spcBef>
                <a:spcPts val="600"/>
              </a:spcBef>
              <a:spcAft>
                <a:spcPts val="0"/>
              </a:spcAft>
              <a:buClr>
                <a:schemeClr val="dk1"/>
              </a:buClr>
              <a:buSzPts val="2400"/>
              <a:buChar char="•"/>
            </a:pPr>
            <a:r>
              <a:rPr lang="en-US"/>
              <a:t>500</a:t>
            </a:r>
            <a:endParaRPr/>
          </a:p>
          <a:p>
            <a:pPr indent="-231775" lvl="1" marL="344488" rtl="0" algn="l">
              <a:lnSpc>
                <a:spcPct val="100000"/>
              </a:lnSpc>
              <a:spcBef>
                <a:spcPts val="600"/>
              </a:spcBef>
              <a:spcAft>
                <a:spcPts val="0"/>
              </a:spcAft>
              <a:buClr>
                <a:schemeClr val="dk1"/>
              </a:buClr>
              <a:buSzPts val="2400"/>
              <a:buChar char="•"/>
            </a:pPr>
            <a:r>
              <a:rPr lang="en-US"/>
              <a:t>5,000</a:t>
            </a:r>
            <a:endParaRPr/>
          </a:p>
          <a:p>
            <a:pPr indent="-231775" lvl="1" marL="344488" rtl="0" algn="l">
              <a:lnSpc>
                <a:spcPct val="100000"/>
              </a:lnSpc>
              <a:spcBef>
                <a:spcPts val="600"/>
              </a:spcBef>
              <a:spcAft>
                <a:spcPts val="0"/>
              </a:spcAft>
              <a:buClr>
                <a:srgbClr val="FF0000"/>
              </a:buClr>
              <a:buSzPts val="2400"/>
              <a:buChar char="•"/>
            </a:pPr>
            <a:r>
              <a:rPr b="1" lang="en-US">
                <a:solidFill>
                  <a:srgbClr val="FF0000"/>
                </a:solidFill>
              </a:rPr>
              <a:t>50,000</a:t>
            </a:r>
            <a:endParaRPr/>
          </a:p>
          <a:p>
            <a:pPr indent="-79375" lvl="1" marL="344488" rtl="0" algn="l">
              <a:lnSpc>
                <a:spcPct val="100000"/>
              </a:lnSpc>
              <a:spcBef>
                <a:spcPts val="600"/>
              </a:spcBef>
              <a:spcAft>
                <a:spcPts val="0"/>
              </a:spcAft>
              <a:buClr>
                <a:schemeClr val="dk1"/>
              </a:buClr>
              <a:buSzPts val="2400"/>
              <a:buNone/>
            </a:pPr>
            <a:r>
              <a:t/>
            </a:r>
            <a:endParaRPr b="1">
              <a:solidFill>
                <a:srgbClr val="FF0000"/>
              </a:solidFill>
            </a:endParaRPr>
          </a:p>
          <a:p>
            <a:pPr indent="0" lvl="1" marL="234950" rtl="0" algn="l">
              <a:lnSpc>
                <a:spcPct val="100000"/>
              </a:lnSpc>
              <a:spcBef>
                <a:spcPts val="600"/>
              </a:spcBef>
              <a:spcAft>
                <a:spcPts val="0"/>
              </a:spcAft>
              <a:buClr>
                <a:srgbClr val="FF0000"/>
              </a:buClr>
              <a:buSzPts val="2800"/>
              <a:buNone/>
            </a:pPr>
            <a:r>
              <a:rPr b="1" i="1" lang="en-US" sz="2800">
                <a:solidFill>
                  <a:srgbClr val="FF0000"/>
                </a:solidFill>
              </a:rPr>
              <a:t>That is a 10 year supply for 18 women!</a:t>
            </a:r>
            <a:endParaRPr/>
          </a:p>
        </p:txBody>
      </p:sp>
      <p:pic>
        <p:nvPicPr>
          <p:cNvPr id="448" name="Google Shape;448;p62"/>
          <p:cNvPicPr preferRelativeResize="0"/>
          <p:nvPr/>
        </p:nvPicPr>
        <p:blipFill rotWithShape="1">
          <a:blip r:embed="rId3">
            <a:alphaModFix/>
          </a:blip>
          <a:srcRect b="0" l="0" r="0" t="0"/>
          <a:stretch/>
        </p:blipFill>
        <p:spPr>
          <a:xfrm>
            <a:off x="6927057" y="2856210"/>
            <a:ext cx="3670346" cy="2755373"/>
          </a:xfrm>
          <a:prstGeom prst="rect">
            <a:avLst/>
          </a:prstGeom>
          <a:noFill/>
          <a:ln>
            <a:noFill/>
          </a:ln>
        </p:spPr>
      </p:pic>
      <p:pic>
        <p:nvPicPr>
          <p:cNvPr id="449" name="Google Shape;449;p62"/>
          <p:cNvPicPr preferRelativeResize="0"/>
          <p:nvPr/>
        </p:nvPicPr>
        <p:blipFill rotWithShape="1">
          <a:blip r:embed="rId4">
            <a:alphaModFix/>
          </a:blip>
          <a:srcRect b="0" l="0" r="0" t="0"/>
          <a:stretch/>
        </p:blipFill>
        <p:spPr>
          <a:xfrm>
            <a:off x="8363712" y="6023370"/>
            <a:ext cx="3670345" cy="7255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4" name="Shape 454"/>
        <p:cNvGrpSpPr/>
        <p:nvPr/>
      </p:nvGrpSpPr>
      <p:grpSpPr>
        <a:xfrm>
          <a:off x="0" y="0"/>
          <a:ext cx="0" cy="0"/>
          <a:chOff x="0" y="0"/>
          <a:chExt cx="0" cy="0"/>
        </a:xfrm>
      </p:grpSpPr>
      <p:pic>
        <p:nvPicPr>
          <p:cNvPr descr="A picture containing text, filled, lots, shelf&#10;&#10;Description automatically generated" id="455" name="Google Shape;455;p63"/>
          <p:cNvPicPr preferRelativeResize="0"/>
          <p:nvPr/>
        </p:nvPicPr>
        <p:blipFill rotWithShape="1">
          <a:blip r:embed="rId3">
            <a:alphaModFix/>
          </a:blip>
          <a:srcRect b="16045" l="0" r="0" t="8955"/>
          <a:stretch/>
        </p:blipFill>
        <p:spPr>
          <a:xfrm rot="10800000">
            <a:off x="-1" y="10"/>
            <a:ext cx="12192000" cy="6857990"/>
          </a:xfrm>
          <a:prstGeom prst="rect">
            <a:avLst/>
          </a:prstGeom>
          <a:noFill/>
          <a:ln>
            <a:noFill/>
          </a:ln>
        </p:spPr>
      </p:pic>
      <p:sp>
        <p:nvSpPr>
          <p:cNvPr id="456" name="Google Shape;456;p63"/>
          <p:cNvSpPr/>
          <p:nvPr/>
        </p:nvSpPr>
        <p:spPr>
          <a:xfrm flipH="1">
            <a:off x="0" y="998175"/>
            <a:ext cx="6017172" cy="5859825"/>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901"/>
            </a:schemeClr>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1600"/>
              <a:buFont typeface="Arial"/>
              <a:buNone/>
            </a:pPr>
            <a:r>
              <a:t/>
            </a:r>
            <a:endParaRPr sz="1600" cap="none">
              <a:solidFill>
                <a:schemeClr val="dk1"/>
              </a:solidFill>
              <a:latin typeface="Calibri"/>
              <a:ea typeface="Calibri"/>
              <a:cs typeface="Calibri"/>
              <a:sym typeface="Calibri"/>
            </a:endParaRPr>
          </a:p>
        </p:txBody>
      </p:sp>
      <p:sp>
        <p:nvSpPr>
          <p:cNvPr id="457" name="Google Shape;457;p63"/>
          <p:cNvSpPr txBox="1"/>
          <p:nvPr>
            <p:ph type="title"/>
          </p:nvPr>
        </p:nvSpPr>
        <p:spPr>
          <a:xfrm>
            <a:off x="709448" y="1913950"/>
            <a:ext cx="4204137" cy="134275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t>Business Drivers</a:t>
            </a:r>
            <a:endParaRPr/>
          </a:p>
        </p:txBody>
      </p:sp>
      <p:cxnSp>
        <p:nvCxnSpPr>
          <p:cNvPr id="458" name="Google Shape;458;p63"/>
          <p:cNvCxnSpPr/>
          <p:nvPr/>
        </p:nvCxnSpPr>
        <p:spPr>
          <a:xfrm>
            <a:off x="2287051" y="3337139"/>
            <a:ext cx="935420" cy="0"/>
          </a:xfrm>
          <a:prstGeom prst="straightConnector1">
            <a:avLst/>
          </a:prstGeom>
          <a:noFill/>
          <a:ln cap="sq" cmpd="sng" w="25400">
            <a:solidFill>
              <a:srgbClr val="262626"/>
            </a:solidFill>
            <a:prstDash val="solid"/>
            <a:bevel/>
            <a:headEnd len="sm" w="sm" type="none"/>
            <a:tailEnd len="sm" w="sm" type="none"/>
          </a:ln>
        </p:spPr>
      </p:cxnSp>
      <p:sp>
        <p:nvSpPr>
          <p:cNvPr id="459" name="Google Shape;459;p63"/>
          <p:cNvSpPr txBox="1"/>
          <p:nvPr>
            <p:ph idx="1" type="body"/>
          </p:nvPr>
        </p:nvSpPr>
        <p:spPr>
          <a:xfrm>
            <a:off x="525516" y="3417573"/>
            <a:ext cx="4593021" cy="2619839"/>
          </a:xfrm>
          <a:prstGeom prst="rect">
            <a:avLst/>
          </a:prstGeom>
          <a:noFill/>
          <a:ln>
            <a:noFill/>
          </a:ln>
        </p:spPr>
        <p:txBody>
          <a:bodyPr anchorCtr="0" anchor="ctr" bIns="45700" lIns="91425" spcFirstLastPara="1" rIns="91425" wrap="square" tIns="45700">
            <a:normAutofit/>
          </a:bodyPr>
          <a:lstStyle/>
          <a:p>
            <a:pPr indent="-228600" lvl="1" marL="685800" rtl="0" algn="l">
              <a:lnSpc>
                <a:spcPct val="90000"/>
              </a:lnSpc>
              <a:spcBef>
                <a:spcPts val="0"/>
              </a:spcBef>
              <a:spcAft>
                <a:spcPts val="0"/>
              </a:spcAft>
              <a:buClr>
                <a:schemeClr val="dk1"/>
              </a:buClr>
              <a:buSzPts val="1800"/>
              <a:buChar char="•"/>
            </a:pPr>
            <a:r>
              <a:rPr lang="en-US" sz="1800"/>
              <a:t>The Drug Development Process </a:t>
            </a:r>
            <a:endParaRPr/>
          </a:p>
          <a:p>
            <a:pPr indent="-228600" lvl="1" marL="685800" rtl="0" algn="l">
              <a:lnSpc>
                <a:spcPct val="90000"/>
              </a:lnSpc>
              <a:spcBef>
                <a:spcPts val="500"/>
              </a:spcBef>
              <a:spcAft>
                <a:spcPts val="0"/>
              </a:spcAft>
              <a:buClr>
                <a:schemeClr val="dk1"/>
              </a:buClr>
              <a:buSzPts val="1800"/>
              <a:buChar char="•"/>
            </a:pPr>
            <a:r>
              <a:rPr lang="en-US" sz="1800"/>
              <a:t>Toxicology and IH integration</a:t>
            </a:r>
            <a:endParaRPr/>
          </a:p>
          <a:p>
            <a:pPr indent="-228600" lvl="1" marL="685800" rtl="0" algn="l">
              <a:lnSpc>
                <a:spcPct val="90000"/>
              </a:lnSpc>
              <a:spcBef>
                <a:spcPts val="500"/>
              </a:spcBef>
              <a:spcAft>
                <a:spcPts val="0"/>
              </a:spcAft>
              <a:buClr>
                <a:schemeClr val="dk1"/>
              </a:buClr>
              <a:buSzPts val="1800"/>
              <a:buChar char="•"/>
            </a:pPr>
            <a:r>
              <a:rPr lang="en-US" sz="1800"/>
              <a:t>Antibody Drug Conjugates</a:t>
            </a:r>
            <a:endParaRPr/>
          </a:p>
          <a:p>
            <a:pPr indent="-228600" lvl="1" marL="685800" rtl="0" algn="l">
              <a:lnSpc>
                <a:spcPct val="90000"/>
              </a:lnSpc>
              <a:spcBef>
                <a:spcPts val="500"/>
              </a:spcBef>
              <a:spcAft>
                <a:spcPts val="0"/>
              </a:spcAft>
              <a:buClr>
                <a:schemeClr val="dk1"/>
              </a:buClr>
              <a:buSzPts val="1800"/>
              <a:buChar char="•"/>
            </a:pPr>
            <a:r>
              <a:rPr lang="en-US" sz="1800"/>
              <a:t>Facility Design and Lab Equipment</a:t>
            </a:r>
            <a:endParaRPr/>
          </a:p>
          <a:p>
            <a:pPr indent="-114300" lvl="0" marL="228600" rtl="0" algn="l">
              <a:lnSpc>
                <a:spcPct val="90000"/>
              </a:lnSpc>
              <a:spcBef>
                <a:spcPts val="1000"/>
              </a:spcBef>
              <a:spcAft>
                <a:spcPts val="0"/>
              </a:spcAft>
              <a:buClr>
                <a:schemeClr val="dk1"/>
              </a:buClr>
              <a:buSzPts val="1800"/>
              <a:buNone/>
            </a:pPr>
            <a:r>
              <a:t/>
            </a:r>
            <a:endParaRPr sz="1800"/>
          </a:p>
          <a:p>
            <a:pPr indent="0" lvl="0" marL="0" rtl="0" algn="l">
              <a:lnSpc>
                <a:spcPct val="90000"/>
              </a:lnSpc>
              <a:spcBef>
                <a:spcPts val="1000"/>
              </a:spcBef>
              <a:spcAft>
                <a:spcPts val="0"/>
              </a:spcAft>
              <a:buClr>
                <a:schemeClr val="dk1"/>
              </a:buClr>
              <a:buSzPts val="1800"/>
              <a:buNone/>
            </a:pPr>
            <a:r>
              <a:t/>
            </a:r>
            <a:endParaRPr sz="1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64"/>
          <p:cNvSpPr txBox="1"/>
          <p:nvPr>
            <p:ph idx="1" type="body"/>
          </p:nvPr>
        </p:nvSpPr>
        <p:spPr>
          <a:xfrm>
            <a:off x="505968" y="519925"/>
            <a:ext cx="7235952" cy="9597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72CE"/>
              </a:buClr>
              <a:buSzPts val="3600"/>
              <a:buNone/>
            </a:pPr>
            <a:r>
              <a:rPr lang="en-US" sz="3600"/>
              <a:t>The Drug Development Process</a:t>
            </a:r>
            <a:endParaRPr/>
          </a:p>
        </p:txBody>
      </p:sp>
      <p:sp>
        <p:nvSpPr>
          <p:cNvPr id="466" name="Google Shape;466;p64"/>
          <p:cNvSpPr txBox="1"/>
          <p:nvPr>
            <p:ph idx="2" type="body"/>
          </p:nvPr>
        </p:nvSpPr>
        <p:spPr>
          <a:xfrm>
            <a:off x="505968" y="1816711"/>
            <a:ext cx="7821167" cy="3752816"/>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Char char="•"/>
            </a:pPr>
            <a:r>
              <a:rPr lang="en-US" sz="2400"/>
              <a:t>Innovation</a:t>
            </a:r>
            <a:endParaRPr/>
          </a:p>
          <a:p>
            <a:pPr indent="-228600" lvl="1" marL="685800" rtl="0" algn="l">
              <a:lnSpc>
                <a:spcPct val="90000"/>
              </a:lnSpc>
              <a:spcBef>
                <a:spcPts val="500"/>
              </a:spcBef>
              <a:spcAft>
                <a:spcPts val="0"/>
              </a:spcAft>
              <a:buClr>
                <a:schemeClr val="dk1"/>
              </a:buClr>
              <a:buSzPts val="2400"/>
              <a:buChar char="•"/>
            </a:pPr>
            <a:r>
              <a:rPr lang="en-US" sz="2400"/>
              <a:t>Entrepreneurial spirit</a:t>
            </a:r>
            <a:endParaRPr/>
          </a:p>
          <a:p>
            <a:pPr indent="-228600" lvl="1" marL="685800" rtl="0" algn="l">
              <a:lnSpc>
                <a:spcPct val="90000"/>
              </a:lnSpc>
              <a:spcBef>
                <a:spcPts val="500"/>
              </a:spcBef>
              <a:spcAft>
                <a:spcPts val="0"/>
              </a:spcAft>
              <a:buClr>
                <a:schemeClr val="dk1"/>
              </a:buClr>
              <a:buSzPts val="2400"/>
              <a:buChar char="•"/>
            </a:pPr>
            <a:r>
              <a:rPr lang="en-US" sz="2400"/>
              <a:t>Groundbreaking science</a:t>
            </a:r>
            <a:endParaRPr/>
          </a:p>
          <a:p>
            <a:pPr indent="-228600" lvl="0" marL="228600" rtl="0" algn="l">
              <a:lnSpc>
                <a:spcPct val="90000"/>
              </a:lnSpc>
              <a:spcBef>
                <a:spcPts val="1000"/>
              </a:spcBef>
              <a:spcAft>
                <a:spcPts val="0"/>
              </a:spcAft>
              <a:buClr>
                <a:schemeClr val="dk1"/>
              </a:buClr>
              <a:buSzPts val="2400"/>
              <a:buChar char="•"/>
            </a:pPr>
            <a:r>
              <a:rPr lang="en-US" sz="2400"/>
              <a:t>Speed to Market</a:t>
            </a:r>
            <a:endParaRPr/>
          </a:p>
          <a:p>
            <a:pPr indent="-228600" lvl="1" marL="685800" rtl="0" algn="l">
              <a:lnSpc>
                <a:spcPct val="90000"/>
              </a:lnSpc>
              <a:spcBef>
                <a:spcPts val="500"/>
              </a:spcBef>
              <a:spcAft>
                <a:spcPts val="0"/>
              </a:spcAft>
              <a:buClr>
                <a:schemeClr val="dk1"/>
              </a:buClr>
              <a:buSzPts val="2400"/>
              <a:buChar char="•"/>
            </a:pPr>
            <a:r>
              <a:rPr lang="en-US" sz="2400"/>
              <a:t>First to market!</a:t>
            </a:r>
            <a:endParaRPr/>
          </a:p>
          <a:p>
            <a:pPr indent="-228600" lvl="1" marL="685800" rtl="0" algn="l">
              <a:lnSpc>
                <a:spcPct val="90000"/>
              </a:lnSpc>
              <a:spcBef>
                <a:spcPts val="500"/>
              </a:spcBef>
              <a:spcAft>
                <a:spcPts val="0"/>
              </a:spcAft>
              <a:buClr>
                <a:schemeClr val="dk1"/>
              </a:buClr>
              <a:buSzPts val="2400"/>
              <a:buChar char="•"/>
            </a:pPr>
            <a:r>
              <a:rPr lang="en-US" sz="2400"/>
              <a:t>Patent protection</a:t>
            </a:r>
            <a:endParaRPr/>
          </a:p>
          <a:p>
            <a:pPr indent="-228600" lvl="0" marL="228600" rtl="0" algn="l">
              <a:lnSpc>
                <a:spcPct val="90000"/>
              </a:lnSpc>
              <a:spcBef>
                <a:spcPts val="1000"/>
              </a:spcBef>
              <a:spcAft>
                <a:spcPts val="0"/>
              </a:spcAft>
              <a:buClr>
                <a:schemeClr val="dk1"/>
              </a:buClr>
              <a:buSzPts val="2400"/>
              <a:buChar char="•"/>
            </a:pPr>
            <a:r>
              <a:rPr lang="en-US" sz="2400"/>
              <a:t>Funding</a:t>
            </a:r>
            <a:endParaRPr/>
          </a:p>
          <a:p>
            <a:pPr indent="-228600" lvl="0" marL="228600" rtl="0" algn="l">
              <a:lnSpc>
                <a:spcPct val="90000"/>
              </a:lnSpc>
              <a:spcBef>
                <a:spcPts val="1000"/>
              </a:spcBef>
              <a:spcAft>
                <a:spcPts val="0"/>
              </a:spcAft>
              <a:buClr>
                <a:schemeClr val="dk1"/>
              </a:buClr>
              <a:buSzPts val="2400"/>
              <a:buChar char="•"/>
            </a:pPr>
            <a:r>
              <a:rPr lang="en-US" sz="2400"/>
              <a:t>Big pharma versus start-ups, CMOs, CROs</a:t>
            </a:r>
            <a:endParaRPr/>
          </a:p>
          <a:p>
            <a:pPr indent="-228600" lvl="1" marL="685800" rtl="0" algn="l">
              <a:lnSpc>
                <a:spcPct val="90000"/>
              </a:lnSpc>
              <a:spcBef>
                <a:spcPts val="500"/>
              </a:spcBef>
              <a:spcAft>
                <a:spcPts val="0"/>
              </a:spcAft>
              <a:buClr>
                <a:schemeClr val="dk1"/>
              </a:buClr>
              <a:buSzPts val="2400"/>
              <a:buChar char="•"/>
            </a:pPr>
            <a:r>
              <a:rPr lang="en-US" sz="2400"/>
              <a:t>Small companies dependent upon VC input</a:t>
            </a:r>
            <a:endParaRPr/>
          </a:p>
          <a:p>
            <a:pPr indent="-228600" lvl="1" marL="685800" rtl="0" algn="l">
              <a:lnSpc>
                <a:spcPct val="90000"/>
              </a:lnSpc>
              <a:spcBef>
                <a:spcPts val="500"/>
              </a:spcBef>
              <a:spcAft>
                <a:spcPts val="0"/>
              </a:spcAft>
              <a:buClr>
                <a:schemeClr val="dk1"/>
              </a:buClr>
              <a:buSzPts val="2400"/>
              <a:buChar char="•"/>
            </a:pPr>
            <a:r>
              <a:rPr lang="en-US" sz="2400"/>
              <a:t>Develop a pipeline of products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5"/>
          <p:cNvSpPr txBox="1"/>
          <p:nvPr>
            <p:ph type="title"/>
          </p:nvPr>
        </p:nvSpPr>
        <p:spPr>
          <a:xfrm>
            <a:off x="838199" y="365129"/>
            <a:ext cx="6785919"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A3B4"/>
              </a:buClr>
              <a:buSzPts val="3600"/>
              <a:buFont typeface="Calibri"/>
              <a:buNone/>
            </a:pPr>
            <a:r>
              <a:rPr lang="en-US"/>
              <a:t>Examples of Submission Timelines &amp; Documentation</a:t>
            </a:r>
            <a:endParaRPr/>
          </a:p>
        </p:txBody>
      </p:sp>
      <p:sp>
        <p:nvSpPr>
          <p:cNvPr id="472" name="Google Shape;472;p6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33363" lvl="0" marL="233363" rtl="0" algn="l">
              <a:lnSpc>
                <a:spcPct val="100000"/>
              </a:lnSpc>
              <a:spcBef>
                <a:spcPts val="0"/>
              </a:spcBef>
              <a:spcAft>
                <a:spcPts val="0"/>
              </a:spcAft>
              <a:buClr>
                <a:schemeClr val="dk1"/>
              </a:buClr>
              <a:buSzPts val="2800"/>
              <a:buChar char="•"/>
            </a:pPr>
            <a:r>
              <a:rPr lang="en-US"/>
              <a:t>Dilantin - 27 pages</a:t>
            </a:r>
            <a:endParaRPr/>
          </a:p>
          <a:p>
            <a:pPr indent="-231775" lvl="1" marL="344488" rtl="0" algn="l">
              <a:lnSpc>
                <a:spcPct val="100000"/>
              </a:lnSpc>
              <a:spcBef>
                <a:spcPts val="1200"/>
              </a:spcBef>
              <a:spcAft>
                <a:spcPts val="0"/>
              </a:spcAft>
              <a:buClr>
                <a:schemeClr val="dk1"/>
              </a:buClr>
              <a:buSzPts val="2400"/>
              <a:buChar char="•"/>
            </a:pPr>
            <a:r>
              <a:rPr lang="en-US"/>
              <a:t>Discovered in 1936</a:t>
            </a:r>
            <a:endParaRPr/>
          </a:p>
          <a:p>
            <a:pPr indent="-231775" lvl="1" marL="344488" rtl="0" algn="l">
              <a:lnSpc>
                <a:spcPct val="100000"/>
              </a:lnSpc>
              <a:spcBef>
                <a:spcPts val="1200"/>
              </a:spcBef>
              <a:spcAft>
                <a:spcPts val="0"/>
              </a:spcAft>
              <a:buClr>
                <a:schemeClr val="dk1"/>
              </a:buClr>
              <a:buSzPts val="2400"/>
              <a:buChar char="•"/>
            </a:pPr>
            <a:r>
              <a:rPr lang="en-US"/>
              <a:t>Marketed in 1938</a:t>
            </a:r>
            <a:endParaRPr/>
          </a:p>
          <a:p>
            <a:pPr indent="-233363" lvl="0" marL="233363" rtl="0" algn="l">
              <a:lnSpc>
                <a:spcPct val="100000"/>
              </a:lnSpc>
              <a:spcBef>
                <a:spcPts val="1200"/>
              </a:spcBef>
              <a:spcAft>
                <a:spcPts val="0"/>
              </a:spcAft>
              <a:buClr>
                <a:schemeClr val="dk1"/>
              </a:buClr>
              <a:buSzPts val="2800"/>
              <a:buChar char="•"/>
            </a:pPr>
            <a:r>
              <a:rPr lang="en-US"/>
              <a:t>Lipitor - 84,400 pages</a:t>
            </a:r>
            <a:endParaRPr/>
          </a:p>
          <a:p>
            <a:pPr indent="-231775" lvl="1" marL="344488" rtl="0" algn="l">
              <a:lnSpc>
                <a:spcPct val="100000"/>
              </a:lnSpc>
              <a:spcBef>
                <a:spcPts val="1200"/>
              </a:spcBef>
              <a:spcAft>
                <a:spcPts val="0"/>
              </a:spcAft>
              <a:buClr>
                <a:schemeClr val="dk1"/>
              </a:buClr>
              <a:buSzPts val="2400"/>
              <a:buChar char="•"/>
            </a:pPr>
            <a:r>
              <a:rPr lang="en-US"/>
              <a:t>Program initiated in 1/83</a:t>
            </a:r>
            <a:endParaRPr/>
          </a:p>
          <a:p>
            <a:pPr indent="-231775" lvl="1" marL="344488" rtl="0" algn="l">
              <a:lnSpc>
                <a:spcPct val="100000"/>
              </a:lnSpc>
              <a:spcBef>
                <a:spcPts val="1200"/>
              </a:spcBef>
              <a:spcAft>
                <a:spcPts val="0"/>
              </a:spcAft>
              <a:buClr>
                <a:schemeClr val="dk1"/>
              </a:buClr>
              <a:buSzPts val="2400"/>
              <a:buChar char="•"/>
            </a:pPr>
            <a:r>
              <a:rPr lang="en-US"/>
              <a:t>Compound identified in 1/89</a:t>
            </a:r>
            <a:endParaRPr/>
          </a:p>
          <a:p>
            <a:pPr indent="-231775" lvl="1" marL="344488" rtl="0" algn="l">
              <a:lnSpc>
                <a:spcPct val="100000"/>
              </a:lnSpc>
              <a:spcBef>
                <a:spcPts val="1200"/>
              </a:spcBef>
              <a:spcAft>
                <a:spcPts val="0"/>
              </a:spcAft>
              <a:buClr>
                <a:schemeClr val="dk1"/>
              </a:buClr>
              <a:buSzPts val="2400"/>
              <a:buChar char="•"/>
            </a:pPr>
            <a:r>
              <a:rPr lang="en-US"/>
              <a:t>Approved → 11/96 (fast track)</a:t>
            </a:r>
            <a:endParaRPr/>
          </a:p>
        </p:txBody>
      </p:sp>
      <p:pic>
        <p:nvPicPr>
          <p:cNvPr id="473" name="Google Shape;473;p65"/>
          <p:cNvPicPr preferRelativeResize="0"/>
          <p:nvPr/>
        </p:nvPicPr>
        <p:blipFill rotWithShape="1">
          <a:blip r:embed="rId3">
            <a:alphaModFix/>
          </a:blip>
          <a:srcRect b="0" l="0" r="0" t="0"/>
          <a:stretch/>
        </p:blipFill>
        <p:spPr>
          <a:xfrm>
            <a:off x="8601389" y="5998465"/>
            <a:ext cx="3380851" cy="668308"/>
          </a:xfrm>
          <a:prstGeom prst="rect">
            <a:avLst/>
          </a:prstGeom>
          <a:noFill/>
          <a:ln>
            <a:noFill/>
          </a:ln>
        </p:spPr>
      </p:pic>
      <p:pic>
        <p:nvPicPr>
          <p:cNvPr descr="A picture containing kitchenware, strainer, tableware, close&#10;&#10;Description automatically generated" id="474" name="Google Shape;474;p65"/>
          <p:cNvPicPr preferRelativeResize="0"/>
          <p:nvPr/>
        </p:nvPicPr>
        <p:blipFill rotWithShape="1">
          <a:blip r:embed="rId4">
            <a:alphaModFix/>
          </a:blip>
          <a:srcRect b="0" l="0" r="0" t="0"/>
          <a:stretch/>
        </p:blipFill>
        <p:spPr>
          <a:xfrm>
            <a:off x="6350626" y="3449445"/>
            <a:ext cx="3349312" cy="1881718"/>
          </a:xfrm>
          <a:prstGeom prst="rect">
            <a:avLst/>
          </a:prstGeom>
          <a:noFill/>
          <a:ln>
            <a:noFill/>
          </a:ln>
        </p:spPr>
      </p:pic>
      <p:pic>
        <p:nvPicPr>
          <p:cNvPr descr="A picture containing indoor, counter, kitchenware, silver&#10;&#10;Description automatically generated" id="475" name="Google Shape;475;p65"/>
          <p:cNvPicPr preferRelativeResize="0"/>
          <p:nvPr/>
        </p:nvPicPr>
        <p:blipFill rotWithShape="1">
          <a:blip r:embed="rId5">
            <a:alphaModFix/>
          </a:blip>
          <a:srcRect b="0" l="0" r="0" t="0"/>
          <a:stretch/>
        </p:blipFill>
        <p:spPr>
          <a:xfrm>
            <a:off x="7887905" y="970908"/>
            <a:ext cx="3624066" cy="203608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6"/>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A3B4"/>
              </a:buClr>
              <a:buSzPts val="3600"/>
              <a:buFont typeface="Calibri"/>
              <a:buNone/>
            </a:pPr>
            <a:r>
              <a:rPr lang="en-US"/>
              <a:t>Drug Development Process</a:t>
            </a:r>
            <a:endParaRPr sz="3200"/>
          </a:p>
        </p:txBody>
      </p:sp>
      <p:sp>
        <p:nvSpPr>
          <p:cNvPr id="482" name="Google Shape;482;p6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5563" lvl="0" marL="233363" rtl="0" algn="l">
              <a:lnSpc>
                <a:spcPct val="100000"/>
              </a:lnSpc>
              <a:spcBef>
                <a:spcPts val="0"/>
              </a:spcBef>
              <a:spcAft>
                <a:spcPts val="0"/>
              </a:spcAft>
              <a:buClr>
                <a:schemeClr val="dk1"/>
              </a:buClr>
              <a:buSzPts val="2800"/>
              <a:buNone/>
            </a:pPr>
            <a:r>
              <a:t/>
            </a:r>
            <a:endParaRPr/>
          </a:p>
        </p:txBody>
      </p:sp>
      <p:grpSp>
        <p:nvGrpSpPr>
          <p:cNvPr id="483" name="Google Shape;483;p66"/>
          <p:cNvGrpSpPr/>
          <p:nvPr/>
        </p:nvGrpSpPr>
        <p:grpSpPr>
          <a:xfrm>
            <a:off x="1752601" y="1676402"/>
            <a:ext cx="8763003" cy="4037593"/>
            <a:chOff x="228600" y="1676400"/>
            <a:chExt cx="8763002" cy="4037593"/>
          </a:xfrm>
        </p:grpSpPr>
        <p:sp>
          <p:nvSpPr>
            <p:cNvPr id="484" name="Google Shape;484;p66"/>
            <p:cNvSpPr/>
            <p:nvPr/>
          </p:nvSpPr>
          <p:spPr>
            <a:xfrm rot="5400000">
              <a:off x="2350290" y="3236117"/>
              <a:ext cx="1143001" cy="1528763"/>
            </a:xfrm>
            <a:prstGeom prst="trapezoid">
              <a:avLst>
                <a:gd fmla="val 25066" name="adj"/>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85" name="Google Shape;485;p66"/>
            <p:cNvSpPr/>
            <p:nvPr/>
          </p:nvSpPr>
          <p:spPr>
            <a:xfrm rot="5400000">
              <a:off x="130969" y="3264693"/>
              <a:ext cx="2606675" cy="1446213"/>
            </a:xfrm>
            <a:prstGeom prst="trapezoid">
              <a:avLst>
                <a:gd fmla="val 48899" name="adj"/>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cxnSp>
          <p:nvCxnSpPr>
            <p:cNvPr id="486" name="Google Shape;486;p66"/>
            <p:cNvCxnSpPr/>
            <p:nvPr/>
          </p:nvCxnSpPr>
          <p:spPr>
            <a:xfrm rot="5400000">
              <a:off x="-592931" y="3988594"/>
              <a:ext cx="2606675" cy="1587"/>
            </a:xfrm>
            <a:prstGeom prst="straightConnector1">
              <a:avLst/>
            </a:prstGeom>
            <a:noFill/>
            <a:ln cap="flat" cmpd="sng" w="28575">
              <a:solidFill>
                <a:schemeClr val="dk1"/>
              </a:solidFill>
              <a:prstDash val="solid"/>
              <a:miter lim="800000"/>
              <a:headEnd len="sm" w="sm" type="none"/>
              <a:tailEnd len="sm" w="sm" type="none"/>
            </a:ln>
          </p:spPr>
        </p:cxnSp>
        <p:cxnSp>
          <p:nvCxnSpPr>
            <p:cNvPr id="487" name="Google Shape;487;p66"/>
            <p:cNvCxnSpPr/>
            <p:nvPr/>
          </p:nvCxnSpPr>
          <p:spPr>
            <a:xfrm rot="5400000">
              <a:off x="6885781" y="3987007"/>
              <a:ext cx="2606675" cy="1588"/>
            </a:xfrm>
            <a:prstGeom prst="straightConnector1">
              <a:avLst/>
            </a:prstGeom>
            <a:noFill/>
            <a:ln cap="flat" cmpd="sng" w="28575">
              <a:solidFill>
                <a:schemeClr val="dk1"/>
              </a:solidFill>
              <a:prstDash val="solid"/>
              <a:miter lim="800000"/>
              <a:headEnd len="sm" w="sm" type="none"/>
              <a:tailEnd len="sm" w="sm" type="none"/>
            </a:ln>
          </p:spPr>
        </p:cxnSp>
        <p:sp>
          <p:nvSpPr>
            <p:cNvPr id="488" name="Google Shape;488;p66"/>
            <p:cNvSpPr/>
            <p:nvPr/>
          </p:nvSpPr>
          <p:spPr>
            <a:xfrm>
              <a:off x="7705725" y="3482974"/>
              <a:ext cx="963613" cy="1009650"/>
            </a:xfrm>
            <a:prstGeom prst="ellipse">
              <a:avLst/>
            </a:prstGeom>
            <a:solidFill>
              <a:srgbClr val="BFBFBF"/>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89" name="Google Shape;489;p66"/>
            <p:cNvSpPr/>
            <p:nvPr/>
          </p:nvSpPr>
          <p:spPr>
            <a:xfrm>
              <a:off x="228600" y="3482974"/>
              <a:ext cx="965200" cy="1009650"/>
            </a:xfrm>
            <a:prstGeom prst="ellipse">
              <a:avLst/>
            </a:prstGeom>
            <a:solidFill>
              <a:srgbClr val="BFBFBF"/>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490" name="Google Shape;490;p66"/>
            <p:cNvCxnSpPr/>
            <p:nvPr/>
          </p:nvCxnSpPr>
          <p:spPr>
            <a:xfrm>
              <a:off x="711200" y="2684463"/>
              <a:ext cx="7477125" cy="3175"/>
            </a:xfrm>
            <a:prstGeom prst="straightConnector1">
              <a:avLst/>
            </a:prstGeom>
            <a:noFill/>
            <a:ln cap="flat" cmpd="sng" w="28575">
              <a:solidFill>
                <a:schemeClr val="dk1"/>
              </a:solidFill>
              <a:prstDash val="solid"/>
              <a:miter lim="800000"/>
              <a:headEnd len="sm" w="sm" type="none"/>
              <a:tailEnd len="sm" w="sm" type="none"/>
            </a:ln>
          </p:spPr>
        </p:cxnSp>
        <p:cxnSp>
          <p:nvCxnSpPr>
            <p:cNvPr id="491" name="Google Shape;491;p66"/>
            <p:cNvCxnSpPr/>
            <p:nvPr/>
          </p:nvCxnSpPr>
          <p:spPr>
            <a:xfrm>
              <a:off x="711200" y="5291139"/>
              <a:ext cx="7477125" cy="1587"/>
            </a:xfrm>
            <a:prstGeom prst="straightConnector1">
              <a:avLst/>
            </a:prstGeom>
            <a:noFill/>
            <a:ln cap="flat" cmpd="sng" w="28575">
              <a:solidFill>
                <a:schemeClr val="dk1"/>
              </a:solidFill>
              <a:prstDash val="solid"/>
              <a:miter lim="800000"/>
              <a:headEnd len="sm" w="sm" type="none"/>
              <a:tailEnd len="sm" w="sm" type="none"/>
            </a:ln>
          </p:spPr>
        </p:cxnSp>
        <p:sp>
          <p:nvSpPr>
            <p:cNvPr id="492" name="Google Shape;492;p66"/>
            <p:cNvSpPr txBox="1"/>
            <p:nvPr/>
          </p:nvSpPr>
          <p:spPr>
            <a:xfrm>
              <a:off x="630572" y="2261599"/>
              <a:ext cx="160789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Drug Discovery</a:t>
              </a:r>
              <a:endParaRPr/>
            </a:p>
          </p:txBody>
        </p:sp>
        <p:sp>
          <p:nvSpPr>
            <p:cNvPr id="493" name="Google Shape;493;p66"/>
            <p:cNvSpPr txBox="1"/>
            <p:nvPr/>
          </p:nvSpPr>
          <p:spPr>
            <a:xfrm>
              <a:off x="2077673" y="2261599"/>
              <a:ext cx="160789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Pre-Clinical</a:t>
              </a:r>
              <a:endParaRPr/>
            </a:p>
          </p:txBody>
        </p:sp>
        <p:sp>
          <p:nvSpPr>
            <p:cNvPr id="494" name="Google Shape;494;p66"/>
            <p:cNvSpPr txBox="1"/>
            <p:nvPr/>
          </p:nvSpPr>
          <p:spPr>
            <a:xfrm>
              <a:off x="4489508" y="2261599"/>
              <a:ext cx="160789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Clinical Trials</a:t>
              </a:r>
              <a:endParaRPr/>
            </a:p>
          </p:txBody>
        </p:sp>
        <p:sp>
          <p:nvSpPr>
            <p:cNvPr id="495" name="Google Shape;495;p66"/>
            <p:cNvSpPr txBox="1"/>
            <p:nvPr/>
          </p:nvSpPr>
          <p:spPr>
            <a:xfrm>
              <a:off x="6901343" y="2261599"/>
              <a:ext cx="1286312"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FDA Review</a:t>
              </a:r>
              <a:endParaRPr/>
            </a:p>
          </p:txBody>
        </p:sp>
        <p:sp>
          <p:nvSpPr>
            <p:cNvPr id="496" name="Google Shape;496;p66"/>
            <p:cNvSpPr txBox="1"/>
            <p:nvPr/>
          </p:nvSpPr>
          <p:spPr>
            <a:xfrm>
              <a:off x="308995" y="3850804"/>
              <a:ext cx="80394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10,000</a:t>
              </a:r>
              <a:endParaRPr/>
            </a:p>
          </p:txBody>
        </p:sp>
        <p:sp>
          <p:nvSpPr>
            <p:cNvPr id="497" name="Google Shape;497;p66"/>
            <p:cNvSpPr txBox="1"/>
            <p:nvPr/>
          </p:nvSpPr>
          <p:spPr>
            <a:xfrm>
              <a:off x="7785683" y="3850804"/>
              <a:ext cx="80394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1</a:t>
              </a:r>
              <a:endParaRPr/>
            </a:p>
          </p:txBody>
        </p:sp>
        <p:sp>
          <p:nvSpPr>
            <p:cNvPr id="498" name="Google Shape;498;p66"/>
            <p:cNvSpPr/>
            <p:nvPr/>
          </p:nvSpPr>
          <p:spPr>
            <a:xfrm rot="5400000">
              <a:off x="4939509" y="2440781"/>
              <a:ext cx="628646" cy="3135313"/>
            </a:xfrm>
            <a:prstGeom prst="trapezoid">
              <a:avLst>
                <a:gd fmla="val 25066" name="adj"/>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9" name="Google Shape;499;p66"/>
            <p:cNvSpPr/>
            <p:nvPr/>
          </p:nvSpPr>
          <p:spPr>
            <a:xfrm rot="5400000">
              <a:off x="7093511" y="3578783"/>
              <a:ext cx="340192" cy="884237"/>
            </a:xfrm>
            <a:prstGeom prst="trapezoid">
              <a:avLst>
                <a:gd fmla="val 40161" name="adj"/>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00" name="Google Shape;500;p66"/>
            <p:cNvSpPr txBox="1"/>
            <p:nvPr/>
          </p:nvSpPr>
          <p:spPr>
            <a:xfrm>
              <a:off x="2479647" y="3850804"/>
              <a:ext cx="80394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250</a:t>
              </a:r>
              <a:endParaRPr/>
            </a:p>
          </p:txBody>
        </p:sp>
        <p:sp>
          <p:nvSpPr>
            <p:cNvPr id="501" name="Google Shape;501;p66"/>
            <p:cNvSpPr txBox="1"/>
            <p:nvPr/>
          </p:nvSpPr>
          <p:spPr>
            <a:xfrm>
              <a:off x="4891481" y="3850804"/>
              <a:ext cx="80394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5</a:t>
              </a:r>
              <a:endParaRPr/>
            </a:p>
          </p:txBody>
        </p:sp>
        <p:cxnSp>
          <p:nvCxnSpPr>
            <p:cNvPr id="502" name="Google Shape;502;p66"/>
            <p:cNvCxnSpPr/>
            <p:nvPr/>
          </p:nvCxnSpPr>
          <p:spPr>
            <a:xfrm rot="5400000">
              <a:off x="2383631" y="3987007"/>
              <a:ext cx="2606675" cy="1588"/>
            </a:xfrm>
            <a:prstGeom prst="straightConnector1">
              <a:avLst/>
            </a:prstGeom>
            <a:noFill/>
            <a:ln cap="flat" cmpd="sng" w="76200">
              <a:solidFill>
                <a:schemeClr val="accent1"/>
              </a:solidFill>
              <a:prstDash val="solid"/>
              <a:miter lim="800000"/>
              <a:headEnd len="sm" w="sm" type="none"/>
              <a:tailEnd len="sm" w="sm" type="none"/>
            </a:ln>
          </p:spPr>
        </p:cxnSp>
        <p:cxnSp>
          <p:nvCxnSpPr>
            <p:cNvPr id="503" name="Google Shape;503;p66"/>
            <p:cNvCxnSpPr/>
            <p:nvPr/>
          </p:nvCxnSpPr>
          <p:spPr>
            <a:xfrm rot="5400000">
              <a:off x="5518944" y="3987007"/>
              <a:ext cx="2606675" cy="1587"/>
            </a:xfrm>
            <a:prstGeom prst="straightConnector1">
              <a:avLst/>
            </a:prstGeom>
            <a:noFill/>
            <a:ln cap="flat" cmpd="sng" w="76200">
              <a:solidFill>
                <a:schemeClr val="accent1"/>
              </a:solidFill>
              <a:prstDash val="solid"/>
              <a:miter lim="800000"/>
              <a:headEnd len="sm" w="sm" type="none"/>
              <a:tailEnd len="sm" w="sm" type="none"/>
            </a:ln>
          </p:spPr>
        </p:cxnSp>
        <p:sp>
          <p:nvSpPr>
            <p:cNvPr id="504" name="Google Shape;504;p66"/>
            <p:cNvSpPr txBox="1"/>
            <p:nvPr/>
          </p:nvSpPr>
          <p:spPr>
            <a:xfrm>
              <a:off x="2881619" y="1676400"/>
              <a:ext cx="160789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IND Submitted</a:t>
              </a:r>
              <a:endParaRPr/>
            </a:p>
          </p:txBody>
        </p:sp>
        <p:sp>
          <p:nvSpPr>
            <p:cNvPr id="505" name="Google Shape;505;p66"/>
            <p:cNvSpPr txBox="1"/>
            <p:nvPr/>
          </p:nvSpPr>
          <p:spPr>
            <a:xfrm>
              <a:off x="6017004" y="1676400"/>
              <a:ext cx="160789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NDA Submitted</a:t>
              </a:r>
              <a:endParaRPr/>
            </a:p>
          </p:txBody>
        </p:sp>
        <p:cxnSp>
          <p:nvCxnSpPr>
            <p:cNvPr id="506" name="Google Shape;506;p66"/>
            <p:cNvCxnSpPr>
              <a:stCxn id="504" idx="2"/>
            </p:cNvCxnSpPr>
            <p:nvPr/>
          </p:nvCxnSpPr>
          <p:spPr>
            <a:xfrm flipH="1">
              <a:off x="3684664" y="2014954"/>
              <a:ext cx="900" cy="671100"/>
            </a:xfrm>
            <a:prstGeom prst="straightConnector1">
              <a:avLst/>
            </a:prstGeom>
            <a:noFill/>
            <a:ln cap="flat" cmpd="sng" w="25400">
              <a:solidFill>
                <a:schemeClr val="dk1"/>
              </a:solidFill>
              <a:prstDash val="solid"/>
              <a:miter lim="800000"/>
              <a:headEnd len="sm" w="sm" type="none"/>
              <a:tailEnd len="med" w="med" type="stealth"/>
            </a:ln>
          </p:spPr>
        </p:cxnSp>
        <p:cxnSp>
          <p:nvCxnSpPr>
            <p:cNvPr id="507" name="Google Shape;507;p66"/>
            <p:cNvCxnSpPr>
              <a:stCxn id="505" idx="2"/>
            </p:cNvCxnSpPr>
            <p:nvPr/>
          </p:nvCxnSpPr>
          <p:spPr>
            <a:xfrm>
              <a:off x="6820949" y="2014954"/>
              <a:ext cx="600" cy="669600"/>
            </a:xfrm>
            <a:prstGeom prst="straightConnector1">
              <a:avLst/>
            </a:prstGeom>
            <a:noFill/>
            <a:ln cap="flat" cmpd="sng" w="25400">
              <a:solidFill>
                <a:schemeClr val="dk1"/>
              </a:solidFill>
              <a:prstDash val="solid"/>
              <a:miter lim="800000"/>
              <a:headEnd len="sm" w="sm" type="none"/>
              <a:tailEnd len="med" w="med" type="stealth"/>
            </a:ln>
          </p:spPr>
        </p:cxnSp>
        <p:sp>
          <p:nvSpPr>
            <p:cNvPr id="508" name="Google Shape;508;p66"/>
            <p:cNvSpPr txBox="1"/>
            <p:nvPr/>
          </p:nvSpPr>
          <p:spPr>
            <a:xfrm>
              <a:off x="3685563" y="2812843"/>
              <a:ext cx="1527495"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Phase I</a:t>
              </a:r>
              <a:endParaRPr/>
            </a:p>
            <a:p>
              <a:pPr indent="0" lvl="0" marL="0" marR="0" rtl="0" algn="ctr">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20-100 </a:t>
              </a:r>
              <a:endParaRPr/>
            </a:p>
            <a:p>
              <a:pPr indent="0" lvl="0" marL="0" marR="0" rtl="0" algn="ctr">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volunteers</a:t>
              </a:r>
              <a:endParaRPr b="0" i="0" sz="1800" u="none" cap="none" strike="noStrike">
                <a:solidFill>
                  <a:srgbClr val="000000"/>
                </a:solidFill>
                <a:latin typeface="Calibri"/>
                <a:ea typeface="Calibri"/>
                <a:cs typeface="Calibri"/>
                <a:sym typeface="Calibri"/>
              </a:endParaRPr>
            </a:p>
          </p:txBody>
        </p:sp>
        <p:sp>
          <p:nvSpPr>
            <p:cNvPr id="509" name="Google Shape;509;p66"/>
            <p:cNvSpPr/>
            <p:nvPr/>
          </p:nvSpPr>
          <p:spPr>
            <a:xfrm>
              <a:off x="4596701" y="4450679"/>
              <a:ext cx="1581092"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Phase II</a:t>
              </a:r>
              <a:endParaRPr/>
            </a:p>
            <a:p>
              <a:pPr indent="0" lvl="0" marL="0" marR="0" rtl="0" algn="ctr">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100-500 </a:t>
              </a:r>
              <a:endParaRPr/>
            </a:p>
            <a:p>
              <a:pPr indent="0" lvl="0" marL="0" marR="0" rtl="0" algn="ctr">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volunteers</a:t>
              </a:r>
              <a:endParaRPr b="0" i="0" sz="1800" u="none" cap="none" strike="noStrike">
                <a:solidFill>
                  <a:srgbClr val="000000"/>
                </a:solidFill>
                <a:latin typeface="Calibri"/>
                <a:ea typeface="Calibri"/>
                <a:cs typeface="Calibri"/>
                <a:sym typeface="Calibri"/>
              </a:endParaRPr>
            </a:p>
          </p:txBody>
        </p:sp>
        <p:sp>
          <p:nvSpPr>
            <p:cNvPr id="510" name="Google Shape;510;p66"/>
            <p:cNvSpPr/>
            <p:nvPr/>
          </p:nvSpPr>
          <p:spPr>
            <a:xfrm>
              <a:off x="5373848" y="2812843"/>
              <a:ext cx="1688284"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Phase III</a:t>
              </a:r>
              <a:endParaRPr/>
            </a:p>
            <a:p>
              <a:pPr indent="0" lvl="0" marL="0" marR="0" rtl="0" algn="ctr">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1,000-5,000</a:t>
              </a:r>
              <a:endParaRPr/>
            </a:p>
            <a:p>
              <a:pPr indent="0" lvl="0" marL="0" marR="0" rtl="0" algn="ctr">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volunteers</a:t>
              </a:r>
              <a:endParaRPr/>
            </a:p>
          </p:txBody>
        </p:sp>
        <p:sp>
          <p:nvSpPr>
            <p:cNvPr id="511" name="Google Shape;511;p66"/>
            <p:cNvSpPr/>
            <p:nvPr/>
          </p:nvSpPr>
          <p:spPr>
            <a:xfrm flipH="1" rot="5400000">
              <a:off x="4364832" y="3167856"/>
              <a:ext cx="209550" cy="842963"/>
            </a:xfrm>
            <a:prstGeom prst="rightBrace">
              <a:avLst>
                <a:gd fmla="val 8333" name="adj1"/>
                <a:gd fmla="val 50000" name="adj2"/>
              </a:avLst>
            </a:prstGeom>
            <a:no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2" name="Google Shape;512;p66"/>
            <p:cNvSpPr/>
            <p:nvPr/>
          </p:nvSpPr>
          <p:spPr>
            <a:xfrm rot="5400000">
              <a:off x="5268913" y="3986212"/>
              <a:ext cx="209550" cy="803275"/>
            </a:xfrm>
            <a:prstGeom prst="rightBrace">
              <a:avLst>
                <a:gd fmla="val 8333" name="adj1"/>
                <a:gd fmla="val 50000" name="adj2"/>
              </a:avLst>
            </a:prstGeom>
            <a:no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3" name="Google Shape;513;p66"/>
            <p:cNvSpPr/>
            <p:nvPr/>
          </p:nvSpPr>
          <p:spPr>
            <a:xfrm flipH="1" rot="5400000">
              <a:off x="6072982" y="3186906"/>
              <a:ext cx="209550" cy="804863"/>
            </a:xfrm>
            <a:prstGeom prst="rightBrace">
              <a:avLst>
                <a:gd fmla="val 8333" name="adj1"/>
                <a:gd fmla="val 50000" name="adj2"/>
              </a:avLst>
            </a:prstGeom>
            <a:no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4" name="Google Shape;514;p66"/>
            <p:cNvSpPr txBox="1"/>
            <p:nvPr/>
          </p:nvSpPr>
          <p:spPr>
            <a:xfrm>
              <a:off x="7383711" y="1676400"/>
              <a:ext cx="160789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Approval</a:t>
              </a:r>
              <a:endParaRPr/>
            </a:p>
          </p:txBody>
        </p:sp>
        <p:cxnSp>
          <p:nvCxnSpPr>
            <p:cNvPr id="515" name="Google Shape;515;p66"/>
            <p:cNvCxnSpPr>
              <a:stCxn id="514" idx="2"/>
            </p:cNvCxnSpPr>
            <p:nvPr/>
          </p:nvCxnSpPr>
          <p:spPr>
            <a:xfrm>
              <a:off x="8187657" y="2014954"/>
              <a:ext cx="600" cy="669600"/>
            </a:xfrm>
            <a:prstGeom prst="straightConnector1">
              <a:avLst/>
            </a:prstGeom>
            <a:noFill/>
            <a:ln cap="flat" cmpd="sng" w="25400">
              <a:solidFill>
                <a:schemeClr val="dk1"/>
              </a:solidFill>
              <a:prstDash val="solid"/>
              <a:miter lim="800000"/>
              <a:headEnd len="sm" w="sm" type="none"/>
              <a:tailEnd len="med" w="med" type="stealth"/>
            </a:ln>
          </p:spPr>
        </p:cxnSp>
        <p:cxnSp>
          <p:nvCxnSpPr>
            <p:cNvPr id="516" name="Google Shape;516;p66"/>
            <p:cNvCxnSpPr/>
            <p:nvPr/>
          </p:nvCxnSpPr>
          <p:spPr>
            <a:xfrm>
              <a:off x="711200" y="5543550"/>
              <a:ext cx="2974975" cy="1588"/>
            </a:xfrm>
            <a:prstGeom prst="straightConnector1">
              <a:avLst/>
            </a:prstGeom>
            <a:noFill/>
            <a:ln cap="flat" cmpd="sng" w="19050">
              <a:solidFill>
                <a:schemeClr val="dk1"/>
              </a:solidFill>
              <a:prstDash val="solid"/>
              <a:miter lim="800000"/>
              <a:headEnd len="med" w="med" type="triangle"/>
              <a:tailEnd len="med" w="med" type="triangle"/>
            </a:ln>
          </p:spPr>
        </p:cxnSp>
        <p:cxnSp>
          <p:nvCxnSpPr>
            <p:cNvPr id="517" name="Google Shape;517;p66"/>
            <p:cNvCxnSpPr/>
            <p:nvPr/>
          </p:nvCxnSpPr>
          <p:spPr>
            <a:xfrm>
              <a:off x="3765549" y="5543550"/>
              <a:ext cx="2974975" cy="1588"/>
            </a:xfrm>
            <a:prstGeom prst="straightConnector1">
              <a:avLst/>
            </a:prstGeom>
            <a:noFill/>
            <a:ln cap="flat" cmpd="sng" w="19050">
              <a:solidFill>
                <a:schemeClr val="dk1"/>
              </a:solidFill>
              <a:prstDash val="solid"/>
              <a:miter lim="800000"/>
              <a:headEnd len="med" w="med" type="triangle"/>
              <a:tailEnd len="med" w="med" type="triangle"/>
            </a:ln>
          </p:spPr>
        </p:cxnSp>
        <p:cxnSp>
          <p:nvCxnSpPr>
            <p:cNvPr id="518" name="Google Shape;518;p66"/>
            <p:cNvCxnSpPr/>
            <p:nvPr/>
          </p:nvCxnSpPr>
          <p:spPr>
            <a:xfrm>
              <a:off x="6900863" y="5543550"/>
              <a:ext cx="1287462" cy="1588"/>
            </a:xfrm>
            <a:prstGeom prst="straightConnector1">
              <a:avLst/>
            </a:prstGeom>
            <a:noFill/>
            <a:ln cap="flat" cmpd="sng" w="19050">
              <a:solidFill>
                <a:schemeClr val="dk1"/>
              </a:solidFill>
              <a:prstDash val="solid"/>
              <a:miter lim="800000"/>
              <a:headEnd len="med" w="med" type="triangle"/>
              <a:tailEnd len="med" w="med" type="triangle"/>
            </a:ln>
          </p:spPr>
        </p:cxnSp>
        <p:sp>
          <p:nvSpPr>
            <p:cNvPr id="519" name="Google Shape;519;p66"/>
            <p:cNvSpPr txBox="1"/>
            <p:nvPr/>
          </p:nvSpPr>
          <p:spPr>
            <a:xfrm>
              <a:off x="1756095" y="5375439"/>
              <a:ext cx="803945" cy="338554"/>
            </a:xfrm>
            <a:prstGeom prst="rect">
              <a:avLst/>
            </a:prstGeom>
            <a:solidFill>
              <a:srgbClr val="BFBFBF"/>
            </a:solidFill>
            <a:ln cap="flat" cmpd="sng" w="9525">
              <a:solidFill>
                <a:srgbClr val="D8D8D8"/>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6.5 yrs</a:t>
              </a:r>
              <a:endParaRPr/>
            </a:p>
          </p:txBody>
        </p:sp>
        <p:sp>
          <p:nvSpPr>
            <p:cNvPr id="520" name="Google Shape;520;p66"/>
            <p:cNvSpPr txBox="1"/>
            <p:nvPr/>
          </p:nvSpPr>
          <p:spPr>
            <a:xfrm>
              <a:off x="4891481" y="5375439"/>
              <a:ext cx="803945" cy="338554"/>
            </a:xfrm>
            <a:prstGeom prst="rect">
              <a:avLst/>
            </a:prstGeom>
            <a:solidFill>
              <a:srgbClr val="BFBFBF"/>
            </a:solidFill>
            <a:ln cap="flat" cmpd="sng" w="9525">
              <a:solidFill>
                <a:srgbClr val="D8D8D8"/>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6 yrs</a:t>
              </a:r>
              <a:endParaRPr/>
            </a:p>
          </p:txBody>
        </p:sp>
        <p:sp>
          <p:nvSpPr>
            <p:cNvPr id="521" name="Google Shape;521;p66"/>
            <p:cNvSpPr txBox="1"/>
            <p:nvPr/>
          </p:nvSpPr>
          <p:spPr>
            <a:xfrm>
              <a:off x="7142526" y="5375439"/>
              <a:ext cx="803945" cy="338554"/>
            </a:xfrm>
            <a:prstGeom prst="rect">
              <a:avLst/>
            </a:prstGeom>
            <a:solidFill>
              <a:srgbClr val="BFBFBF"/>
            </a:solidFill>
            <a:ln cap="flat" cmpd="sng" w="9525">
              <a:solidFill>
                <a:srgbClr val="D8D8D8"/>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1.5 yrs</a:t>
              </a:r>
              <a:endParaRPr/>
            </a:p>
          </p:txBody>
        </p:sp>
        <p:cxnSp>
          <p:nvCxnSpPr>
            <p:cNvPr id="522" name="Google Shape;522;p66"/>
            <p:cNvCxnSpPr/>
            <p:nvPr/>
          </p:nvCxnSpPr>
          <p:spPr>
            <a:xfrm rot="5400000">
              <a:off x="854870" y="3987007"/>
              <a:ext cx="2606675" cy="1587"/>
            </a:xfrm>
            <a:prstGeom prst="straightConnector1">
              <a:avLst/>
            </a:prstGeom>
            <a:noFill/>
            <a:ln cap="flat" cmpd="sng" w="28575">
              <a:solidFill>
                <a:schemeClr val="dk1"/>
              </a:solidFill>
              <a:prstDash val="solid"/>
              <a:miter lim="800000"/>
              <a:headEnd len="sm" w="sm" type="none"/>
              <a:tailEnd len="sm" w="sm" type="none"/>
            </a:ln>
          </p:spPr>
        </p:cxnSp>
      </p:grpSp>
      <p:sp>
        <p:nvSpPr>
          <p:cNvPr id="523" name="Google Shape;523;p66"/>
          <p:cNvSpPr txBox="1"/>
          <p:nvPr/>
        </p:nvSpPr>
        <p:spPr>
          <a:xfrm>
            <a:off x="2717800" y="6019800"/>
            <a:ext cx="618991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Source: based on PhRMA Profile Pharmaceutical Industry 2010</a:t>
            </a:r>
            <a:endParaRPr/>
          </a:p>
        </p:txBody>
      </p:sp>
      <p:pic>
        <p:nvPicPr>
          <p:cNvPr id="524" name="Google Shape;524;p66"/>
          <p:cNvPicPr preferRelativeResize="0"/>
          <p:nvPr/>
        </p:nvPicPr>
        <p:blipFill rotWithShape="1">
          <a:blip r:embed="rId3">
            <a:alphaModFix/>
          </a:blip>
          <a:srcRect b="0" l="0" r="0" t="0"/>
          <a:stretch/>
        </p:blipFill>
        <p:spPr>
          <a:xfrm>
            <a:off x="8799812" y="6010281"/>
            <a:ext cx="3324429" cy="65715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67"/>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A3B4"/>
              </a:buClr>
              <a:buSzPts val="3600"/>
              <a:buFont typeface="Calibri"/>
              <a:buNone/>
            </a:pPr>
            <a:r>
              <a:rPr lang="en-US"/>
              <a:t>Regulatory Requirements (U.S.)</a:t>
            </a:r>
            <a:endParaRPr/>
          </a:p>
        </p:txBody>
      </p:sp>
      <p:sp>
        <p:nvSpPr>
          <p:cNvPr id="531" name="Google Shape;531;p6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233363" lvl="0" marL="233363" rtl="0" algn="l">
              <a:lnSpc>
                <a:spcPct val="100000"/>
              </a:lnSpc>
              <a:spcBef>
                <a:spcPts val="0"/>
              </a:spcBef>
              <a:spcAft>
                <a:spcPts val="0"/>
              </a:spcAft>
              <a:buClr>
                <a:schemeClr val="dk1"/>
              </a:buClr>
              <a:buSzPts val="2800"/>
              <a:buChar char="•"/>
            </a:pPr>
            <a:r>
              <a:rPr lang="en-US"/>
              <a:t>OSHA - Limited</a:t>
            </a:r>
            <a:endParaRPr/>
          </a:p>
          <a:p>
            <a:pPr indent="-231775" lvl="1" marL="344488" rtl="0" algn="l">
              <a:lnSpc>
                <a:spcPct val="100000"/>
              </a:lnSpc>
              <a:spcBef>
                <a:spcPts val="600"/>
              </a:spcBef>
              <a:spcAft>
                <a:spcPts val="0"/>
              </a:spcAft>
              <a:buClr>
                <a:schemeClr val="dk1"/>
              </a:buClr>
              <a:buSzPts val="2400"/>
              <a:buChar char="•"/>
            </a:pPr>
            <a:r>
              <a:rPr lang="en-US"/>
              <a:t>Technical Manual - Controlling Occupational Exposure to Hazardous Drugs</a:t>
            </a:r>
            <a:endParaRPr/>
          </a:p>
          <a:p>
            <a:pPr indent="-231775" lvl="1" marL="344488" rtl="0" algn="l">
              <a:lnSpc>
                <a:spcPct val="100000"/>
              </a:lnSpc>
              <a:spcBef>
                <a:spcPts val="600"/>
              </a:spcBef>
              <a:spcAft>
                <a:spcPts val="0"/>
              </a:spcAft>
              <a:buClr>
                <a:schemeClr val="dk1"/>
              </a:buClr>
              <a:buSzPts val="2400"/>
              <a:buChar char="•"/>
            </a:pPr>
            <a:r>
              <a:rPr lang="en-US"/>
              <a:t>Few specific Permissible Exposure Limits (PELs)</a:t>
            </a:r>
            <a:endParaRPr/>
          </a:p>
          <a:p>
            <a:pPr indent="-231775" lvl="1" marL="344488" rtl="0" algn="l">
              <a:lnSpc>
                <a:spcPct val="100000"/>
              </a:lnSpc>
              <a:spcBef>
                <a:spcPts val="600"/>
              </a:spcBef>
              <a:spcAft>
                <a:spcPts val="0"/>
              </a:spcAft>
              <a:buClr>
                <a:schemeClr val="dk1"/>
              </a:buClr>
              <a:buSzPts val="2400"/>
              <a:buChar char="•"/>
            </a:pPr>
            <a:r>
              <a:rPr lang="en-US"/>
              <a:t>In compliance cases, have applied “general duty” clause</a:t>
            </a:r>
            <a:endParaRPr/>
          </a:p>
          <a:p>
            <a:pPr indent="-231775" lvl="1" marL="344488" rtl="0" algn="l">
              <a:lnSpc>
                <a:spcPct val="100000"/>
              </a:lnSpc>
              <a:spcBef>
                <a:spcPts val="600"/>
              </a:spcBef>
              <a:spcAft>
                <a:spcPts val="0"/>
              </a:spcAft>
              <a:buClr>
                <a:schemeClr val="dk1"/>
              </a:buClr>
              <a:buSzPts val="2400"/>
              <a:buChar char="•"/>
            </a:pPr>
            <a:r>
              <a:rPr lang="en-US"/>
              <a:t>Globally Harmonized System (GHS)</a:t>
            </a:r>
            <a:endParaRPr/>
          </a:p>
          <a:p>
            <a:pPr indent="-233363" lvl="0" marL="233363" rtl="0" algn="l">
              <a:lnSpc>
                <a:spcPct val="100000"/>
              </a:lnSpc>
              <a:spcBef>
                <a:spcPts val="600"/>
              </a:spcBef>
              <a:spcAft>
                <a:spcPts val="0"/>
              </a:spcAft>
              <a:buClr>
                <a:schemeClr val="dk1"/>
              </a:buClr>
              <a:buSzPts val="2800"/>
              <a:buChar char="•"/>
            </a:pPr>
            <a:r>
              <a:rPr lang="en-US"/>
              <a:t>NIOSH</a:t>
            </a:r>
            <a:endParaRPr/>
          </a:p>
          <a:p>
            <a:pPr indent="-231775" lvl="1" marL="344488" rtl="0" algn="l">
              <a:lnSpc>
                <a:spcPct val="100000"/>
              </a:lnSpc>
              <a:spcBef>
                <a:spcPts val="600"/>
              </a:spcBef>
              <a:spcAft>
                <a:spcPts val="0"/>
              </a:spcAft>
              <a:buClr>
                <a:schemeClr val="dk1"/>
              </a:buClr>
              <a:buSzPts val="2400"/>
              <a:buChar char="•"/>
            </a:pPr>
            <a:r>
              <a:rPr lang="en-US"/>
              <a:t>Hazardous Drug Alert for healthcare workers</a:t>
            </a:r>
            <a:endParaRPr sz="2000"/>
          </a:p>
          <a:p>
            <a:pPr indent="-233363" lvl="0" marL="233363" rtl="0" algn="l">
              <a:lnSpc>
                <a:spcPct val="100000"/>
              </a:lnSpc>
              <a:spcBef>
                <a:spcPts val="600"/>
              </a:spcBef>
              <a:spcAft>
                <a:spcPts val="0"/>
              </a:spcAft>
              <a:buClr>
                <a:schemeClr val="dk1"/>
              </a:buClr>
              <a:buSzPts val="2800"/>
              <a:buChar char="•"/>
            </a:pPr>
            <a:r>
              <a:rPr lang="en-US"/>
              <a:t>FDA - Limited</a:t>
            </a:r>
            <a:endParaRPr/>
          </a:p>
          <a:p>
            <a:pPr indent="-231775" lvl="1" marL="344488" rtl="0" algn="l">
              <a:lnSpc>
                <a:spcPct val="100000"/>
              </a:lnSpc>
              <a:spcBef>
                <a:spcPts val="600"/>
              </a:spcBef>
              <a:spcAft>
                <a:spcPts val="0"/>
              </a:spcAft>
              <a:buClr>
                <a:schemeClr val="dk1"/>
              </a:buClr>
              <a:buSzPts val="2400"/>
              <a:buChar char="•"/>
            </a:pPr>
            <a:r>
              <a:rPr lang="en-US"/>
              <a:t>Environmental Assessment (EA)</a:t>
            </a:r>
            <a:endParaRPr/>
          </a:p>
          <a:p>
            <a:pPr indent="-231775" lvl="1" marL="344488" rtl="0" algn="l">
              <a:lnSpc>
                <a:spcPct val="100000"/>
              </a:lnSpc>
              <a:spcBef>
                <a:spcPts val="600"/>
              </a:spcBef>
              <a:spcAft>
                <a:spcPts val="0"/>
              </a:spcAft>
              <a:buClr>
                <a:schemeClr val="dk1"/>
              </a:buClr>
              <a:buSzPts val="2400"/>
              <a:buChar char="•"/>
            </a:pPr>
            <a:r>
              <a:rPr lang="en-US"/>
              <a:t>FDA Manufacturing Guidelines (cGMP)</a:t>
            </a:r>
            <a:endParaRPr/>
          </a:p>
        </p:txBody>
      </p:sp>
      <p:pic>
        <p:nvPicPr>
          <p:cNvPr id="532" name="Google Shape;532;p67"/>
          <p:cNvPicPr preferRelativeResize="0"/>
          <p:nvPr/>
        </p:nvPicPr>
        <p:blipFill rotWithShape="1">
          <a:blip r:embed="rId3">
            <a:alphaModFix/>
          </a:blip>
          <a:srcRect b="0" l="0" r="0" t="0"/>
          <a:stretch/>
        </p:blipFill>
        <p:spPr>
          <a:xfrm>
            <a:off x="8414471" y="5968729"/>
            <a:ext cx="3604345" cy="7124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68"/>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A3B4"/>
              </a:buClr>
              <a:buSzPts val="3600"/>
              <a:buFont typeface="Calibri"/>
              <a:buNone/>
            </a:pPr>
            <a:r>
              <a:rPr lang="en-US"/>
              <a:t>Drug Development Attrition</a:t>
            </a:r>
            <a:endParaRPr/>
          </a:p>
        </p:txBody>
      </p:sp>
      <p:sp>
        <p:nvSpPr>
          <p:cNvPr id="538" name="Google Shape;538;p6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33363" lvl="0" marL="233363" rtl="0" algn="l">
              <a:lnSpc>
                <a:spcPct val="100000"/>
              </a:lnSpc>
              <a:spcBef>
                <a:spcPts val="0"/>
              </a:spcBef>
              <a:spcAft>
                <a:spcPts val="0"/>
              </a:spcAft>
              <a:buClr>
                <a:schemeClr val="dk1"/>
              </a:buClr>
              <a:buSzPts val="2800"/>
              <a:buChar char="•"/>
            </a:pPr>
            <a:r>
              <a:rPr lang="en-US"/>
              <a:t>Compounds screened in the Discovery Phase</a:t>
            </a:r>
            <a:endParaRPr/>
          </a:p>
          <a:p>
            <a:pPr indent="-231775" lvl="1" marL="1600200" rtl="0" algn="l">
              <a:lnSpc>
                <a:spcPct val="100000"/>
              </a:lnSpc>
              <a:spcBef>
                <a:spcPts val="1200"/>
              </a:spcBef>
              <a:spcAft>
                <a:spcPts val="0"/>
              </a:spcAft>
              <a:buClr>
                <a:schemeClr val="dk1"/>
              </a:buClr>
              <a:buSzPts val="2400"/>
              <a:buChar char="•"/>
            </a:pPr>
            <a:r>
              <a:rPr lang="en-US"/>
              <a:t>10,000</a:t>
            </a:r>
            <a:endParaRPr/>
          </a:p>
          <a:p>
            <a:pPr indent="-233363" lvl="0" marL="233363" rtl="0" algn="l">
              <a:lnSpc>
                <a:spcPct val="100000"/>
              </a:lnSpc>
              <a:spcBef>
                <a:spcPts val="1200"/>
              </a:spcBef>
              <a:spcAft>
                <a:spcPts val="0"/>
              </a:spcAft>
              <a:buClr>
                <a:schemeClr val="dk1"/>
              </a:buClr>
              <a:buSzPts val="2800"/>
              <a:buChar char="•"/>
            </a:pPr>
            <a:r>
              <a:rPr lang="en-US"/>
              <a:t>Number of those that enter Pre-Clinical Phase</a:t>
            </a:r>
            <a:endParaRPr/>
          </a:p>
          <a:p>
            <a:pPr indent="-231775" lvl="1" marL="1600200" rtl="0" algn="l">
              <a:lnSpc>
                <a:spcPct val="100000"/>
              </a:lnSpc>
              <a:spcBef>
                <a:spcPts val="1200"/>
              </a:spcBef>
              <a:spcAft>
                <a:spcPts val="0"/>
              </a:spcAft>
              <a:buClr>
                <a:schemeClr val="dk1"/>
              </a:buClr>
              <a:buSzPts val="2400"/>
              <a:buChar char="•"/>
            </a:pPr>
            <a:r>
              <a:rPr lang="en-US"/>
              <a:t>250</a:t>
            </a:r>
            <a:endParaRPr/>
          </a:p>
          <a:p>
            <a:pPr indent="-233363" lvl="0" marL="233363" rtl="0" algn="l">
              <a:lnSpc>
                <a:spcPct val="100000"/>
              </a:lnSpc>
              <a:spcBef>
                <a:spcPts val="1200"/>
              </a:spcBef>
              <a:spcAft>
                <a:spcPts val="0"/>
              </a:spcAft>
              <a:buClr>
                <a:schemeClr val="dk1"/>
              </a:buClr>
              <a:buSzPts val="2800"/>
              <a:buChar char="•"/>
            </a:pPr>
            <a:r>
              <a:rPr lang="en-US"/>
              <a:t>Number of those that enter Clinical Trials</a:t>
            </a:r>
            <a:endParaRPr/>
          </a:p>
          <a:p>
            <a:pPr indent="-231775" lvl="1" marL="1600200" rtl="0" algn="l">
              <a:lnSpc>
                <a:spcPct val="100000"/>
              </a:lnSpc>
              <a:spcBef>
                <a:spcPts val="1200"/>
              </a:spcBef>
              <a:spcAft>
                <a:spcPts val="0"/>
              </a:spcAft>
              <a:buClr>
                <a:schemeClr val="dk1"/>
              </a:buClr>
              <a:buSzPts val="2400"/>
              <a:buChar char="•"/>
            </a:pPr>
            <a:r>
              <a:rPr lang="en-US"/>
              <a:t>5</a:t>
            </a:r>
            <a:endParaRPr/>
          </a:p>
          <a:p>
            <a:pPr indent="-233363" lvl="0" marL="233363" rtl="0" algn="l">
              <a:lnSpc>
                <a:spcPct val="100000"/>
              </a:lnSpc>
              <a:spcBef>
                <a:spcPts val="1200"/>
              </a:spcBef>
              <a:spcAft>
                <a:spcPts val="0"/>
              </a:spcAft>
              <a:buClr>
                <a:schemeClr val="dk1"/>
              </a:buClr>
              <a:buSzPts val="2800"/>
              <a:buChar char="•"/>
            </a:pPr>
            <a:r>
              <a:rPr lang="en-US"/>
              <a:t>Number of those that get approved</a:t>
            </a:r>
            <a:endParaRPr/>
          </a:p>
          <a:p>
            <a:pPr indent="-231775" lvl="1" marL="1600200" rtl="0" algn="l">
              <a:lnSpc>
                <a:spcPct val="100000"/>
              </a:lnSpc>
              <a:spcBef>
                <a:spcPts val="1200"/>
              </a:spcBef>
              <a:spcAft>
                <a:spcPts val="0"/>
              </a:spcAft>
              <a:buClr>
                <a:schemeClr val="dk1"/>
              </a:buClr>
              <a:buSzPts val="2400"/>
              <a:buChar char="•"/>
            </a:pPr>
            <a:r>
              <a:rPr lang="en-US"/>
              <a:t>1</a:t>
            </a:r>
            <a:endParaRPr/>
          </a:p>
        </p:txBody>
      </p:sp>
      <p:pic>
        <p:nvPicPr>
          <p:cNvPr id="539" name="Google Shape;539;p68"/>
          <p:cNvPicPr preferRelativeResize="0"/>
          <p:nvPr/>
        </p:nvPicPr>
        <p:blipFill rotWithShape="1">
          <a:blip r:embed="rId3">
            <a:alphaModFix/>
          </a:blip>
          <a:srcRect b="0" l="0" r="0" t="0"/>
          <a:stretch/>
        </p:blipFill>
        <p:spPr>
          <a:xfrm>
            <a:off x="8497057" y="6007028"/>
            <a:ext cx="3533951" cy="698572"/>
          </a:xfrm>
          <a:prstGeom prst="rect">
            <a:avLst/>
          </a:prstGeom>
          <a:noFill/>
          <a:ln>
            <a:noFill/>
          </a:ln>
        </p:spPr>
      </p:pic>
      <p:pic>
        <p:nvPicPr>
          <p:cNvPr descr="A picture containing indoor&#10;&#10;Description automatically generated" id="540" name="Google Shape;540;p68"/>
          <p:cNvPicPr preferRelativeResize="0"/>
          <p:nvPr/>
        </p:nvPicPr>
        <p:blipFill rotWithShape="1">
          <a:blip r:embed="rId4">
            <a:alphaModFix/>
          </a:blip>
          <a:srcRect b="0" l="0" r="0" t="0"/>
          <a:stretch/>
        </p:blipFill>
        <p:spPr>
          <a:xfrm>
            <a:off x="9085427" y="1493224"/>
            <a:ext cx="2357210" cy="1570424"/>
          </a:xfrm>
          <a:prstGeom prst="rect">
            <a:avLst/>
          </a:prstGeom>
          <a:noFill/>
          <a:ln>
            <a:noFill/>
          </a:ln>
        </p:spPr>
      </p:pic>
      <p:pic>
        <p:nvPicPr>
          <p:cNvPr descr="A close-up of a sink&#10;&#10;Description automatically generated with low confidence" id="541" name="Google Shape;541;p68"/>
          <p:cNvPicPr preferRelativeResize="0"/>
          <p:nvPr/>
        </p:nvPicPr>
        <p:blipFill rotWithShape="1">
          <a:blip r:embed="rId5">
            <a:alphaModFix/>
          </a:blip>
          <a:srcRect b="0" l="0" r="0" t="0"/>
          <a:stretch/>
        </p:blipFill>
        <p:spPr>
          <a:xfrm>
            <a:off x="8497057" y="3552909"/>
            <a:ext cx="2717801" cy="181186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69"/>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A3B4"/>
              </a:buClr>
              <a:buSzPts val="3600"/>
              <a:buFont typeface="Calibri"/>
              <a:buNone/>
            </a:pPr>
            <a:r>
              <a:rPr lang="en-US"/>
              <a:t>Typical Drug Development Process</a:t>
            </a:r>
            <a:endParaRPr sz="3200"/>
          </a:p>
        </p:txBody>
      </p:sp>
      <p:sp>
        <p:nvSpPr>
          <p:cNvPr id="548" name="Google Shape;548;p6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800"/>
              <a:buNone/>
            </a:pPr>
            <a:r>
              <a:rPr lang="en-US"/>
              <a:t> </a:t>
            </a:r>
            <a:endParaRPr/>
          </a:p>
        </p:txBody>
      </p:sp>
      <p:sp>
        <p:nvSpPr>
          <p:cNvPr id="549" name="Google Shape;549;p69"/>
          <p:cNvSpPr txBox="1"/>
          <p:nvPr/>
        </p:nvSpPr>
        <p:spPr>
          <a:xfrm>
            <a:off x="2895600" y="1447801"/>
            <a:ext cx="152400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Drug Discovery</a:t>
            </a:r>
            <a:endParaRPr/>
          </a:p>
        </p:txBody>
      </p:sp>
      <p:sp>
        <p:nvSpPr>
          <p:cNvPr id="550" name="Google Shape;550;p69"/>
          <p:cNvSpPr txBox="1"/>
          <p:nvPr/>
        </p:nvSpPr>
        <p:spPr>
          <a:xfrm>
            <a:off x="4191000" y="1447800"/>
            <a:ext cx="152400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Pre-Clinical</a:t>
            </a:r>
            <a:endParaRPr/>
          </a:p>
        </p:txBody>
      </p:sp>
      <p:sp>
        <p:nvSpPr>
          <p:cNvPr id="551" name="Google Shape;551;p69"/>
          <p:cNvSpPr txBox="1"/>
          <p:nvPr/>
        </p:nvSpPr>
        <p:spPr>
          <a:xfrm>
            <a:off x="6705600" y="1447801"/>
            <a:ext cx="152400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Clinical Trials</a:t>
            </a:r>
            <a:endParaRPr/>
          </a:p>
        </p:txBody>
      </p:sp>
      <p:sp>
        <p:nvSpPr>
          <p:cNvPr id="552" name="Google Shape;552;p69"/>
          <p:cNvSpPr txBox="1"/>
          <p:nvPr/>
        </p:nvSpPr>
        <p:spPr>
          <a:xfrm>
            <a:off x="9144000" y="1447801"/>
            <a:ext cx="121920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FDA Review</a:t>
            </a:r>
            <a:endParaRPr/>
          </a:p>
        </p:txBody>
      </p:sp>
      <p:cxnSp>
        <p:nvCxnSpPr>
          <p:cNvPr id="553" name="Google Shape;553;p69"/>
          <p:cNvCxnSpPr/>
          <p:nvPr/>
        </p:nvCxnSpPr>
        <p:spPr>
          <a:xfrm rot="5400000">
            <a:off x="1335089" y="3546476"/>
            <a:ext cx="3427412" cy="1588"/>
          </a:xfrm>
          <a:prstGeom prst="straightConnector1">
            <a:avLst/>
          </a:prstGeom>
          <a:noFill/>
          <a:ln cap="flat" cmpd="sng" w="9525">
            <a:solidFill>
              <a:schemeClr val="dk1"/>
            </a:solidFill>
            <a:prstDash val="solid"/>
            <a:miter lim="800000"/>
            <a:headEnd len="sm" w="sm" type="none"/>
            <a:tailEnd len="sm" w="sm" type="none"/>
          </a:ln>
        </p:spPr>
      </p:cxnSp>
      <p:cxnSp>
        <p:nvCxnSpPr>
          <p:cNvPr id="554" name="Google Shape;554;p69"/>
          <p:cNvCxnSpPr/>
          <p:nvPr/>
        </p:nvCxnSpPr>
        <p:spPr>
          <a:xfrm rot="5400000">
            <a:off x="2628900" y="3546475"/>
            <a:ext cx="3429000" cy="0"/>
          </a:xfrm>
          <a:prstGeom prst="straightConnector1">
            <a:avLst/>
          </a:prstGeom>
          <a:noFill/>
          <a:ln cap="flat" cmpd="sng" w="9525">
            <a:solidFill>
              <a:schemeClr val="dk1"/>
            </a:solidFill>
            <a:prstDash val="solid"/>
            <a:miter lim="800000"/>
            <a:headEnd len="sm" w="sm" type="none"/>
            <a:tailEnd len="sm" w="sm" type="none"/>
          </a:ln>
        </p:spPr>
      </p:cxnSp>
      <p:cxnSp>
        <p:nvCxnSpPr>
          <p:cNvPr id="555" name="Google Shape;555;p69"/>
          <p:cNvCxnSpPr/>
          <p:nvPr/>
        </p:nvCxnSpPr>
        <p:spPr>
          <a:xfrm rot="5400000">
            <a:off x="8648701" y="3544889"/>
            <a:ext cx="3429000" cy="3175"/>
          </a:xfrm>
          <a:prstGeom prst="straightConnector1">
            <a:avLst/>
          </a:prstGeom>
          <a:noFill/>
          <a:ln cap="flat" cmpd="sng" w="9525">
            <a:solidFill>
              <a:schemeClr val="dk1"/>
            </a:solidFill>
            <a:prstDash val="solid"/>
            <a:miter lim="800000"/>
            <a:headEnd len="sm" w="sm" type="none"/>
            <a:tailEnd len="sm" w="sm" type="none"/>
          </a:ln>
        </p:spPr>
      </p:cxnSp>
      <p:cxnSp>
        <p:nvCxnSpPr>
          <p:cNvPr id="556" name="Google Shape;556;p69"/>
          <p:cNvCxnSpPr/>
          <p:nvPr/>
        </p:nvCxnSpPr>
        <p:spPr>
          <a:xfrm>
            <a:off x="3048000" y="1831976"/>
            <a:ext cx="7315200" cy="1588"/>
          </a:xfrm>
          <a:prstGeom prst="straightConnector1">
            <a:avLst/>
          </a:prstGeom>
          <a:noFill/>
          <a:ln cap="flat" cmpd="sng" w="9525">
            <a:solidFill>
              <a:schemeClr val="dk1"/>
            </a:solidFill>
            <a:prstDash val="solid"/>
            <a:miter lim="800000"/>
            <a:headEnd len="sm" w="sm" type="none"/>
            <a:tailEnd len="sm" w="sm" type="none"/>
          </a:ln>
        </p:spPr>
      </p:cxnSp>
      <p:cxnSp>
        <p:nvCxnSpPr>
          <p:cNvPr id="557" name="Google Shape;557;p69"/>
          <p:cNvCxnSpPr/>
          <p:nvPr/>
        </p:nvCxnSpPr>
        <p:spPr>
          <a:xfrm>
            <a:off x="3048000" y="5260977"/>
            <a:ext cx="7315200" cy="3175"/>
          </a:xfrm>
          <a:prstGeom prst="straightConnector1">
            <a:avLst/>
          </a:prstGeom>
          <a:noFill/>
          <a:ln cap="flat" cmpd="sng" w="9525">
            <a:solidFill>
              <a:schemeClr val="dk1"/>
            </a:solidFill>
            <a:prstDash val="solid"/>
            <a:miter lim="800000"/>
            <a:headEnd len="sm" w="sm" type="none"/>
            <a:tailEnd len="sm" w="sm" type="none"/>
          </a:ln>
        </p:spPr>
      </p:cxnSp>
      <p:cxnSp>
        <p:nvCxnSpPr>
          <p:cNvPr id="558" name="Google Shape;558;p69"/>
          <p:cNvCxnSpPr/>
          <p:nvPr/>
        </p:nvCxnSpPr>
        <p:spPr>
          <a:xfrm rot="5400000">
            <a:off x="5144295" y="3545682"/>
            <a:ext cx="3429000" cy="1588"/>
          </a:xfrm>
          <a:prstGeom prst="straightConnector1">
            <a:avLst/>
          </a:prstGeom>
          <a:noFill/>
          <a:ln cap="flat" cmpd="sng" w="9525">
            <a:solidFill>
              <a:schemeClr val="dk1"/>
            </a:solidFill>
            <a:prstDash val="solid"/>
            <a:miter lim="800000"/>
            <a:headEnd len="sm" w="sm" type="none"/>
            <a:tailEnd len="sm" w="sm" type="none"/>
          </a:ln>
        </p:spPr>
      </p:cxnSp>
      <p:cxnSp>
        <p:nvCxnSpPr>
          <p:cNvPr id="559" name="Google Shape;559;p69"/>
          <p:cNvCxnSpPr/>
          <p:nvPr/>
        </p:nvCxnSpPr>
        <p:spPr>
          <a:xfrm rot="5400000">
            <a:off x="6438901" y="3544889"/>
            <a:ext cx="3429000" cy="3175"/>
          </a:xfrm>
          <a:prstGeom prst="straightConnector1">
            <a:avLst/>
          </a:prstGeom>
          <a:noFill/>
          <a:ln cap="flat" cmpd="sng" w="9525">
            <a:solidFill>
              <a:schemeClr val="dk1"/>
            </a:solidFill>
            <a:prstDash val="solid"/>
            <a:miter lim="800000"/>
            <a:headEnd len="sm" w="sm" type="none"/>
            <a:tailEnd len="sm" w="sm" type="none"/>
          </a:ln>
        </p:spPr>
      </p:cxnSp>
      <p:sp>
        <p:nvSpPr>
          <p:cNvPr id="560" name="Google Shape;560;p69"/>
          <p:cNvSpPr txBox="1"/>
          <p:nvPr/>
        </p:nvSpPr>
        <p:spPr>
          <a:xfrm>
            <a:off x="458790" y="2885962"/>
            <a:ext cx="243681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EH&amp;S Documentation</a:t>
            </a:r>
            <a:endParaRPr sz="1400">
              <a:solidFill>
                <a:schemeClr val="dk1"/>
              </a:solidFill>
              <a:latin typeface="Calibri"/>
              <a:ea typeface="Calibri"/>
              <a:cs typeface="Calibri"/>
              <a:sym typeface="Calibri"/>
            </a:endParaRPr>
          </a:p>
        </p:txBody>
      </p:sp>
      <p:sp>
        <p:nvSpPr>
          <p:cNvPr id="561" name="Google Shape;561;p69"/>
          <p:cNvSpPr/>
          <p:nvPr/>
        </p:nvSpPr>
        <p:spPr>
          <a:xfrm>
            <a:off x="3048000" y="1828800"/>
            <a:ext cx="1295400" cy="3429000"/>
          </a:xfrm>
          <a:prstGeom prst="rect">
            <a:avLst/>
          </a:prstGeom>
          <a:solidFill>
            <a:srgbClr val="D0CECE"/>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109538" lvl="0" marL="109538"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Handle as     “Default”</a:t>
            </a:r>
            <a:endParaRPr/>
          </a:p>
          <a:p>
            <a:pPr indent="-109538" lvl="0" marL="109538" marR="0" rtl="0" algn="ctr">
              <a:spcBef>
                <a:spcPts val="600"/>
              </a:spcBef>
              <a:spcAft>
                <a:spcPts val="0"/>
              </a:spcAft>
              <a:buNone/>
            </a:pPr>
            <a:r>
              <a:rPr lang="en-US" sz="1600">
                <a:solidFill>
                  <a:schemeClr val="dk1"/>
                </a:solidFill>
                <a:latin typeface="Calibri"/>
                <a:ea typeface="Calibri"/>
                <a:cs typeface="Calibri"/>
                <a:sym typeface="Calibri"/>
              </a:rPr>
              <a:t>- or -</a:t>
            </a:r>
            <a:endParaRPr/>
          </a:p>
          <a:p>
            <a:pPr indent="-109538" lvl="0" marL="109538" marR="0" rtl="0" algn="l">
              <a:spcBef>
                <a:spcPts val="60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Follow Chemical Hygiene Plan</a:t>
            </a:r>
            <a:endParaRPr/>
          </a:p>
        </p:txBody>
      </p:sp>
      <p:sp>
        <p:nvSpPr>
          <p:cNvPr id="562" name="Google Shape;562;p69"/>
          <p:cNvSpPr/>
          <p:nvPr/>
        </p:nvSpPr>
        <p:spPr>
          <a:xfrm>
            <a:off x="4343400" y="1828800"/>
            <a:ext cx="1295400" cy="3429000"/>
          </a:xfrm>
          <a:prstGeom prst="rect">
            <a:avLst/>
          </a:prstGeom>
          <a:solidFill>
            <a:srgbClr val="D0CECE"/>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109538" lvl="0" marL="109538"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Generic SDS</a:t>
            </a:r>
            <a:endParaRPr/>
          </a:p>
          <a:p>
            <a:pPr indent="-109538" lvl="0" marL="109538" marR="0" rtl="0" algn="l">
              <a:spcBef>
                <a:spcPts val="60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Default or specific OHC</a:t>
            </a:r>
            <a:endParaRPr/>
          </a:p>
          <a:p>
            <a:pPr indent="-109538" lvl="0" marL="109538" marR="0" rtl="0" algn="l">
              <a:spcBef>
                <a:spcPts val="60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Handling linked to OHC</a:t>
            </a:r>
            <a:endParaRPr/>
          </a:p>
        </p:txBody>
      </p:sp>
      <p:sp>
        <p:nvSpPr>
          <p:cNvPr id="563" name="Google Shape;563;p69"/>
          <p:cNvSpPr/>
          <p:nvPr/>
        </p:nvSpPr>
        <p:spPr>
          <a:xfrm>
            <a:off x="5638800" y="1828800"/>
            <a:ext cx="1219200" cy="3429000"/>
          </a:xfrm>
          <a:prstGeom prst="rect">
            <a:avLst/>
          </a:prstGeom>
          <a:solidFill>
            <a:srgbClr val="D0CECE"/>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109538" lvl="0" marL="109538"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Specif. SDS</a:t>
            </a:r>
            <a:endParaRPr/>
          </a:p>
          <a:p>
            <a:pPr indent="-109538" lvl="0" marL="109538" marR="0" rtl="0" algn="l">
              <a:spcBef>
                <a:spcPts val="60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Env Tox screening</a:t>
            </a:r>
            <a:endParaRPr/>
          </a:p>
          <a:p>
            <a:pPr indent="-109538" lvl="0" marL="109538" marR="0" rtl="0" algn="l">
              <a:spcBef>
                <a:spcPts val="60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Chem &amp; Form Dev process assessm’t</a:t>
            </a:r>
            <a:endParaRPr sz="1600">
              <a:solidFill>
                <a:schemeClr val="dk1"/>
              </a:solidFill>
              <a:latin typeface="Calibri"/>
              <a:ea typeface="Calibri"/>
              <a:cs typeface="Calibri"/>
              <a:sym typeface="Calibri"/>
            </a:endParaRPr>
          </a:p>
        </p:txBody>
      </p:sp>
      <p:sp>
        <p:nvSpPr>
          <p:cNvPr id="564" name="Google Shape;564;p69"/>
          <p:cNvSpPr/>
          <p:nvPr/>
        </p:nvSpPr>
        <p:spPr>
          <a:xfrm>
            <a:off x="6858000" y="1828800"/>
            <a:ext cx="1295400" cy="3429000"/>
          </a:xfrm>
          <a:prstGeom prst="rect">
            <a:avLst/>
          </a:prstGeom>
          <a:solidFill>
            <a:srgbClr val="D0CECE"/>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109538" lvl="0" marL="109538"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OEL</a:t>
            </a:r>
            <a:endParaRPr/>
          </a:p>
          <a:p>
            <a:pPr indent="-109538" lvl="0" marL="109538" marR="0" rtl="0" algn="l">
              <a:spcBef>
                <a:spcPts val="60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IH Method</a:t>
            </a:r>
            <a:endParaRPr/>
          </a:p>
          <a:p>
            <a:pPr indent="-109538" lvl="0" marL="109538" marR="0" rtl="0" algn="l">
              <a:spcBef>
                <a:spcPts val="60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Occ Tox testing</a:t>
            </a:r>
            <a:endParaRPr/>
          </a:p>
          <a:p>
            <a:pPr indent="-109538" lvl="0" marL="109538" marR="0" rtl="0" algn="l">
              <a:spcBef>
                <a:spcPts val="60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Process  Safety eval</a:t>
            </a:r>
            <a:endParaRPr sz="1600">
              <a:solidFill>
                <a:schemeClr val="dk1"/>
              </a:solidFill>
              <a:latin typeface="Calibri"/>
              <a:ea typeface="Calibri"/>
              <a:cs typeface="Calibri"/>
              <a:sym typeface="Calibri"/>
            </a:endParaRPr>
          </a:p>
          <a:p>
            <a:pPr indent="-109538" lvl="0" marL="109538" marR="0" rtl="0" algn="l">
              <a:spcBef>
                <a:spcPts val="60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CMO eval</a:t>
            </a:r>
            <a:endParaRPr sz="1600">
              <a:solidFill>
                <a:schemeClr val="dk1"/>
              </a:solidFill>
              <a:latin typeface="Calibri"/>
              <a:ea typeface="Calibri"/>
              <a:cs typeface="Calibri"/>
              <a:sym typeface="Calibri"/>
            </a:endParaRPr>
          </a:p>
          <a:p>
            <a:pPr indent="0" lvl="0" marL="0" marR="0" rtl="0" algn="l">
              <a:spcBef>
                <a:spcPts val="600"/>
              </a:spcBef>
              <a:spcAft>
                <a:spcPts val="0"/>
              </a:spcAft>
              <a:buClr>
                <a:schemeClr val="lt1"/>
              </a:buClr>
              <a:buSzPts val="1600"/>
              <a:buFont typeface="Arial"/>
              <a:buNone/>
            </a:pPr>
            <a:r>
              <a:t/>
            </a:r>
            <a:endParaRPr sz="1600">
              <a:solidFill>
                <a:schemeClr val="dk1"/>
              </a:solidFill>
              <a:latin typeface="Calibri"/>
              <a:ea typeface="Calibri"/>
              <a:cs typeface="Calibri"/>
              <a:sym typeface="Calibri"/>
            </a:endParaRPr>
          </a:p>
        </p:txBody>
      </p:sp>
      <p:sp>
        <p:nvSpPr>
          <p:cNvPr id="565" name="Google Shape;565;p69"/>
          <p:cNvSpPr/>
          <p:nvPr/>
        </p:nvSpPr>
        <p:spPr>
          <a:xfrm>
            <a:off x="8153400" y="1828800"/>
            <a:ext cx="1066800" cy="3429000"/>
          </a:xfrm>
          <a:prstGeom prst="rect">
            <a:avLst/>
          </a:prstGeom>
          <a:solidFill>
            <a:srgbClr val="D0CECE"/>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109538" lvl="0" marL="109538"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Final SDS</a:t>
            </a:r>
            <a:endParaRPr/>
          </a:p>
          <a:p>
            <a:pPr indent="-109538" lvl="0" marL="109538" marR="0" rtl="0" algn="l">
              <a:spcBef>
                <a:spcPts val="60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ASL</a:t>
            </a:r>
            <a:endParaRPr/>
          </a:p>
          <a:p>
            <a:pPr indent="-109538" lvl="0" marL="109538" marR="0" rtl="0" algn="l">
              <a:spcBef>
                <a:spcPts val="60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ADE</a:t>
            </a:r>
            <a:endParaRPr/>
          </a:p>
          <a:p>
            <a:pPr indent="-109538" lvl="0" marL="109538" marR="0" rtl="0" algn="l">
              <a:spcBef>
                <a:spcPts val="60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IH survey</a:t>
            </a:r>
            <a:endParaRPr/>
          </a:p>
          <a:p>
            <a:pPr indent="-109538" lvl="0" marL="109538" marR="0" rtl="0" algn="l">
              <a:spcBef>
                <a:spcPts val="60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Env Tox fate / fx testing</a:t>
            </a:r>
            <a:endParaRPr/>
          </a:p>
        </p:txBody>
      </p:sp>
      <p:sp>
        <p:nvSpPr>
          <p:cNvPr id="566" name="Google Shape;566;p69"/>
          <p:cNvSpPr/>
          <p:nvPr/>
        </p:nvSpPr>
        <p:spPr>
          <a:xfrm>
            <a:off x="9220200" y="1828800"/>
            <a:ext cx="1143000" cy="3429000"/>
          </a:xfrm>
          <a:prstGeom prst="rect">
            <a:avLst/>
          </a:prstGeom>
          <a:solidFill>
            <a:srgbClr val="D0CECE"/>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109538" lvl="0" marL="109538"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Facility Review</a:t>
            </a:r>
            <a:endParaRPr/>
          </a:p>
          <a:p>
            <a:pPr indent="-109538" lvl="0" marL="109538" marR="0" rtl="0" algn="l">
              <a:spcBef>
                <a:spcPts val="60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Safe Handling Guide</a:t>
            </a:r>
            <a:endParaRPr/>
          </a:p>
        </p:txBody>
      </p:sp>
      <p:cxnSp>
        <p:nvCxnSpPr>
          <p:cNvPr id="567" name="Google Shape;567;p69"/>
          <p:cNvCxnSpPr/>
          <p:nvPr/>
        </p:nvCxnSpPr>
        <p:spPr>
          <a:xfrm rot="5400000">
            <a:off x="3924300" y="3546475"/>
            <a:ext cx="3429000" cy="0"/>
          </a:xfrm>
          <a:prstGeom prst="straightConnector1">
            <a:avLst/>
          </a:prstGeom>
          <a:noFill/>
          <a:ln cap="flat" cmpd="sng" w="76200">
            <a:solidFill>
              <a:schemeClr val="accent1"/>
            </a:solidFill>
            <a:prstDash val="solid"/>
            <a:miter lim="800000"/>
            <a:headEnd len="sm" w="sm" type="none"/>
            <a:tailEnd len="sm" w="sm" type="none"/>
          </a:ln>
        </p:spPr>
      </p:cxnSp>
      <p:cxnSp>
        <p:nvCxnSpPr>
          <p:cNvPr id="568" name="Google Shape;568;p69"/>
          <p:cNvCxnSpPr/>
          <p:nvPr/>
        </p:nvCxnSpPr>
        <p:spPr>
          <a:xfrm rot="5400000">
            <a:off x="7505701" y="3544889"/>
            <a:ext cx="3429000" cy="3175"/>
          </a:xfrm>
          <a:prstGeom prst="straightConnector1">
            <a:avLst/>
          </a:prstGeom>
          <a:noFill/>
          <a:ln cap="flat" cmpd="sng" w="76200">
            <a:solidFill>
              <a:schemeClr val="accent1"/>
            </a:solidFill>
            <a:prstDash val="solid"/>
            <a:miter lim="800000"/>
            <a:headEnd len="sm" w="sm" type="none"/>
            <a:tailEnd len="sm" w="sm" type="none"/>
          </a:ln>
        </p:spPr>
      </p:cxnSp>
      <p:sp>
        <p:nvSpPr>
          <p:cNvPr id="569" name="Google Shape;569;p69"/>
          <p:cNvSpPr txBox="1"/>
          <p:nvPr/>
        </p:nvSpPr>
        <p:spPr>
          <a:xfrm>
            <a:off x="1752600" y="5562600"/>
            <a:ext cx="8915400" cy="400110"/>
          </a:xfrm>
          <a:prstGeom prst="rect">
            <a:avLst/>
          </a:prstGeom>
          <a:noFill/>
          <a:ln>
            <a:noFill/>
          </a:ln>
        </p:spPr>
        <p:txBody>
          <a:bodyPr anchorCtr="0" anchor="t" bIns="45700" lIns="91425" spcFirstLastPara="1" rIns="91425" wrap="square" tIns="45700">
            <a:spAutoFit/>
          </a:bodyPr>
          <a:lstStyle/>
          <a:p>
            <a:pPr indent="-628650" lvl="0" marL="628650" marR="0" rtl="0" algn="l">
              <a:spcBef>
                <a:spcPts val="0"/>
              </a:spcBef>
              <a:spcAft>
                <a:spcPts val="0"/>
              </a:spcAft>
              <a:buNone/>
            </a:pPr>
            <a:r>
              <a:rPr b="1" i="1" lang="en-US" sz="2000" u="sng">
                <a:solidFill>
                  <a:srgbClr val="C00000"/>
                </a:solidFill>
                <a:latin typeface="Calibri"/>
                <a:ea typeface="Calibri"/>
                <a:cs typeface="Calibri"/>
                <a:sym typeface="Calibri"/>
              </a:rPr>
              <a:t>Note: </a:t>
            </a:r>
            <a:r>
              <a:rPr lang="en-US" sz="2000">
                <a:solidFill>
                  <a:schemeClr val="dk1"/>
                </a:solidFill>
                <a:latin typeface="Calibri"/>
                <a:ea typeface="Calibri"/>
                <a:cs typeface="Calibri"/>
                <a:sym typeface="Calibri"/>
              </a:rPr>
              <a:t> Factors (potency, volume) may shift these elements to the left or the right</a:t>
            </a:r>
            <a:endParaRPr/>
          </a:p>
        </p:txBody>
      </p:sp>
      <p:pic>
        <p:nvPicPr>
          <p:cNvPr id="570" name="Google Shape;570;p69"/>
          <p:cNvPicPr preferRelativeResize="0"/>
          <p:nvPr/>
        </p:nvPicPr>
        <p:blipFill rotWithShape="1">
          <a:blip r:embed="rId3">
            <a:alphaModFix/>
          </a:blip>
          <a:srcRect b="0" l="0" r="0" t="0"/>
          <a:stretch/>
        </p:blipFill>
        <p:spPr>
          <a:xfrm>
            <a:off x="8229600" y="6002927"/>
            <a:ext cx="3764832" cy="744212"/>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2"/>
          <p:cNvSpPr txBox="1"/>
          <p:nvPr>
            <p:ph idx="1" type="body"/>
          </p:nvPr>
        </p:nvSpPr>
        <p:spPr>
          <a:xfrm>
            <a:off x="505968" y="519925"/>
            <a:ext cx="6294951" cy="9597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72CE"/>
              </a:buClr>
              <a:buSzPts val="3600"/>
              <a:buNone/>
            </a:pPr>
            <a:r>
              <a:rPr lang="en-US" sz="3600"/>
              <a:t>Acronyms</a:t>
            </a:r>
            <a:endParaRPr/>
          </a:p>
        </p:txBody>
      </p:sp>
      <p:sp>
        <p:nvSpPr>
          <p:cNvPr id="345" name="Google Shape;345;p52"/>
          <p:cNvSpPr txBox="1"/>
          <p:nvPr>
            <p:ph idx="2" type="body"/>
          </p:nvPr>
        </p:nvSpPr>
        <p:spPr>
          <a:xfrm>
            <a:off x="505968" y="1297459"/>
            <a:ext cx="8242616" cy="4272068"/>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Char char="•"/>
            </a:pPr>
            <a:r>
              <a:rPr lang="en-US" sz="2400"/>
              <a:t>Ab:  Antibody</a:t>
            </a:r>
            <a:endParaRPr/>
          </a:p>
          <a:p>
            <a:pPr indent="-228600" lvl="0" marL="228600" rtl="0" algn="l">
              <a:lnSpc>
                <a:spcPct val="90000"/>
              </a:lnSpc>
              <a:spcBef>
                <a:spcPts val="1000"/>
              </a:spcBef>
              <a:spcAft>
                <a:spcPts val="0"/>
              </a:spcAft>
              <a:buClr>
                <a:schemeClr val="dk1"/>
              </a:buClr>
              <a:buSzPct val="100000"/>
              <a:buChar char="•"/>
            </a:pPr>
            <a:r>
              <a:rPr lang="en-US" sz="2400"/>
              <a:t>API:  Active Pharmaceutical Ingredient</a:t>
            </a:r>
            <a:endParaRPr/>
          </a:p>
          <a:p>
            <a:pPr indent="-228600" lvl="0" marL="228600" rtl="0" algn="l">
              <a:lnSpc>
                <a:spcPct val="90000"/>
              </a:lnSpc>
              <a:spcBef>
                <a:spcPts val="1000"/>
              </a:spcBef>
              <a:spcAft>
                <a:spcPts val="0"/>
              </a:spcAft>
              <a:buClr>
                <a:schemeClr val="dk1"/>
              </a:buClr>
              <a:buSzPct val="100000"/>
              <a:buChar char="•"/>
            </a:pPr>
            <a:r>
              <a:rPr lang="en-US" sz="2400"/>
              <a:t>ASL:  Acceptable Surface Limit</a:t>
            </a:r>
            <a:endParaRPr/>
          </a:p>
          <a:p>
            <a:pPr indent="-228600" lvl="0" marL="228600" rtl="0" algn="l">
              <a:lnSpc>
                <a:spcPct val="90000"/>
              </a:lnSpc>
              <a:spcBef>
                <a:spcPts val="1000"/>
              </a:spcBef>
              <a:spcAft>
                <a:spcPts val="0"/>
              </a:spcAft>
              <a:buClr>
                <a:schemeClr val="dk1"/>
              </a:buClr>
              <a:buSzPct val="100000"/>
              <a:buChar char="•"/>
            </a:pPr>
            <a:r>
              <a:rPr lang="en-US" sz="2400"/>
              <a:t>CMO:  Contract Manufacturing Organization</a:t>
            </a:r>
            <a:endParaRPr/>
          </a:p>
          <a:p>
            <a:pPr indent="-228600" lvl="0" marL="228600" rtl="0" algn="l">
              <a:lnSpc>
                <a:spcPct val="90000"/>
              </a:lnSpc>
              <a:spcBef>
                <a:spcPts val="1000"/>
              </a:spcBef>
              <a:spcAft>
                <a:spcPts val="0"/>
              </a:spcAft>
              <a:buClr>
                <a:schemeClr val="dk1"/>
              </a:buClr>
              <a:buSzPct val="100000"/>
              <a:buChar char="•"/>
            </a:pPr>
            <a:r>
              <a:rPr lang="en-US" sz="2400"/>
              <a:t>CPT:  Containment Performance Target</a:t>
            </a:r>
            <a:endParaRPr/>
          </a:p>
          <a:p>
            <a:pPr indent="-228600" lvl="0" marL="228600" rtl="0" algn="l">
              <a:lnSpc>
                <a:spcPct val="90000"/>
              </a:lnSpc>
              <a:spcBef>
                <a:spcPts val="1000"/>
              </a:spcBef>
              <a:spcAft>
                <a:spcPts val="0"/>
              </a:spcAft>
              <a:buClr>
                <a:schemeClr val="dk1"/>
              </a:buClr>
              <a:buSzPct val="100000"/>
              <a:buChar char="•"/>
            </a:pPr>
            <a:r>
              <a:rPr lang="en-US" sz="2400"/>
              <a:t>CRO:  Contract Research Organization</a:t>
            </a:r>
            <a:endParaRPr/>
          </a:p>
          <a:p>
            <a:pPr indent="-228600" lvl="0" marL="228600" rtl="0" algn="l">
              <a:lnSpc>
                <a:spcPct val="90000"/>
              </a:lnSpc>
              <a:spcBef>
                <a:spcPts val="1000"/>
              </a:spcBef>
              <a:spcAft>
                <a:spcPts val="0"/>
              </a:spcAft>
              <a:buClr>
                <a:schemeClr val="dk1"/>
              </a:buClr>
              <a:buSzPct val="100000"/>
              <a:buChar char="•"/>
            </a:pPr>
            <a:r>
              <a:rPr lang="en-US" sz="2400"/>
              <a:t>GHS:  Globally Harmonized System</a:t>
            </a:r>
            <a:endParaRPr/>
          </a:p>
          <a:p>
            <a:pPr indent="-228600" lvl="0" marL="228600" rtl="0" algn="l">
              <a:lnSpc>
                <a:spcPct val="90000"/>
              </a:lnSpc>
              <a:spcBef>
                <a:spcPts val="1000"/>
              </a:spcBef>
              <a:spcAft>
                <a:spcPts val="0"/>
              </a:spcAft>
              <a:buClr>
                <a:schemeClr val="dk1"/>
              </a:buClr>
              <a:buSzPct val="100000"/>
              <a:buChar char="•"/>
            </a:pPr>
            <a:r>
              <a:rPr lang="en-US" sz="2400"/>
              <a:t>HD:  Hazardous Drug</a:t>
            </a:r>
            <a:endParaRPr/>
          </a:p>
          <a:p>
            <a:pPr indent="-228600" lvl="0" marL="228600" rtl="0" algn="l">
              <a:lnSpc>
                <a:spcPct val="90000"/>
              </a:lnSpc>
              <a:spcBef>
                <a:spcPts val="1000"/>
              </a:spcBef>
              <a:spcAft>
                <a:spcPts val="0"/>
              </a:spcAft>
              <a:buClr>
                <a:schemeClr val="dk1"/>
              </a:buClr>
              <a:buSzPct val="100000"/>
              <a:buChar char="•"/>
            </a:pPr>
            <a:r>
              <a:rPr lang="en-US" sz="2400"/>
              <a:t>OEL:  Occupational Exposure Limit</a:t>
            </a:r>
            <a:endParaRPr/>
          </a:p>
          <a:p>
            <a:pPr indent="-228600" lvl="0" marL="228600" rtl="0" algn="l">
              <a:lnSpc>
                <a:spcPct val="90000"/>
              </a:lnSpc>
              <a:spcBef>
                <a:spcPts val="1000"/>
              </a:spcBef>
              <a:spcAft>
                <a:spcPts val="0"/>
              </a:spcAft>
              <a:buClr>
                <a:schemeClr val="dk1"/>
              </a:buClr>
              <a:buSzPct val="100000"/>
              <a:buChar char="•"/>
            </a:pPr>
            <a:r>
              <a:rPr lang="en-US" sz="2400"/>
              <a:t>PEL:  Permissible Exposure Limit</a:t>
            </a:r>
            <a:endParaRPr/>
          </a:p>
          <a:p>
            <a:pPr indent="-228600" lvl="0" marL="228600" rtl="0" algn="l">
              <a:lnSpc>
                <a:spcPct val="90000"/>
              </a:lnSpc>
              <a:spcBef>
                <a:spcPts val="1000"/>
              </a:spcBef>
              <a:spcAft>
                <a:spcPts val="0"/>
              </a:spcAft>
              <a:buClr>
                <a:schemeClr val="dk1"/>
              </a:buClr>
              <a:buSzPct val="100000"/>
              <a:buChar char="•"/>
            </a:pPr>
            <a:r>
              <a:rPr lang="en-US" sz="2400"/>
              <a:t>USP: </a:t>
            </a:r>
            <a:r>
              <a:rPr b="0" lang="en-US" sz="2400"/>
              <a:t>United States Pharmacopeia</a:t>
            </a:r>
            <a:endParaRPr/>
          </a:p>
          <a:p>
            <a:pPr indent="-228600" lvl="0" marL="228600" rtl="0" algn="l">
              <a:lnSpc>
                <a:spcPct val="90000"/>
              </a:lnSpc>
              <a:spcBef>
                <a:spcPts val="1000"/>
              </a:spcBef>
              <a:spcAft>
                <a:spcPts val="0"/>
              </a:spcAft>
              <a:buClr>
                <a:schemeClr val="dk1"/>
              </a:buClr>
              <a:buSzPct val="100000"/>
              <a:buChar char="•"/>
            </a:pPr>
            <a:r>
              <a:rPr lang="en-US" sz="2400"/>
              <a:t>VC:  Venture Capital</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0"/>
          <p:cNvSpPr txBox="1"/>
          <p:nvPr>
            <p:ph type="title"/>
          </p:nvPr>
        </p:nvSpPr>
        <p:spPr>
          <a:xfrm>
            <a:off x="838200" y="365129"/>
            <a:ext cx="10515600" cy="1325563"/>
          </a:xfrm>
          <a:prstGeom prst="rect">
            <a:avLst/>
          </a:prstGeom>
          <a:noFill/>
          <a:ln>
            <a:noFill/>
          </a:ln>
        </p:spPr>
        <p:txBody>
          <a:bodyPr anchorCtr="0" anchor="ctr" bIns="44450" lIns="90475" spcFirstLastPara="1" rIns="90475" wrap="square" tIns="44450">
            <a:normAutofit/>
          </a:bodyPr>
          <a:lstStyle/>
          <a:p>
            <a:pPr indent="0" lvl="0" marL="0" rtl="0" algn="l">
              <a:lnSpc>
                <a:spcPct val="90000"/>
              </a:lnSpc>
              <a:spcBef>
                <a:spcPts val="0"/>
              </a:spcBef>
              <a:spcAft>
                <a:spcPts val="0"/>
              </a:spcAft>
              <a:buClr>
                <a:srgbClr val="00A3B4"/>
              </a:buClr>
              <a:buSzPts val="3600"/>
              <a:buFont typeface="Calibri"/>
              <a:buNone/>
            </a:pPr>
            <a:r>
              <a:rPr lang="en-US"/>
              <a:t>Integrating EH&amp;S into Drug Development</a:t>
            </a:r>
            <a:endParaRPr/>
          </a:p>
        </p:txBody>
      </p:sp>
      <p:sp>
        <p:nvSpPr>
          <p:cNvPr id="577" name="Google Shape;577;p70"/>
          <p:cNvSpPr txBox="1"/>
          <p:nvPr>
            <p:ph idx="1" type="body"/>
          </p:nvPr>
        </p:nvSpPr>
        <p:spPr>
          <a:xfrm>
            <a:off x="838200" y="1825625"/>
            <a:ext cx="10515600" cy="4351338"/>
          </a:xfrm>
          <a:prstGeom prst="rect">
            <a:avLst/>
          </a:prstGeom>
          <a:noFill/>
          <a:ln>
            <a:noFill/>
          </a:ln>
        </p:spPr>
        <p:txBody>
          <a:bodyPr anchorCtr="0" anchor="t" bIns="44450" lIns="90475" spcFirstLastPara="1" rIns="90475" wrap="square" tIns="44450">
            <a:normAutofit lnSpcReduction="10000"/>
          </a:bodyPr>
          <a:lstStyle/>
          <a:p>
            <a:pPr indent="0" lvl="0" marL="0" rtl="0" algn="l">
              <a:lnSpc>
                <a:spcPct val="100000"/>
              </a:lnSpc>
              <a:spcBef>
                <a:spcPts val="0"/>
              </a:spcBef>
              <a:spcAft>
                <a:spcPts val="0"/>
              </a:spcAft>
              <a:buClr>
                <a:srgbClr val="0070C0"/>
              </a:buClr>
              <a:buSzPts val="3200"/>
              <a:buNone/>
            </a:pPr>
            <a:r>
              <a:rPr b="1" i="1" lang="en-US" sz="3200">
                <a:solidFill>
                  <a:srgbClr val="0070C0"/>
                </a:solidFill>
              </a:rPr>
              <a:t>If EH&amp;S is </a:t>
            </a:r>
            <a:r>
              <a:rPr b="1" i="1" lang="en-US" sz="3200">
                <a:solidFill>
                  <a:srgbClr val="C00000"/>
                </a:solidFill>
              </a:rPr>
              <a:t>poorly</a:t>
            </a:r>
            <a:r>
              <a:rPr b="1" i="1" lang="en-US" sz="3200">
                <a:solidFill>
                  <a:srgbClr val="0070C0"/>
                </a:solidFill>
              </a:rPr>
              <a:t> integrated:</a:t>
            </a:r>
            <a:endParaRPr b="1" sz="3200">
              <a:solidFill>
                <a:srgbClr val="0070C0"/>
              </a:solidFill>
            </a:endParaRPr>
          </a:p>
          <a:p>
            <a:pPr indent="-233363" lvl="0" marL="233363" rtl="0" algn="l">
              <a:lnSpc>
                <a:spcPct val="100000"/>
              </a:lnSpc>
              <a:spcBef>
                <a:spcPts val="1200"/>
              </a:spcBef>
              <a:spcAft>
                <a:spcPts val="0"/>
              </a:spcAft>
              <a:buClr>
                <a:schemeClr val="dk1"/>
              </a:buClr>
              <a:buSzPts val="2800"/>
              <a:buChar char="•"/>
            </a:pPr>
            <a:r>
              <a:rPr lang="en-US"/>
              <a:t>EH&amp;S develops “health and safety” programs for regulatory compliance only </a:t>
            </a:r>
            <a:endParaRPr/>
          </a:p>
          <a:p>
            <a:pPr indent="-233363" lvl="0" marL="233363" rtl="0" algn="l">
              <a:lnSpc>
                <a:spcPct val="100000"/>
              </a:lnSpc>
              <a:spcBef>
                <a:spcPts val="1200"/>
              </a:spcBef>
              <a:spcAft>
                <a:spcPts val="0"/>
              </a:spcAft>
              <a:buClr>
                <a:schemeClr val="dk1"/>
              </a:buClr>
              <a:buSzPts val="2800"/>
              <a:buChar char="•"/>
            </a:pPr>
            <a:r>
              <a:rPr lang="en-US"/>
              <a:t>Job is to “Keep the workers safe” and “Keep us out of trouble”</a:t>
            </a:r>
            <a:endParaRPr/>
          </a:p>
          <a:p>
            <a:pPr indent="-231775" lvl="1" marL="344488" rtl="0" algn="l">
              <a:lnSpc>
                <a:spcPct val="100000"/>
              </a:lnSpc>
              <a:spcBef>
                <a:spcPts val="1200"/>
              </a:spcBef>
              <a:spcAft>
                <a:spcPts val="0"/>
              </a:spcAft>
              <a:buClr>
                <a:schemeClr val="dk1"/>
              </a:buClr>
              <a:buSzPts val="2400"/>
              <a:buChar char="•"/>
            </a:pPr>
            <a:r>
              <a:rPr lang="en-US"/>
              <a:t>Management is focused on sales and/or product development </a:t>
            </a:r>
            <a:endParaRPr/>
          </a:p>
          <a:p>
            <a:pPr indent="-233363" lvl="0" marL="233363" rtl="0" algn="l">
              <a:lnSpc>
                <a:spcPct val="100000"/>
              </a:lnSpc>
              <a:spcBef>
                <a:spcPts val="1200"/>
              </a:spcBef>
              <a:spcAft>
                <a:spcPts val="0"/>
              </a:spcAft>
              <a:buClr>
                <a:schemeClr val="dk1"/>
              </a:buClr>
              <a:buSzPts val="2800"/>
              <a:buChar char="•"/>
            </a:pPr>
            <a:r>
              <a:rPr lang="en-US"/>
              <a:t>Minimal consideration on environmental health and safety impact of the products </a:t>
            </a:r>
            <a:endParaRPr/>
          </a:p>
          <a:p>
            <a:pPr indent="-231775" lvl="1" marL="344488" rtl="0" algn="l">
              <a:lnSpc>
                <a:spcPct val="100000"/>
              </a:lnSpc>
              <a:spcBef>
                <a:spcPts val="1200"/>
              </a:spcBef>
              <a:spcAft>
                <a:spcPts val="0"/>
              </a:spcAft>
              <a:buClr>
                <a:schemeClr val="dk1"/>
              </a:buClr>
              <a:buSzPts val="2400"/>
              <a:buChar char="•"/>
            </a:pPr>
            <a:r>
              <a:rPr lang="en-US"/>
              <a:t>Unless there is a “problem”</a:t>
            </a:r>
            <a:endParaRPr/>
          </a:p>
          <a:p>
            <a:pPr indent="-231775" lvl="1" marL="344488" rtl="0" algn="l">
              <a:lnSpc>
                <a:spcPct val="100000"/>
              </a:lnSpc>
              <a:spcBef>
                <a:spcPts val="1200"/>
              </a:spcBef>
              <a:spcAft>
                <a:spcPts val="0"/>
              </a:spcAft>
              <a:buClr>
                <a:schemeClr val="dk1"/>
              </a:buClr>
              <a:buSzPts val="2400"/>
              <a:buChar char="•"/>
            </a:pPr>
            <a:r>
              <a:rPr lang="en-US"/>
              <a:t>If you have a “problem” the product may “die”</a:t>
            </a:r>
            <a:endParaRPr/>
          </a:p>
        </p:txBody>
      </p:sp>
      <p:sp>
        <p:nvSpPr>
          <p:cNvPr id="578" name="Google Shape;578;p70"/>
          <p:cNvSpPr txBox="1"/>
          <p:nvPr>
            <p:ph idx="11" type="ftr"/>
          </p:nvPr>
        </p:nvSpPr>
        <p:spPr>
          <a:xfrm>
            <a:off x="162340" y="6356355"/>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900"/>
              <a:buFont typeface="Calibri"/>
              <a:buNone/>
            </a:pPr>
            <a:r>
              <a:t/>
            </a:r>
            <a:endParaRPr/>
          </a:p>
        </p:txBody>
      </p:sp>
      <p:pic>
        <p:nvPicPr>
          <p:cNvPr id="579" name="Google Shape;579;p70"/>
          <p:cNvPicPr preferRelativeResize="0"/>
          <p:nvPr/>
        </p:nvPicPr>
        <p:blipFill rotWithShape="1">
          <a:blip r:embed="rId3">
            <a:alphaModFix/>
          </a:blip>
          <a:srcRect b="0" l="0" r="0" t="0"/>
          <a:stretch/>
        </p:blipFill>
        <p:spPr>
          <a:xfrm>
            <a:off x="7914862" y="5936742"/>
            <a:ext cx="3969842" cy="7847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1"/>
          <p:cNvSpPr txBox="1"/>
          <p:nvPr>
            <p:ph type="title"/>
          </p:nvPr>
        </p:nvSpPr>
        <p:spPr>
          <a:xfrm>
            <a:off x="838200" y="365129"/>
            <a:ext cx="10515600" cy="1325563"/>
          </a:xfrm>
          <a:prstGeom prst="rect">
            <a:avLst/>
          </a:prstGeom>
          <a:noFill/>
          <a:ln>
            <a:noFill/>
          </a:ln>
        </p:spPr>
        <p:txBody>
          <a:bodyPr anchorCtr="0" anchor="ctr" bIns="44450" lIns="90475" spcFirstLastPara="1" rIns="90475" wrap="square" tIns="44450">
            <a:normAutofit/>
          </a:bodyPr>
          <a:lstStyle/>
          <a:p>
            <a:pPr indent="0" lvl="0" marL="0" rtl="0" algn="l">
              <a:lnSpc>
                <a:spcPct val="90000"/>
              </a:lnSpc>
              <a:spcBef>
                <a:spcPts val="0"/>
              </a:spcBef>
              <a:spcAft>
                <a:spcPts val="0"/>
              </a:spcAft>
              <a:buClr>
                <a:srgbClr val="00A3B4"/>
              </a:buClr>
              <a:buSzPts val="3600"/>
              <a:buFont typeface="Calibri"/>
              <a:buNone/>
            </a:pPr>
            <a:r>
              <a:rPr lang="en-US"/>
              <a:t>Integrating EH&amp;S into Drug Development</a:t>
            </a:r>
            <a:endParaRPr/>
          </a:p>
        </p:txBody>
      </p:sp>
      <p:sp>
        <p:nvSpPr>
          <p:cNvPr id="586" name="Google Shape;586;p71"/>
          <p:cNvSpPr txBox="1"/>
          <p:nvPr>
            <p:ph idx="1" type="body"/>
          </p:nvPr>
        </p:nvSpPr>
        <p:spPr>
          <a:xfrm>
            <a:off x="838200" y="1825625"/>
            <a:ext cx="10515600" cy="4351338"/>
          </a:xfrm>
          <a:prstGeom prst="rect">
            <a:avLst/>
          </a:prstGeom>
          <a:noFill/>
          <a:ln>
            <a:noFill/>
          </a:ln>
        </p:spPr>
        <p:txBody>
          <a:bodyPr anchorCtr="0" anchor="t" bIns="44450" lIns="90475" spcFirstLastPara="1" rIns="90475" wrap="square" tIns="44450">
            <a:normAutofit fontScale="92500" lnSpcReduction="20000"/>
          </a:bodyPr>
          <a:lstStyle/>
          <a:p>
            <a:pPr indent="-233363" lvl="0" marL="233363" rtl="0" algn="l">
              <a:lnSpc>
                <a:spcPct val="100000"/>
              </a:lnSpc>
              <a:spcBef>
                <a:spcPts val="0"/>
              </a:spcBef>
              <a:spcAft>
                <a:spcPts val="0"/>
              </a:spcAft>
              <a:buClr>
                <a:srgbClr val="BFBFBF"/>
              </a:buClr>
              <a:buSzPct val="100000"/>
              <a:buNone/>
            </a:pPr>
            <a:r>
              <a:rPr b="1" i="1" lang="en-US" sz="3200">
                <a:solidFill>
                  <a:srgbClr val="0070C0"/>
                </a:solidFill>
              </a:rPr>
              <a:t>If EH&amp;S is </a:t>
            </a:r>
            <a:r>
              <a:rPr b="1" i="1" lang="en-US" sz="3200">
                <a:solidFill>
                  <a:schemeClr val="accent6"/>
                </a:solidFill>
              </a:rPr>
              <a:t>well</a:t>
            </a:r>
            <a:r>
              <a:rPr b="1" i="1" lang="en-US" sz="3200">
                <a:solidFill>
                  <a:srgbClr val="0070C0"/>
                </a:solidFill>
              </a:rPr>
              <a:t> integrated:</a:t>
            </a:r>
            <a:endParaRPr b="1" sz="3200">
              <a:solidFill>
                <a:srgbClr val="0070C0"/>
              </a:solidFill>
            </a:endParaRPr>
          </a:p>
          <a:p>
            <a:pPr indent="-233363" lvl="0" marL="233363" rtl="0" algn="l">
              <a:lnSpc>
                <a:spcPct val="100000"/>
              </a:lnSpc>
              <a:spcBef>
                <a:spcPts val="1200"/>
              </a:spcBef>
              <a:spcAft>
                <a:spcPts val="0"/>
              </a:spcAft>
              <a:buClr>
                <a:schemeClr val="dk1"/>
              </a:buClr>
              <a:buSzPct val="100000"/>
              <a:buChar char="•"/>
            </a:pPr>
            <a:r>
              <a:rPr lang="en-US"/>
              <a:t>Occupational and environmental health risks are identified</a:t>
            </a:r>
            <a:endParaRPr/>
          </a:p>
          <a:p>
            <a:pPr indent="-233363" lvl="0" marL="233363" rtl="0" algn="l">
              <a:lnSpc>
                <a:spcPct val="100000"/>
              </a:lnSpc>
              <a:spcBef>
                <a:spcPts val="1200"/>
              </a:spcBef>
              <a:spcAft>
                <a:spcPts val="0"/>
              </a:spcAft>
              <a:buClr>
                <a:schemeClr val="dk1"/>
              </a:buClr>
              <a:buSzPct val="100000"/>
              <a:buChar char="•"/>
            </a:pPr>
            <a:r>
              <a:rPr lang="en-US"/>
              <a:t>A systematic approach is implemented that</a:t>
            </a:r>
            <a:endParaRPr/>
          </a:p>
          <a:p>
            <a:pPr indent="-231775" lvl="1" marL="344488" rtl="0" algn="l">
              <a:lnSpc>
                <a:spcPct val="100000"/>
              </a:lnSpc>
              <a:spcBef>
                <a:spcPts val="1200"/>
              </a:spcBef>
              <a:spcAft>
                <a:spcPts val="0"/>
              </a:spcAft>
              <a:buClr>
                <a:schemeClr val="dk1"/>
              </a:buClr>
              <a:buSzPct val="100000"/>
              <a:buChar char="•"/>
            </a:pPr>
            <a:r>
              <a:rPr lang="en-US"/>
              <a:t>Protects the company and workers </a:t>
            </a:r>
            <a:endParaRPr/>
          </a:p>
          <a:p>
            <a:pPr indent="-231775" lvl="1" marL="344488" rtl="0" algn="l">
              <a:lnSpc>
                <a:spcPct val="100000"/>
              </a:lnSpc>
              <a:spcBef>
                <a:spcPts val="1200"/>
              </a:spcBef>
              <a:spcAft>
                <a:spcPts val="0"/>
              </a:spcAft>
              <a:buClr>
                <a:schemeClr val="dk1"/>
              </a:buClr>
              <a:buSzPct val="100000"/>
              <a:buChar char="•"/>
            </a:pPr>
            <a:r>
              <a:rPr lang="en-US"/>
              <a:t>Avoids delays that impact product launch</a:t>
            </a:r>
            <a:endParaRPr/>
          </a:p>
          <a:p>
            <a:pPr indent="-233363" lvl="0" marL="233363" rtl="0" algn="l">
              <a:lnSpc>
                <a:spcPct val="100000"/>
              </a:lnSpc>
              <a:spcBef>
                <a:spcPts val="1200"/>
              </a:spcBef>
              <a:spcAft>
                <a:spcPts val="0"/>
              </a:spcAft>
              <a:buClr>
                <a:schemeClr val="dk1"/>
              </a:buClr>
              <a:buSzPct val="100000"/>
              <a:buChar char="•"/>
            </a:pPr>
            <a:r>
              <a:rPr lang="en-US"/>
              <a:t>EH&amp;S elements are incorporated into</a:t>
            </a:r>
            <a:endParaRPr/>
          </a:p>
          <a:p>
            <a:pPr indent="-231775" lvl="1" marL="344488" rtl="0" algn="l">
              <a:lnSpc>
                <a:spcPct val="100000"/>
              </a:lnSpc>
              <a:spcBef>
                <a:spcPts val="1200"/>
              </a:spcBef>
              <a:spcAft>
                <a:spcPts val="0"/>
              </a:spcAft>
              <a:buClr>
                <a:schemeClr val="dk1"/>
              </a:buClr>
              <a:buSzPct val="100000"/>
              <a:buChar char="•"/>
            </a:pPr>
            <a:r>
              <a:rPr lang="en-US"/>
              <a:t>Product development timelines </a:t>
            </a:r>
            <a:endParaRPr/>
          </a:p>
          <a:p>
            <a:pPr indent="-231775" lvl="1" marL="344488" rtl="0" algn="l">
              <a:lnSpc>
                <a:spcPct val="100000"/>
              </a:lnSpc>
              <a:spcBef>
                <a:spcPts val="1200"/>
              </a:spcBef>
              <a:spcAft>
                <a:spcPts val="0"/>
              </a:spcAft>
              <a:buClr>
                <a:schemeClr val="dk1"/>
              </a:buClr>
              <a:buSzPct val="100000"/>
              <a:buChar char="•"/>
            </a:pPr>
            <a:r>
              <a:rPr lang="en-US"/>
              <a:t>Facility design and construction</a:t>
            </a:r>
            <a:endParaRPr/>
          </a:p>
          <a:p>
            <a:pPr indent="-233363" lvl="0" marL="233363" rtl="0" algn="l">
              <a:lnSpc>
                <a:spcPct val="100000"/>
              </a:lnSpc>
              <a:spcBef>
                <a:spcPts val="1200"/>
              </a:spcBef>
              <a:spcAft>
                <a:spcPts val="0"/>
              </a:spcAft>
              <a:buClr>
                <a:schemeClr val="dk1"/>
              </a:buClr>
              <a:buSzPct val="100000"/>
              <a:buChar char="•"/>
            </a:pPr>
            <a:r>
              <a:rPr lang="en-US"/>
              <a:t>Product quality and EHS are both considered</a:t>
            </a:r>
            <a:endParaRPr/>
          </a:p>
        </p:txBody>
      </p:sp>
      <p:sp>
        <p:nvSpPr>
          <p:cNvPr id="587" name="Google Shape;587;p71"/>
          <p:cNvSpPr txBox="1"/>
          <p:nvPr>
            <p:ph idx="11" type="ftr"/>
          </p:nvPr>
        </p:nvSpPr>
        <p:spPr>
          <a:xfrm>
            <a:off x="162340" y="6356355"/>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900"/>
              <a:buFont typeface="Calibri"/>
              <a:buNone/>
            </a:pPr>
            <a:r>
              <a:t/>
            </a:r>
            <a:endParaRPr/>
          </a:p>
        </p:txBody>
      </p:sp>
      <p:pic>
        <p:nvPicPr>
          <p:cNvPr id="588" name="Google Shape;588;p71"/>
          <p:cNvPicPr preferRelativeResize="0"/>
          <p:nvPr/>
        </p:nvPicPr>
        <p:blipFill rotWithShape="1">
          <a:blip r:embed="rId3">
            <a:alphaModFix/>
          </a:blip>
          <a:srcRect b="0" l="0" r="0" t="0"/>
          <a:stretch/>
        </p:blipFill>
        <p:spPr>
          <a:xfrm>
            <a:off x="8662249" y="6023738"/>
            <a:ext cx="3529752" cy="69774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72"/>
          <p:cNvSpPr txBox="1"/>
          <p:nvPr>
            <p:ph idx="1" type="body"/>
          </p:nvPr>
        </p:nvSpPr>
        <p:spPr>
          <a:xfrm>
            <a:off x="4270427" y="1201567"/>
            <a:ext cx="4114800" cy="17323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sz="3600"/>
              <a:t>Toxicology and IH Integration</a:t>
            </a:r>
            <a:endParaRPr/>
          </a:p>
          <a:p>
            <a:pPr indent="0" lvl="0" marL="0" rtl="0" algn="l">
              <a:lnSpc>
                <a:spcPct val="90000"/>
              </a:lnSpc>
              <a:spcBef>
                <a:spcPts val="1000"/>
              </a:spcBef>
              <a:spcAft>
                <a:spcPts val="0"/>
              </a:spcAft>
              <a:buClr>
                <a:schemeClr val="lt1"/>
              </a:buClr>
              <a:buSzPts val="3200"/>
              <a:buNone/>
            </a:pPr>
            <a:r>
              <a:t/>
            </a:r>
            <a:endParaRPr/>
          </a:p>
        </p:txBody>
      </p:sp>
      <p:sp>
        <p:nvSpPr>
          <p:cNvPr id="595" name="Google Shape;595;p72"/>
          <p:cNvSpPr txBox="1"/>
          <p:nvPr>
            <p:ph idx="2" type="body"/>
          </p:nvPr>
        </p:nvSpPr>
        <p:spPr>
          <a:xfrm>
            <a:off x="4270428" y="3077416"/>
            <a:ext cx="4114800" cy="1600382"/>
          </a:xfrm>
          <a:prstGeom prst="rect">
            <a:avLst/>
          </a:prstGeom>
          <a:noFill/>
          <a:ln>
            <a:noFill/>
          </a:ln>
        </p:spPr>
        <p:txBody>
          <a:bodyPr anchorCtr="0" anchor="t" bIns="45700" lIns="91425" spcFirstLastPara="1" rIns="91425" wrap="square" tIns="45700">
            <a:normAutofit/>
          </a:bodyPr>
          <a:lstStyle/>
          <a:p>
            <a:pPr indent="-101600" lvl="0" marL="228600" rtl="0" algn="l">
              <a:lnSpc>
                <a:spcPct val="70000"/>
              </a:lnSpc>
              <a:spcBef>
                <a:spcPts val="0"/>
              </a:spcBef>
              <a:spcAft>
                <a:spcPts val="0"/>
              </a:spcAft>
              <a:buClr>
                <a:schemeClr val="lt1"/>
              </a:buClr>
              <a:buSzPts val="20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73"/>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A3B4"/>
              </a:buClr>
              <a:buSzPts val="3600"/>
              <a:buFont typeface="Calibri"/>
              <a:buNone/>
            </a:pPr>
            <a:r>
              <a:rPr lang="en-US"/>
              <a:t>Challenges</a:t>
            </a:r>
            <a:endParaRPr/>
          </a:p>
        </p:txBody>
      </p:sp>
      <p:sp>
        <p:nvSpPr>
          <p:cNvPr id="602" name="Google Shape;602;p73"/>
          <p:cNvSpPr txBox="1"/>
          <p:nvPr>
            <p:ph idx="1" type="body"/>
          </p:nvPr>
        </p:nvSpPr>
        <p:spPr>
          <a:xfrm>
            <a:off x="100031" y="1673191"/>
            <a:ext cx="9000067" cy="4351338"/>
          </a:xfrm>
          <a:prstGeom prst="rect">
            <a:avLst/>
          </a:prstGeom>
          <a:noFill/>
          <a:ln>
            <a:noFill/>
          </a:ln>
        </p:spPr>
        <p:txBody>
          <a:bodyPr anchorCtr="0" anchor="t" bIns="45700" lIns="91425" spcFirstLastPara="1" rIns="91425" wrap="square" tIns="45700">
            <a:normAutofit/>
          </a:bodyPr>
          <a:lstStyle/>
          <a:p>
            <a:pPr indent="-571500" lvl="0" marL="1096962" rtl="0" algn="l">
              <a:lnSpc>
                <a:spcPct val="107000"/>
              </a:lnSpc>
              <a:spcBef>
                <a:spcPts val="0"/>
              </a:spcBef>
              <a:spcAft>
                <a:spcPts val="0"/>
              </a:spcAft>
              <a:buClr>
                <a:schemeClr val="dk1"/>
              </a:buClr>
              <a:buSzPts val="2800"/>
              <a:buChar char="•"/>
            </a:pPr>
            <a:r>
              <a:rPr lang="en-US"/>
              <a:t>Available toxicology info is minimal at early stages</a:t>
            </a:r>
            <a:endParaRPr/>
          </a:p>
          <a:p>
            <a:pPr indent="-457200" lvl="1" marL="1482725" rtl="0" algn="l">
              <a:lnSpc>
                <a:spcPct val="107000"/>
              </a:lnSpc>
              <a:spcBef>
                <a:spcPts val="0"/>
              </a:spcBef>
              <a:spcAft>
                <a:spcPts val="0"/>
              </a:spcAft>
              <a:buClr>
                <a:schemeClr val="dk1"/>
              </a:buClr>
              <a:buSzPts val="2400"/>
              <a:buChar char="•"/>
            </a:pPr>
            <a:r>
              <a:rPr lang="en-US"/>
              <a:t>Default policy where no information is available</a:t>
            </a:r>
            <a:endParaRPr/>
          </a:p>
          <a:p>
            <a:pPr indent="-571500" lvl="0" marL="1096962" rtl="0" algn="l">
              <a:lnSpc>
                <a:spcPct val="107000"/>
              </a:lnSpc>
              <a:spcBef>
                <a:spcPts val="0"/>
              </a:spcBef>
              <a:spcAft>
                <a:spcPts val="0"/>
              </a:spcAft>
              <a:buClr>
                <a:schemeClr val="dk1"/>
              </a:buClr>
              <a:buSzPts val="2800"/>
              <a:buChar char="•"/>
            </a:pPr>
            <a:r>
              <a:rPr lang="en-US"/>
              <a:t>No OEL developed, so use a categorization system</a:t>
            </a:r>
            <a:endParaRPr/>
          </a:p>
          <a:p>
            <a:pPr indent="-571500" lvl="0" marL="1096962" rtl="0" algn="l">
              <a:lnSpc>
                <a:spcPct val="107000"/>
              </a:lnSpc>
              <a:spcBef>
                <a:spcPts val="0"/>
              </a:spcBef>
              <a:spcAft>
                <a:spcPts val="0"/>
              </a:spcAft>
              <a:buClr>
                <a:schemeClr val="dk1"/>
              </a:buClr>
              <a:buSzPts val="2800"/>
              <a:buChar char="•"/>
            </a:pPr>
            <a:r>
              <a:rPr lang="en-US"/>
              <a:t>No air monitoring method, so use a surrogate to simulate</a:t>
            </a:r>
            <a:endParaRPr/>
          </a:p>
          <a:p>
            <a:pPr indent="-571500" lvl="0" marL="1096962" rtl="0" algn="l">
              <a:lnSpc>
                <a:spcPct val="107000"/>
              </a:lnSpc>
              <a:spcBef>
                <a:spcPts val="0"/>
              </a:spcBef>
              <a:spcAft>
                <a:spcPts val="0"/>
              </a:spcAft>
              <a:buClr>
                <a:schemeClr val="dk1"/>
              </a:buClr>
              <a:buSzPts val="2800"/>
              <a:buChar char="•"/>
            </a:pPr>
            <a:r>
              <a:rPr lang="en-US"/>
              <a:t>Challenges with start ups</a:t>
            </a:r>
            <a:endParaRPr/>
          </a:p>
          <a:p>
            <a:pPr indent="-457200" lvl="1" marL="1482725" rtl="0" algn="l">
              <a:lnSpc>
                <a:spcPct val="107000"/>
              </a:lnSpc>
              <a:spcBef>
                <a:spcPts val="0"/>
              </a:spcBef>
              <a:spcAft>
                <a:spcPts val="0"/>
              </a:spcAft>
              <a:buClr>
                <a:schemeClr val="dk1"/>
              </a:buClr>
              <a:buSzPts val="2400"/>
              <a:buChar char="•"/>
            </a:pPr>
            <a:r>
              <a:rPr lang="en-US"/>
              <a:t>CMOs &amp; CROs:  pressure to take projects without proper analysis</a:t>
            </a:r>
            <a:endParaRPr/>
          </a:p>
          <a:p>
            <a:pPr indent="-457200" lvl="1" marL="1482725" rtl="0" algn="l">
              <a:lnSpc>
                <a:spcPct val="107000"/>
              </a:lnSpc>
              <a:spcBef>
                <a:spcPts val="0"/>
              </a:spcBef>
              <a:spcAft>
                <a:spcPts val="0"/>
              </a:spcAft>
              <a:buClr>
                <a:schemeClr val="dk1"/>
              </a:buClr>
              <a:buSzPts val="2400"/>
              <a:buChar char="•"/>
            </a:pPr>
            <a:r>
              <a:rPr lang="en-US"/>
              <a:t>EH&amp;S tasked with quick tox assessments</a:t>
            </a:r>
            <a:endParaRPr/>
          </a:p>
          <a:p>
            <a:pPr indent="-55563" lvl="0" marL="233363" rtl="0" algn="l">
              <a:lnSpc>
                <a:spcPct val="100000"/>
              </a:lnSpc>
              <a:spcBef>
                <a:spcPts val="600"/>
              </a:spcBef>
              <a:spcAft>
                <a:spcPts val="0"/>
              </a:spcAft>
              <a:buClr>
                <a:schemeClr val="dk1"/>
              </a:buClr>
              <a:buSzPts val="2800"/>
              <a:buNone/>
            </a:pPr>
            <a:r>
              <a:t/>
            </a:r>
            <a:endParaRPr/>
          </a:p>
        </p:txBody>
      </p:sp>
      <p:pic>
        <p:nvPicPr>
          <p:cNvPr id="603" name="Google Shape;603;p73"/>
          <p:cNvPicPr preferRelativeResize="0"/>
          <p:nvPr/>
        </p:nvPicPr>
        <p:blipFill rotWithShape="1">
          <a:blip r:embed="rId3">
            <a:alphaModFix/>
          </a:blip>
          <a:srcRect b="0" l="0" r="0" t="0"/>
          <a:stretch/>
        </p:blipFill>
        <p:spPr>
          <a:xfrm>
            <a:off x="8496341" y="6007028"/>
            <a:ext cx="3595628" cy="710764"/>
          </a:xfrm>
          <a:prstGeom prst="rect">
            <a:avLst/>
          </a:prstGeom>
          <a:noFill/>
          <a:ln>
            <a:noFill/>
          </a:ln>
        </p:spPr>
      </p:pic>
      <p:pic>
        <p:nvPicPr>
          <p:cNvPr descr="A picture containing hospital room, room, blue, drinking water&#10;&#10;Description automatically generated" id="604" name="Google Shape;604;p73"/>
          <p:cNvPicPr preferRelativeResize="0"/>
          <p:nvPr/>
        </p:nvPicPr>
        <p:blipFill rotWithShape="1">
          <a:blip r:embed="rId4">
            <a:alphaModFix/>
          </a:blip>
          <a:srcRect b="0" l="0" r="0" t="0"/>
          <a:stretch/>
        </p:blipFill>
        <p:spPr>
          <a:xfrm>
            <a:off x="9033615" y="1030343"/>
            <a:ext cx="2660102" cy="1773401"/>
          </a:xfrm>
          <a:prstGeom prst="rect">
            <a:avLst/>
          </a:prstGeom>
          <a:noFill/>
          <a:ln>
            <a:noFill/>
          </a:ln>
        </p:spPr>
      </p:pic>
      <p:pic>
        <p:nvPicPr>
          <p:cNvPr descr="A picture containing floor, indoor, appliance, worktable&#10;&#10;Description automatically generated" id="605" name="Google Shape;605;p73"/>
          <p:cNvPicPr preferRelativeResize="0"/>
          <p:nvPr/>
        </p:nvPicPr>
        <p:blipFill rotWithShape="1">
          <a:blip r:embed="rId5">
            <a:alphaModFix/>
          </a:blip>
          <a:srcRect b="0" l="0" r="0" t="0"/>
          <a:stretch/>
        </p:blipFill>
        <p:spPr>
          <a:xfrm>
            <a:off x="9347201" y="3362565"/>
            <a:ext cx="2346516" cy="178921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6CEEF"/>
        </a:solidFill>
      </p:bgPr>
    </p:bg>
    <p:spTree>
      <p:nvGrpSpPr>
        <p:cNvPr id="610" name="Shape 610"/>
        <p:cNvGrpSpPr/>
        <p:nvPr/>
      </p:nvGrpSpPr>
      <p:grpSpPr>
        <a:xfrm>
          <a:off x="0" y="0"/>
          <a:ext cx="0" cy="0"/>
          <a:chOff x="0" y="0"/>
          <a:chExt cx="0" cy="0"/>
        </a:xfrm>
      </p:grpSpPr>
      <p:sp>
        <p:nvSpPr>
          <p:cNvPr id="611" name="Google Shape;611;p74"/>
          <p:cNvSpPr txBox="1"/>
          <p:nvPr>
            <p:ph type="title"/>
          </p:nvPr>
        </p:nvSpPr>
        <p:spPr>
          <a:xfrm>
            <a:off x="838201" y="624568"/>
            <a:ext cx="3599687" cy="5412920"/>
          </a:xfrm>
          <a:prstGeom prst="rect">
            <a:avLst/>
          </a:prstGeom>
          <a:noFill/>
          <a:ln>
            <a:noFill/>
          </a:ln>
        </p:spPr>
        <p:txBody>
          <a:bodyPr anchorCtr="0" anchor="ctr" bIns="44450" lIns="90475" spcFirstLastPara="1" rIns="90475" wrap="square" tIns="44450">
            <a:normAutofit/>
          </a:bodyPr>
          <a:lstStyle/>
          <a:p>
            <a:pPr indent="0" lvl="0" marL="0" rtl="0" algn="l">
              <a:lnSpc>
                <a:spcPct val="90000"/>
              </a:lnSpc>
              <a:spcBef>
                <a:spcPts val="0"/>
              </a:spcBef>
              <a:spcAft>
                <a:spcPts val="0"/>
              </a:spcAft>
              <a:buClr>
                <a:schemeClr val="dk1"/>
              </a:buClr>
              <a:buSzPts val="3600"/>
              <a:buFont typeface="Calibri"/>
              <a:buNone/>
            </a:pPr>
            <a:r>
              <a:rPr b="1" lang="en-US" sz="3600"/>
              <a:t>Categorization/</a:t>
            </a:r>
            <a:br>
              <a:rPr b="1" lang="en-US" sz="3600"/>
            </a:br>
            <a:r>
              <a:rPr b="1" lang="en-US" sz="3600"/>
              <a:t>Banding and Handling Practice System</a:t>
            </a:r>
            <a:endParaRPr/>
          </a:p>
        </p:txBody>
      </p:sp>
      <p:grpSp>
        <p:nvGrpSpPr>
          <p:cNvPr id="612" name="Google Shape;612;p74"/>
          <p:cNvGrpSpPr/>
          <p:nvPr/>
        </p:nvGrpSpPr>
        <p:grpSpPr>
          <a:xfrm>
            <a:off x="5395363" y="626597"/>
            <a:ext cx="5955528" cy="5408181"/>
            <a:chOff x="2908" y="2709"/>
            <a:chExt cx="5955528" cy="5408181"/>
          </a:xfrm>
        </p:grpSpPr>
        <p:sp>
          <p:nvSpPr>
            <p:cNvPr id="613" name="Google Shape;613;p74"/>
            <p:cNvSpPr/>
            <p:nvPr/>
          </p:nvSpPr>
          <p:spPr>
            <a:xfrm>
              <a:off x="2908" y="2709"/>
              <a:ext cx="5955528" cy="1303176"/>
            </a:xfrm>
            <a:prstGeom prst="roundRect">
              <a:avLst>
                <a:gd fmla="val 16667" name="adj"/>
              </a:avLst>
            </a:prstGeom>
            <a:solidFill>
              <a:srgbClr val="3B885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74"/>
            <p:cNvSpPr txBox="1"/>
            <p:nvPr/>
          </p:nvSpPr>
          <p:spPr>
            <a:xfrm>
              <a:off x="66524" y="66325"/>
              <a:ext cx="5828296" cy="1175944"/>
            </a:xfrm>
            <a:prstGeom prst="rect">
              <a:avLst/>
            </a:prstGeom>
            <a:noFill/>
            <a:ln>
              <a:noFill/>
            </a:ln>
          </p:spPr>
          <p:txBody>
            <a:bodyPr anchorCtr="0" anchor="ctr" bIns="47625" lIns="95250" spcFirstLastPara="1" rIns="95250" wrap="square" tIns="47625">
              <a:noAutofit/>
            </a:bodyPr>
            <a:lstStyle/>
            <a:p>
              <a:pPr indent="0" lvl="0" marL="0" marR="0" rtl="0" algn="ctr">
                <a:lnSpc>
                  <a:spcPct val="90000"/>
                </a:lnSpc>
                <a:spcBef>
                  <a:spcPts val="0"/>
                </a:spcBef>
                <a:spcAft>
                  <a:spcPts val="0"/>
                </a:spcAft>
                <a:buClr>
                  <a:schemeClr val="lt1"/>
                </a:buClr>
                <a:buSzPts val="2500"/>
                <a:buFont typeface="Calibri"/>
                <a:buNone/>
              </a:pPr>
              <a:r>
                <a:rPr lang="en-US" sz="2500">
                  <a:solidFill>
                    <a:schemeClr val="lt1"/>
                  </a:solidFill>
                  <a:latin typeface="Calibri"/>
                  <a:ea typeface="Calibri"/>
                  <a:cs typeface="Calibri"/>
                  <a:sym typeface="Calibri"/>
                </a:rPr>
                <a:t>Groups materials by HAZARD and RISK OF EXPOSURE</a:t>
              </a:r>
              <a:endParaRPr sz="2500">
                <a:solidFill>
                  <a:schemeClr val="lt1"/>
                </a:solidFill>
                <a:latin typeface="Calibri"/>
                <a:ea typeface="Calibri"/>
                <a:cs typeface="Calibri"/>
                <a:sym typeface="Calibri"/>
              </a:endParaRPr>
            </a:p>
          </p:txBody>
        </p:sp>
        <p:sp>
          <p:nvSpPr>
            <p:cNvPr id="615" name="Google Shape;615;p74"/>
            <p:cNvSpPr/>
            <p:nvPr/>
          </p:nvSpPr>
          <p:spPr>
            <a:xfrm>
              <a:off x="2908" y="1371044"/>
              <a:ext cx="5955528" cy="1303176"/>
            </a:xfrm>
            <a:prstGeom prst="roundRect">
              <a:avLst>
                <a:gd fmla="val 16667" name="adj"/>
              </a:avLst>
            </a:prstGeom>
            <a:solidFill>
              <a:srgbClr val="46926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74"/>
            <p:cNvSpPr txBox="1"/>
            <p:nvPr/>
          </p:nvSpPr>
          <p:spPr>
            <a:xfrm>
              <a:off x="66524" y="1434660"/>
              <a:ext cx="5828296" cy="1175944"/>
            </a:xfrm>
            <a:prstGeom prst="rect">
              <a:avLst/>
            </a:prstGeom>
            <a:noFill/>
            <a:ln>
              <a:noFill/>
            </a:ln>
          </p:spPr>
          <p:txBody>
            <a:bodyPr anchorCtr="0" anchor="ctr" bIns="47625" lIns="95250" spcFirstLastPara="1" rIns="95250" wrap="square" tIns="47625">
              <a:noAutofit/>
            </a:bodyPr>
            <a:lstStyle/>
            <a:p>
              <a:pPr indent="0" lvl="0" marL="0" marR="0" rtl="0" algn="ctr">
                <a:lnSpc>
                  <a:spcPct val="90000"/>
                </a:lnSpc>
                <a:spcBef>
                  <a:spcPts val="0"/>
                </a:spcBef>
                <a:spcAft>
                  <a:spcPts val="0"/>
                </a:spcAft>
                <a:buClr>
                  <a:schemeClr val="lt1"/>
                </a:buClr>
                <a:buSzPts val="2500"/>
                <a:buFont typeface="Calibri"/>
                <a:buNone/>
              </a:pPr>
              <a:r>
                <a:rPr lang="en-US" sz="2500">
                  <a:solidFill>
                    <a:schemeClr val="lt1"/>
                  </a:solidFill>
                  <a:latin typeface="Calibri"/>
                  <a:ea typeface="Calibri"/>
                  <a:cs typeface="Calibri"/>
                  <a:sym typeface="Calibri"/>
                </a:rPr>
                <a:t>Created by Pharmaceutical Safety Group (PSG) subgroup on potent compound handling</a:t>
              </a:r>
              <a:endParaRPr sz="2500">
                <a:solidFill>
                  <a:schemeClr val="lt1"/>
                </a:solidFill>
                <a:latin typeface="Calibri"/>
                <a:ea typeface="Calibri"/>
                <a:cs typeface="Calibri"/>
                <a:sym typeface="Calibri"/>
              </a:endParaRPr>
            </a:p>
          </p:txBody>
        </p:sp>
        <p:sp>
          <p:nvSpPr>
            <p:cNvPr id="617" name="Google Shape;617;p74"/>
            <p:cNvSpPr/>
            <p:nvPr/>
          </p:nvSpPr>
          <p:spPr>
            <a:xfrm>
              <a:off x="2908" y="2739379"/>
              <a:ext cx="5955528" cy="1303176"/>
            </a:xfrm>
            <a:prstGeom prst="roundRect">
              <a:avLst>
                <a:gd fmla="val 16667" name="adj"/>
              </a:avLst>
            </a:prstGeom>
            <a:solidFill>
              <a:srgbClr val="529B8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74"/>
            <p:cNvSpPr txBox="1"/>
            <p:nvPr/>
          </p:nvSpPr>
          <p:spPr>
            <a:xfrm>
              <a:off x="66524" y="2802995"/>
              <a:ext cx="5828296" cy="1175944"/>
            </a:xfrm>
            <a:prstGeom prst="rect">
              <a:avLst/>
            </a:prstGeom>
            <a:noFill/>
            <a:ln>
              <a:noFill/>
            </a:ln>
          </p:spPr>
          <p:txBody>
            <a:bodyPr anchorCtr="0" anchor="ctr" bIns="47625" lIns="95250" spcFirstLastPara="1" rIns="95250" wrap="square" tIns="47625">
              <a:noAutofit/>
            </a:bodyPr>
            <a:lstStyle/>
            <a:p>
              <a:pPr indent="0" lvl="0" marL="0" marR="0" rtl="0" algn="ctr">
                <a:lnSpc>
                  <a:spcPct val="90000"/>
                </a:lnSpc>
                <a:spcBef>
                  <a:spcPts val="0"/>
                </a:spcBef>
                <a:spcAft>
                  <a:spcPts val="0"/>
                </a:spcAft>
                <a:buClr>
                  <a:schemeClr val="lt1"/>
                </a:buClr>
                <a:buSzPts val="2500"/>
                <a:buFont typeface="Calibri"/>
                <a:buNone/>
              </a:pPr>
              <a:r>
                <a:rPr lang="en-US" sz="2500">
                  <a:solidFill>
                    <a:schemeClr val="lt1"/>
                  </a:solidFill>
                  <a:latin typeface="Calibri"/>
                  <a:ea typeface="Calibri"/>
                  <a:cs typeface="Calibri"/>
                  <a:sym typeface="Calibri"/>
                </a:rPr>
                <a:t>Used to communicate risks and to establish consistent control approaches</a:t>
              </a:r>
              <a:endParaRPr sz="2500">
                <a:solidFill>
                  <a:schemeClr val="lt1"/>
                </a:solidFill>
                <a:latin typeface="Calibri"/>
                <a:ea typeface="Calibri"/>
                <a:cs typeface="Calibri"/>
                <a:sym typeface="Calibri"/>
              </a:endParaRPr>
            </a:p>
          </p:txBody>
        </p:sp>
        <p:sp>
          <p:nvSpPr>
            <p:cNvPr id="619" name="Google Shape;619;p74"/>
            <p:cNvSpPr/>
            <p:nvPr/>
          </p:nvSpPr>
          <p:spPr>
            <a:xfrm>
              <a:off x="2908" y="4107714"/>
              <a:ext cx="5955528" cy="1303176"/>
            </a:xfrm>
            <a:prstGeom prst="roundRect">
              <a:avLst>
                <a:gd fmla="val 16667" name="adj"/>
              </a:avLst>
            </a:prstGeom>
            <a:solidFill>
              <a:srgbClr val="60A29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74"/>
            <p:cNvSpPr txBox="1"/>
            <p:nvPr/>
          </p:nvSpPr>
          <p:spPr>
            <a:xfrm>
              <a:off x="66524" y="4171330"/>
              <a:ext cx="5828296" cy="1175944"/>
            </a:xfrm>
            <a:prstGeom prst="rect">
              <a:avLst/>
            </a:prstGeom>
            <a:noFill/>
            <a:ln>
              <a:noFill/>
            </a:ln>
          </p:spPr>
          <p:txBody>
            <a:bodyPr anchorCtr="0" anchor="ctr" bIns="47625" lIns="95250" spcFirstLastPara="1" rIns="95250" wrap="square" tIns="47625">
              <a:noAutofit/>
            </a:bodyPr>
            <a:lstStyle/>
            <a:p>
              <a:pPr indent="0" lvl="0" marL="0" marR="0" rtl="0" algn="ctr">
                <a:lnSpc>
                  <a:spcPct val="90000"/>
                </a:lnSpc>
                <a:spcBef>
                  <a:spcPts val="0"/>
                </a:spcBef>
                <a:spcAft>
                  <a:spcPts val="0"/>
                </a:spcAft>
                <a:buClr>
                  <a:schemeClr val="lt1"/>
                </a:buClr>
                <a:buSzPts val="2500"/>
                <a:buFont typeface="Calibri"/>
                <a:buNone/>
              </a:pPr>
              <a:r>
                <a:rPr lang="en-US" sz="2500">
                  <a:solidFill>
                    <a:schemeClr val="lt1"/>
                  </a:solidFill>
                  <a:latin typeface="Calibri"/>
                  <a:ea typeface="Calibri"/>
                  <a:cs typeface="Calibri"/>
                  <a:sym typeface="Calibri"/>
                </a:rPr>
                <a:t>Various similar systems exist in pharma industry</a:t>
              </a:r>
              <a:endParaRPr sz="2500">
                <a:solidFill>
                  <a:schemeClr val="lt1"/>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75"/>
          <p:cNvSpPr txBox="1"/>
          <p:nvPr>
            <p:ph idx="1" type="body"/>
          </p:nvPr>
        </p:nvSpPr>
        <p:spPr>
          <a:xfrm>
            <a:off x="1445045" y="2560320"/>
            <a:ext cx="9683291" cy="29945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p:txBody>
      </p:sp>
      <p:sp>
        <p:nvSpPr>
          <p:cNvPr id="627" name="Google Shape;627;p75"/>
          <p:cNvSpPr txBox="1"/>
          <p:nvPr>
            <p:ph idx="2" type="body"/>
          </p:nvPr>
        </p:nvSpPr>
        <p:spPr>
          <a:xfrm>
            <a:off x="1170433" y="280416"/>
            <a:ext cx="10338816" cy="77530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72CE"/>
              </a:buClr>
              <a:buSzPts val="3600"/>
              <a:buNone/>
            </a:pPr>
            <a:r>
              <a:rPr lang="en-US" sz="3600"/>
              <a:t>SafeBridge Categories </a:t>
            </a:r>
            <a:endParaRPr/>
          </a:p>
          <a:p>
            <a:pPr indent="0" lvl="0" marL="0" rtl="0" algn="ctr">
              <a:lnSpc>
                <a:spcPct val="90000"/>
              </a:lnSpc>
              <a:spcBef>
                <a:spcPts val="1000"/>
              </a:spcBef>
              <a:spcAft>
                <a:spcPts val="0"/>
              </a:spcAft>
              <a:buClr>
                <a:srgbClr val="0072CE"/>
              </a:buClr>
              <a:buSzPts val="3600"/>
              <a:buNone/>
            </a:pPr>
            <a:r>
              <a:rPr lang="en-US" sz="3600"/>
              <a:t>Based on Toxicity and Potency</a:t>
            </a:r>
            <a:endParaRPr/>
          </a:p>
        </p:txBody>
      </p:sp>
      <p:graphicFrame>
        <p:nvGraphicFramePr>
          <p:cNvPr id="628" name="Google Shape;628;p75"/>
          <p:cNvGraphicFramePr/>
          <p:nvPr/>
        </p:nvGraphicFramePr>
        <p:xfrm>
          <a:off x="1521098" y="1792224"/>
          <a:ext cx="3000000" cy="3000000"/>
        </p:xfrm>
        <a:graphic>
          <a:graphicData uri="http://schemas.openxmlformats.org/drawingml/2006/table">
            <a:tbl>
              <a:tblPr bandRow="1" firstRow="1">
                <a:noFill/>
                <a:tableStyleId>{D88AA024-93B9-4C84-91C2-4EA178687105}</a:tableStyleId>
              </a:tblPr>
              <a:tblGrid>
                <a:gridCol w="5862100"/>
                <a:gridCol w="3669075"/>
              </a:tblGrid>
              <a:tr h="853475">
                <a:tc>
                  <a:txBody>
                    <a:bodyPr/>
                    <a:lstStyle/>
                    <a:p>
                      <a:pPr indent="0" lvl="0" marL="0" marR="0" rtl="0" algn="l">
                        <a:spcBef>
                          <a:spcPts val="0"/>
                        </a:spcBef>
                        <a:spcAft>
                          <a:spcPts val="0"/>
                        </a:spcAft>
                        <a:buNone/>
                      </a:pPr>
                      <a:r>
                        <a:rPr lang="en-US" sz="2400" u="none" cap="none" strike="noStrike"/>
                        <a:t>Category</a:t>
                      </a:r>
                      <a:endParaRPr/>
                    </a:p>
                    <a:p>
                      <a:pPr indent="0" lvl="0" marL="0" marR="0" rtl="0" algn="l">
                        <a:spcBef>
                          <a:spcPts val="0"/>
                        </a:spcBef>
                        <a:spcAft>
                          <a:spcPts val="0"/>
                        </a:spcAft>
                        <a:buNone/>
                      </a:pPr>
                      <a:r>
                        <a:t/>
                      </a:r>
                      <a:endParaRPr sz="2400"/>
                    </a:p>
                  </a:txBody>
                  <a:tcPr marT="45725" marB="45725" marR="91450" marL="91450"/>
                </a:tc>
                <a:tc>
                  <a:txBody>
                    <a:bodyPr/>
                    <a:lstStyle/>
                    <a:p>
                      <a:pPr indent="0" lvl="0" marL="0" marR="0" rtl="0" algn="l">
                        <a:spcBef>
                          <a:spcPts val="0"/>
                        </a:spcBef>
                        <a:spcAft>
                          <a:spcPts val="0"/>
                        </a:spcAft>
                        <a:buNone/>
                      </a:pPr>
                      <a:r>
                        <a:rPr lang="en-US" sz="2400"/>
                        <a:t>OEL Range</a:t>
                      </a:r>
                      <a:endParaRPr/>
                    </a:p>
                    <a:p>
                      <a:pPr indent="0" lvl="0" marL="0" marR="0" rtl="0" algn="l">
                        <a:spcBef>
                          <a:spcPts val="0"/>
                        </a:spcBef>
                        <a:spcAft>
                          <a:spcPts val="0"/>
                        </a:spcAft>
                        <a:buNone/>
                      </a:pPr>
                      <a:r>
                        <a:t/>
                      </a:r>
                      <a:endParaRPr sz="2400"/>
                    </a:p>
                  </a:txBody>
                  <a:tcPr marT="45725" marB="45725" marR="91450" marL="91450"/>
                </a:tc>
              </a:tr>
              <a:tr h="798575">
                <a:tc>
                  <a:txBody>
                    <a:bodyPr/>
                    <a:lstStyle/>
                    <a:p>
                      <a:pPr indent="0" lvl="0" marL="0" marR="0" rtl="0" algn="l">
                        <a:spcBef>
                          <a:spcPts val="0"/>
                        </a:spcBef>
                        <a:spcAft>
                          <a:spcPts val="0"/>
                        </a:spcAft>
                        <a:buNone/>
                      </a:pPr>
                      <a:r>
                        <a:rPr lang="en-US" sz="2400"/>
                        <a:t>1. Low Toxicity / Potency</a:t>
                      </a:r>
                      <a:endParaRPr/>
                    </a:p>
                  </a:txBody>
                  <a:tcPr marT="45725" marB="45725" marR="91450" marL="91450"/>
                </a:tc>
                <a:tc>
                  <a:txBody>
                    <a:bodyPr/>
                    <a:lstStyle/>
                    <a:p>
                      <a:pPr indent="0" lvl="0" marL="0" marR="0" rtl="0" algn="l">
                        <a:spcBef>
                          <a:spcPts val="0"/>
                        </a:spcBef>
                        <a:spcAft>
                          <a:spcPts val="0"/>
                        </a:spcAft>
                        <a:buNone/>
                      </a:pPr>
                      <a:r>
                        <a:rPr lang="en-US" sz="2400"/>
                        <a:t>&gt;500 µg/m3</a:t>
                      </a:r>
                      <a:endParaRPr/>
                    </a:p>
                  </a:txBody>
                  <a:tcPr marT="45725" marB="45725" marR="91450" marL="91450"/>
                </a:tc>
              </a:tr>
              <a:tr h="798575">
                <a:tc>
                  <a:txBody>
                    <a:bodyPr/>
                    <a:lstStyle/>
                    <a:p>
                      <a:pPr indent="0" lvl="0" marL="0" marR="0" rtl="0" algn="l">
                        <a:spcBef>
                          <a:spcPts val="0"/>
                        </a:spcBef>
                        <a:spcAft>
                          <a:spcPts val="0"/>
                        </a:spcAft>
                        <a:buNone/>
                      </a:pPr>
                      <a:r>
                        <a:rPr lang="en-US" sz="2400"/>
                        <a:t>2. Intermediate Toxicity / Potency</a:t>
                      </a:r>
                      <a:endParaRPr/>
                    </a:p>
                  </a:txBody>
                  <a:tcPr marT="45725" marB="45725" marR="91450" marL="91450"/>
                </a:tc>
                <a:tc>
                  <a:txBody>
                    <a:bodyPr/>
                    <a:lstStyle/>
                    <a:p>
                      <a:pPr indent="0" lvl="0" marL="0" marR="0" rtl="0" algn="l">
                        <a:spcBef>
                          <a:spcPts val="0"/>
                        </a:spcBef>
                        <a:spcAft>
                          <a:spcPts val="0"/>
                        </a:spcAft>
                        <a:buNone/>
                      </a:pPr>
                      <a:r>
                        <a:rPr lang="en-US" sz="2400"/>
                        <a:t>10 – 500 µg/m3</a:t>
                      </a:r>
                      <a:endParaRPr/>
                    </a:p>
                  </a:txBody>
                  <a:tcPr marT="45725" marB="45725" marR="91450" marL="91450"/>
                </a:tc>
              </a:tr>
              <a:tr h="798575">
                <a:tc>
                  <a:txBody>
                    <a:bodyPr/>
                    <a:lstStyle/>
                    <a:p>
                      <a:pPr indent="0" lvl="0" marL="0" marR="0" rtl="0" algn="l">
                        <a:spcBef>
                          <a:spcPts val="0"/>
                        </a:spcBef>
                        <a:spcAft>
                          <a:spcPts val="0"/>
                        </a:spcAft>
                        <a:buNone/>
                      </a:pPr>
                      <a:r>
                        <a:rPr lang="en-US" sz="2400"/>
                        <a:t>3. Potent / Toxic</a:t>
                      </a:r>
                      <a:endParaRPr/>
                    </a:p>
                  </a:txBody>
                  <a:tcPr marT="45725" marB="45725" marR="91450" marL="91450"/>
                </a:tc>
                <a:tc>
                  <a:txBody>
                    <a:bodyPr/>
                    <a:lstStyle/>
                    <a:p>
                      <a:pPr indent="0" lvl="0" marL="0" marR="0" rtl="0" algn="l">
                        <a:spcBef>
                          <a:spcPts val="0"/>
                        </a:spcBef>
                        <a:spcAft>
                          <a:spcPts val="0"/>
                        </a:spcAft>
                        <a:buNone/>
                      </a:pPr>
                      <a:r>
                        <a:rPr lang="en-US" sz="2400"/>
                        <a:t>0.03 – 10 µg/m3</a:t>
                      </a:r>
                      <a:endParaRPr/>
                    </a:p>
                  </a:txBody>
                  <a:tcPr marT="45725" marB="45725" marR="91450" marL="91450"/>
                </a:tc>
              </a:tr>
              <a:tr h="798575">
                <a:tc>
                  <a:txBody>
                    <a:bodyPr/>
                    <a:lstStyle/>
                    <a:p>
                      <a:pPr indent="0" lvl="0" marL="0" marR="0" rtl="0" algn="l">
                        <a:spcBef>
                          <a:spcPts val="0"/>
                        </a:spcBef>
                        <a:spcAft>
                          <a:spcPts val="0"/>
                        </a:spcAft>
                        <a:buNone/>
                      </a:pPr>
                      <a:r>
                        <a:rPr lang="en-US" sz="2400"/>
                        <a:t>4. Highly Potent / Highly Toxic</a:t>
                      </a:r>
                      <a:endParaRPr/>
                    </a:p>
                  </a:txBody>
                  <a:tcPr marT="45725" marB="45725" marR="91450" marL="91450"/>
                </a:tc>
                <a:tc>
                  <a:txBody>
                    <a:bodyPr/>
                    <a:lstStyle/>
                    <a:p>
                      <a:pPr indent="0" lvl="0" marL="0" marR="0" rtl="0" algn="l">
                        <a:spcBef>
                          <a:spcPts val="0"/>
                        </a:spcBef>
                        <a:spcAft>
                          <a:spcPts val="0"/>
                        </a:spcAft>
                        <a:buNone/>
                      </a:pPr>
                      <a:r>
                        <a:rPr lang="en-US" sz="2400"/>
                        <a:t>≤30 ng/m3</a:t>
                      </a:r>
                      <a:endParaRPr/>
                    </a:p>
                  </a:txBody>
                  <a:tcPr marT="45725" marB="45725" marR="91450" marL="91450"/>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pic>
        <p:nvPicPr>
          <p:cNvPr id="634" name="Google Shape;634;p76"/>
          <p:cNvPicPr preferRelativeResize="0"/>
          <p:nvPr/>
        </p:nvPicPr>
        <p:blipFill rotWithShape="1">
          <a:blip r:embed="rId3">
            <a:alphaModFix/>
          </a:blip>
          <a:srcRect b="0" l="0" r="0" t="0"/>
          <a:stretch/>
        </p:blipFill>
        <p:spPr>
          <a:xfrm>
            <a:off x="1217763" y="517798"/>
            <a:ext cx="9171257" cy="6230474"/>
          </a:xfrm>
          <a:prstGeom prst="rect">
            <a:avLst/>
          </a:prstGeom>
          <a:noFill/>
          <a:ln>
            <a:noFill/>
          </a:ln>
        </p:spPr>
      </p:pic>
      <p:sp>
        <p:nvSpPr>
          <p:cNvPr id="635" name="Google Shape;635;p76"/>
          <p:cNvSpPr txBox="1"/>
          <p:nvPr/>
        </p:nvSpPr>
        <p:spPr>
          <a:xfrm>
            <a:off x="3133344" y="316992"/>
            <a:ext cx="6303264" cy="646331"/>
          </a:xfrm>
          <a:prstGeom prst="rect">
            <a:avLst/>
          </a:prstGeom>
          <a:solidFill>
            <a:srgbClr val="A2DEF4"/>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dk1"/>
                </a:solidFill>
                <a:latin typeface="Calibri"/>
                <a:ea typeface="Calibri"/>
                <a:cs typeface="Calibri"/>
                <a:sym typeface="Calibri"/>
              </a:rPr>
              <a:t>Banding Cutoffs 2016</a:t>
            </a:r>
            <a:endParaRPr/>
          </a:p>
        </p:txBody>
      </p:sp>
      <p:sp>
        <p:nvSpPr>
          <p:cNvPr id="636" name="Google Shape;636;p76"/>
          <p:cNvSpPr txBox="1"/>
          <p:nvPr/>
        </p:nvSpPr>
        <p:spPr>
          <a:xfrm>
            <a:off x="3773424" y="6340202"/>
            <a:ext cx="5023104" cy="461665"/>
          </a:xfrm>
          <a:prstGeom prst="rect">
            <a:avLst/>
          </a:prstGeom>
          <a:solidFill>
            <a:srgbClr val="A2DEF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Airborne Concentration (ug/m</a:t>
            </a:r>
            <a:r>
              <a:rPr b="1" baseline="30000" lang="en-US" sz="2400">
                <a:solidFill>
                  <a:schemeClr val="dk1"/>
                </a:solidFill>
                <a:latin typeface="Calibri"/>
                <a:ea typeface="Calibri"/>
                <a:cs typeface="Calibri"/>
                <a:sym typeface="Calibri"/>
              </a:rPr>
              <a:t>3</a:t>
            </a:r>
            <a:r>
              <a:rPr b="1" lang="en-US" sz="2400">
                <a:solidFill>
                  <a:schemeClr val="dk1"/>
                </a:solidFill>
                <a:latin typeface="Calibri"/>
                <a:ea typeface="Calibri"/>
                <a:cs typeface="Calibri"/>
                <a:sym typeface="Calibri"/>
              </a:rPr>
              <a: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77"/>
          <p:cNvSpPr txBox="1"/>
          <p:nvPr>
            <p:ph type="title"/>
          </p:nvPr>
        </p:nvSpPr>
        <p:spPr>
          <a:xfrm>
            <a:off x="780350" y="213630"/>
            <a:ext cx="10515600" cy="6377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a:t>GHS versus OHC ranges</a:t>
            </a:r>
            <a:endParaRPr/>
          </a:p>
        </p:txBody>
      </p:sp>
      <p:pic>
        <p:nvPicPr>
          <p:cNvPr id="643" name="Google Shape;643;p77"/>
          <p:cNvPicPr preferRelativeResize="0"/>
          <p:nvPr>
            <p:ph idx="1" type="body"/>
          </p:nvPr>
        </p:nvPicPr>
        <p:blipFill rotWithShape="1">
          <a:blip r:embed="rId3">
            <a:alphaModFix/>
          </a:blip>
          <a:srcRect b="0" l="0" r="0" t="0"/>
          <a:stretch/>
        </p:blipFill>
        <p:spPr>
          <a:xfrm>
            <a:off x="812912" y="950475"/>
            <a:ext cx="3360882" cy="5668876"/>
          </a:xfrm>
          <a:prstGeom prst="rect">
            <a:avLst/>
          </a:prstGeom>
          <a:noFill/>
          <a:ln cap="flat" cmpd="sng" w="9525">
            <a:solidFill>
              <a:srgbClr val="002060"/>
            </a:solidFill>
            <a:prstDash val="solid"/>
            <a:round/>
            <a:headEnd len="sm" w="sm" type="none"/>
            <a:tailEnd len="sm" w="sm" type="none"/>
          </a:ln>
        </p:spPr>
      </p:pic>
      <p:sp>
        <p:nvSpPr>
          <p:cNvPr id="644" name="Google Shape;644;p77"/>
          <p:cNvSpPr/>
          <p:nvPr/>
        </p:nvSpPr>
        <p:spPr>
          <a:xfrm>
            <a:off x="894028" y="4379573"/>
            <a:ext cx="3198649" cy="493486"/>
          </a:xfrm>
          <a:prstGeom prst="roundRect">
            <a:avLst>
              <a:gd fmla="val 16667" name="adj"/>
            </a:avLst>
          </a:prstGeom>
          <a:noFill/>
          <a:ln cap="flat" cmpd="sng" w="57150">
            <a:solidFill>
              <a:srgbClr val="2E663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45" name="Google Shape;645;p77"/>
          <p:cNvPicPr preferRelativeResize="0"/>
          <p:nvPr/>
        </p:nvPicPr>
        <p:blipFill rotWithShape="1">
          <a:blip r:embed="rId4">
            <a:alphaModFix/>
          </a:blip>
          <a:srcRect b="0" l="0" r="0" t="0"/>
          <a:stretch/>
        </p:blipFill>
        <p:spPr>
          <a:xfrm>
            <a:off x="5832860" y="541662"/>
            <a:ext cx="4733590" cy="6183604"/>
          </a:xfrm>
          <a:prstGeom prst="rect">
            <a:avLst/>
          </a:prstGeom>
          <a:noFill/>
          <a:ln cap="flat" cmpd="sng" w="9525">
            <a:solidFill>
              <a:schemeClr val="dk1"/>
            </a:solidFill>
            <a:prstDash val="solid"/>
            <a:round/>
            <a:headEnd len="sm" w="sm" type="none"/>
            <a:tailEnd len="sm" w="sm" type="none"/>
          </a:ln>
        </p:spPr>
      </p:pic>
      <p:pic>
        <p:nvPicPr>
          <p:cNvPr id="646" name="Google Shape;646;p77"/>
          <p:cNvPicPr preferRelativeResize="0"/>
          <p:nvPr/>
        </p:nvPicPr>
        <p:blipFill rotWithShape="1">
          <a:blip r:embed="rId5">
            <a:alphaModFix/>
          </a:blip>
          <a:srcRect b="0" l="0" r="0" t="0"/>
          <a:stretch/>
        </p:blipFill>
        <p:spPr>
          <a:xfrm>
            <a:off x="5473195" y="3972711"/>
            <a:ext cx="5905893" cy="1307211"/>
          </a:xfrm>
          <a:prstGeom prst="rect">
            <a:avLst/>
          </a:prstGeom>
          <a:noFill/>
          <a:ln>
            <a:noFill/>
          </a:ln>
        </p:spPr>
      </p:pic>
      <p:sp>
        <p:nvSpPr>
          <p:cNvPr id="647" name="Google Shape;647;p77"/>
          <p:cNvSpPr/>
          <p:nvPr/>
        </p:nvSpPr>
        <p:spPr>
          <a:xfrm>
            <a:off x="4370272" y="4399474"/>
            <a:ext cx="1037792" cy="453684"/>
          </a:xfrm>
          <a:prstGeom prst="rightArrow">
            <a:avLst>
              <a:gd fmla="val 50000" name="adj1"/>
              <a:gd fmla="val 50000" name="adj2"/>
            </a:avLst>
          </a:prstGeom>
          <a:solidFill>
            <a:schemeClr val="accent1"/>
          </a:solidFill>
          <a:ln cap="flat" cmpd="sng" w="12700">
            <a:solidFill>
              <a:srgbClr val="147E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Calibri"/>
              <a:buNone/>
            </a:pPr>
            <a:r>
              <a:rPr b="1" lang="en-US" sz="3600">
                <a:solidFill>
                  <a:schemeClr val="dk1"/>
                </a:solidFill>
              </a:rPr>
              <a:t>Banding Category vs. GHS Health Hazard Classification</a:t>
            </a:r>
            <a:endParaRPr/>
          </a:p>
        </p:txBody>
      </p:sp>
      <p:sp>
        <p:nvSpPr>
          <p:cNvPr id="654" name="Google Shape;654;p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graphicFrame>
        <p:nvGraphicFramePr>
          <p:cNvPr id="655" name="Google Shape;655;p78"/>
          <p:cNvGraphicFramePr/>
          <p:nvPr/>
        </p:nvGraphicFramePr>
        <p:xfrm>
          <a:off x="596987" y="1293362"/>
          <a:ext cx="3000000" cy="3000000"/>
        </p:xfrm>
        <a:graphic>
          <a:graphicData uri="http://schemas.openxmlformats.org/drawingml/2006/table">
            <a:tbl>
              <a:tblPr bandRow="1" firstRow="1">
                <a:noFill/>
                <a:tableStyleId>{D88AA024-93B9-4C84-91C2-4EA178687105}</a:tableStyleId>
              </a:tblPr>
              <a:tblGrid>
                <a:gridCol w="2690400"/>
                <a:gridCol w="1995150"/>
                <a:gridCol w="1995150"/>
                <a:gridCol w="1995150"/>
                <a:gridCol w="1995150"/>
              </a:tblGrid>
              <a:tr h="396250">
                <a:tc gridSpan="5">
                  <a:txBody>
                    <a:bodyPr/>
                    <a:lstStyle/>
                    <a:p>
                      <a:pPr indent="0" lvl="0" marL="0" marR="0" rtl="0" algn="ctr">
                        <a:spcBef>
                          <a:spcPts val="0"/>
                        </a:spcBef>
                        <a:spcAft>
                          <a:spcPts val="0"/>
                        </a:spcAft>
                        <a:buNone/>
                      </a:pPr>
                      <a:r>
                        <a:rPr lang="en-US" sz="2400"/>
                        <a:t>GHS Health</a:t>
                      </a:r>
                      <a:r>
                        <a:rPr lang="en-US" sz="2400"/>
                        <a:t> Hazard Classifications &amp; Categories</a:t>
                      </a:r>
                      <a:endParaRPr sz="2400">
                        <a:solidFill>
                          <a:srgbClr val="CFE6F6"/>
                        </a:solidFill>
                        <a:latin typeface="Arimo"/>
                        <a:ea typeface="Arimo"/>
                        <a:cs typeface="Arimo"/>
                        <a:sym typeface="Arimo"/>
                      </a:endParaRPr>
                    </a:p>
                  </a:txBody>
                  <a:tcPr marT="45725" marB="45725" marR="91450" marL="91450"/>
                </a:tc>
                <a:tc hMerge="1"/>
                <a:tc hMerge="1"/>
                <a:tc hMerge="1"/>
                <a:tc hMerge="1"/>
              </a:tr>
              <a:tr h="394875">
                <a:tc>
                  <a:txBody>
                    <a:bodyPr/>
                    <a:lstStyle/>
                    <a:p>
                      <a:pPr indent="0" lvl="0" marL="0" marR="0" rtl="0" algn="l">
                        <a:spcBef>
                          <a:spcPts val="0"/>
                        </a:spcBef>
                        <a:spcAft>
                          <a:spcPts val="0"/>
                        </a:spcAft>
                        <a:buNone/>
                      </a:pPr>
                      <a:r>
                        <a:rPr b="0" lang="en-US" sz="2400">
                          <a:solidFill>
                            <a:schemeClr val="dk1"/>
                          </a:solidFill>
                        </a:rPr>
                        <a:t>Acute Toxicity</a:t>
                      </a:r>
                      <a:endParaRPr b="0" sz="2400">
                        <a:solidFill>
                          <a:schemeClr val="dk1"/>
                        </a:solidFill>
                        <a:latin typeface="Arimo"/>
                        <a:ea typeface="Arimo"/>
                        <a:cs typeface="Arimo"/>
                        <a:sym typeface="Arimo"/>
                      </a:endParaRPr>
                    </a:p>
                  </a:txBody>
                  <a:tcPr marT="45725" marB="45725" marR="91450" marL="91450"/>
                </a:tc>
                <a:tc>
                  <a:txBody>
                    <a:bodyPr/>
                    <a:lstStyle/>
                    <a:p>
                      <a:pPr indent="0" lvl="0" marL="0" marR="0" rtl="0" algn="ctr">
                        <a:spcBef>
                          <a:spcPts val="0"/>
                        </a:spcBef>
                        <a:spcAft>
                          <a:spcPts val="0"/>
                        </a:spcAft>
                        <a:buNone/>
                      </a:pPr>
                      <a:r>
                        <a:rPr b="1" lang="en-US" sz="1800">
                          <a:solidFill>
                            <a:schemeClr val="dk1"/>
                          </a:solidFill>
                        </a:rPr>
                        <a:t>1</a:t>
                      </a:r>
                      <a:endParaRPr b="1" sz="1800">
                        <a:solidFill>
                          <a:schemeClr val="dk1"/>
                        </a:solidFill>
                        <a:latin typeface="Arimo"/>
                        <a:ea typeface="Arimo"/>
                        <a:cs typeface="Arimo"/>
                        <a:sym typeface="Arimo"/>
                      </a:endParaRPr>
                    </a:p>
                  </a:txBody>
                  <a:tcPr marT="45725" marB="45725" marR="91450" marL="91450"/>
                </a:tc>
                <a:tc>
                  <a:txBody>
                    <a:bodyPr/>
                    <a:lstStyle/>
                    <a:p>
                      <a:pPr indent="0" lvl="0" marL="0" marR="0" rtl="0" algn="ctr">
                        <a:spcBef>
                          <a:spcPts val="0"/>
                        </a:spcBef>
                        <a:spcAft>
                          <a:spcPts val="0"/>
                        </a:spcAft>
                        <a:buNone/>
                      </a:pPr>
                      <a:r>
                        <a:rPr b="1" lang="en-US" sz="1800">
                          <a:solidFill>
                            <a:schemeClr val="dk1"/>
                          </a:solidFill>
                        </a:rPr>
                        <a:t>2</a:t>
                      </a:r>
                      <a:endParaRPr b="1" sz="1800">
                        <a:solidFill>
                          <a:schemeClr val="dk1"/>
                        </a:solidFill>
                        <a:latin typeface="Arimo"/>
                        <a:ea typeface="Arimo"/>
                        <a:cs typeface="Arimo"/>
                        <a:sym typeface="Arimo"/>
                      </a:endParaRPr>
                    </a:p>
                  </a:txBody>
                  <a:tcPr marT="45725" marB="45725" marR="91450" marL="91450"/>
                </a:tc>
                <a:tc>
                  <a:txBody>
                    <a:bodyPr/>
                    <a:lstStyle/>
                    <a:p>
                      <a:pPr indent="0" lvl="0" marL="0" marR="0" rtl="0" algn="ctr">
                        <a:spcBef>
                          <a:spcPts val="0"/>
                        </a:spcBef>
                        <a:spcAft>
                          <a:spcPts val="0"/>
                        </a:spcAft>
                        <a:buNone/>
                      </a:pPr>
                      <a:r>
                        <a:rPr b="1" lang="en-US" sz="1800">
                          <a:solidFill>
                            <a:schemeClr val="dk1"/>
                          </a:solidFill>
                        </a:rPr>
                        <a:t>3</a:t>
                      </a:r>
                      <a:endParaRPr b="1" sz="1800">
                        <a:solidFill>
                          <a:schemeClr val="dk1"/>
                        </a:solidFill>
                        <a:latin typeface="Arimo"/>
                        <a:ea typeface="Arimo"/>
                        <a:cs typeface="Arimo"/>
                        <a:sym typeface="Arimo"/>
                      </a:endParaRPr>
                    </a:p>
                  </a:txBody>
                  <a:tcPr marT="45725" marB="45725" marR="91450" marL="91450"/>
                </a:tc>
                <a:tc>
                  <a:txBody>
                    <a:bodyPr/>
                    <a:lstStyle/>
                    <a:p>
                      <a:pPr indent="0" lvl="0" marL="0" marR="0" rtl="0" algn="ctr">
                        <a:spcBef>
                          <a:spcPts val="0"/>
                        </a:spcBef>
                        <a:spcAft>
                          <a:spcPts val="0"/>
                        </a:spcAft>
                        <a:buNone/>
                      </a:pPr>
                      <a:r>
                        <a:rPr b="1" lang="en-US" sz="1800">
                          <a:solidFill>
                            <a:schemeClr val="dk1"/>
                          </a:solidFill>
                        </a:rPr>
                        <a:t>4</a:t>
                      </a:r>
                      <a:endParaRPr b="1" sz="1800">
                        <a:solidFill>
                          <a:schemeClr val="dk1"/>
                        </a:solidFill>
                        <a:latin typeface="Arimo"/>
                        <a:ea typeface="Arimo"/>
                        <a:cs typeface="Arimo"/>
                        <a:sym typeface="Arimo"/>
                      </a:endParaRPr>
                    </a:p>
                  </a:txBody>
                  <a:tcPr marT="45725" marB="45725" marR="91450" marL="91450"/>
                </a:tc>
              </a:tr>
              <a:tr h="394875">
                <a:tc>
                  <a:txBody>
                    <a:bodyPr/>
                    <a:lstStyle/>
                    <a:p>
                      <a:pPr indent="0" lvl="0" marL="0" marR="0" rtl="0" algn="l">
                        <a:spcBef>
                          <a:spcPts val="0"/>
                        </a:spcBef>
                        <a:spcAft>
                          <a:spcPts val="0"/>
                        </a:spcAft>
                        <a:buNone/>
                      </a:pPr>
                      <a:r>
                        <a:rPr b="0" lang="en-US" sz="2400">
                          <a:solidFill>
                            <a:schemeClr val="dk1"/>
                          </a:solidFill>
                        </a:rPr>
                        <a:t>Skin Irritation/Corrosion</a:t>
                      </a:r>
                      <a:endParaRPr b="0" sz="2400">
                        <a:solidFill>
                          <a:schemeClr val="dk1"/>
                        </a:solidFill>
                        <a:latin typeface="Arimo"/>
                        <a:ea typeface="Arimo"/>
                        <a:cs typeface="Arimo"/>
                        <a:sym typeface="Arimo"/>
                      </a:endParaRPr>
                    </a:p>
                  </a:txBody>
                  <a:tcPr marT="45725" marB="45725" marR="91450" marL="91450"/>
                </a:tc>
                <a:tc>
                  <a:txBody>
                    <a:bodyPr/>
                    <a:lstStyle/>
                    <a:p>
                      <a:pPr indent="0" lvl="0" marL="0" marR="0" rtl="0" algn="ctr">
                        <a:spcBef>
                          <a:spcPts val="0"/>
                        </a:spcBef>
                        <a:spcAft>
                          <a:spcPts val="0"/>
                        </a:spcAft>
                        <a:buNone/>
                      </a:pPr>
                      <a:r>
                        <a:rPr b="1" lang="en-US" sz="1800">
                          <a:solidFill>
                            <a:schemeClr val="dk1"/>
                          </a:solidFill>
                        </a:rPr>
                        <a:t>1A</a:t>
                      </a:r>
                      <a:endParaRPr b="1" sz="1800">
                        <a:solidFill>
                          <a:schemeClr val="dk1"/>
                        </a:solidFill>
                        <a:latin typeface="Arimo"/>
                        <a:ea typeface="Arimo"/>
                        <a:cs typeface="Arimo"/>
                        <a:sym typeface="Arimo"/>
                      </a:endParaRPr>
                    </a:p>
                  </a:txBody>
                  <a:tcPr marT="45725" marB="45725" marR="91450" marL="91450"/>
                </a:tc>
                <a:tc>
                  <a:txBody>
                    <a:bodyPr/>
                    <a:lstStyle/>
                    <a:p>
                      <a:pPr indent="0" lvl="0" marL="0" marR="0" rtl="0" algn="ctr">
                        <a:spcBef>
                          <a:spcPts val="0"/>
                        </a:spcBef>
                        <a:spcAft>
                          <a:spcPts val="0"/>
                        </a:spcAft>
                        <a:buNone/>
                      </a:pPr>
                      <a:r>
                        <a:rPr b="1" lang="en-US" sz="1800">
                          <a:solidFill>
                            <a:schemeClr val="dk1"/>
                          </a:solidFill>
                        </a:rPr>
                        <a:t>1B</a:t>
                      </a:r>
                      <a:endParaRPr b="1" sz="1800">
                        <a:solidFill>
                          <a:schemeClr val="dk1"/>
                        </a:solidFill>
                        <a:latin typeface="Arimo"/>
                        <a:ea typeface="Arimo"/>
                        <a:cs typeface="Arimo"/>
                        <a:sym typeface="Arimo"/>
                      </a:endParaRPr>
                    </a:p>
                  </a:txBody>
                  <a:tcPr marT="45725" marB="45725" marR="91450" marL="91450"/>
                </a:tc>
                <a:tc>
                  <a:txBody>
                    <a:bodyPr/>
                    <a:lstStyle/>
                    <a:p>
                      <a:pPr indent="0" lvl="0" marL="0" marR="0" rtl="0" algn="ctr">
                        <a:spcBef>
                          <a:spcPts val="0"/>
                        </a:spcBef>
                        <a:spcAft>
                          <a:spcPts val="0"/>
                        </a:spcAft>
                        <a:buNone/>
                      </a:pPr>
                      <a:r>
                        <a:rPr b="1" lang="en-US" sz="1800">
                          <a:solidFill>
                            <a:schemeClr val="dk1"/>
                          </a:solidFill>
                        </a:rPr>
                        <a:t>1C</a:t>
                      </a:r>
                      <a:endParaRPr b="1" sz="1800">
                        <a:solidFill>
                          <a:schemeClr val="dk1"/>
                        </a:solidFill>
                        <a:latin typeface="Arimo"/>
                        <a:ea typeface="Arimo"/>
                        <a:cs typeface="Arimo"/>
                        <a:sym typeface="Arimo"/>
                      </a:endParaRPr>
                    </a:p>
                  </a:txBody>
                  <a:tcPr marT="45725" marB="45725" marR="91450" marL="91450"/>
                </a:tc>
                <a:tc>
                  <a:txBody>
                    <a:bodyPr/>
                    <a:lstStyle/>
                    <a:p>
                      <a:pPr indent="0" lvl="0" marL="0" marR="0" rtl="0" algn="ctr">
                        <a:spcBef>
                          <a:spcPts val="0"/>
                        </a:spcBef>
                        <a:spcAft>
                          <a:spcPts val="0"/>
                        </a:spcAft>
                        <a:buNone/>
                      </a:pPr>
                      <a:r>
                        <a:rPr b="1" lang="en-US" sz="1800">
                          <a:solidFill>
                            <a:schemeClr val="dk1"/>
                          </a:solidFill>
                        </a:rPr>
                        <a:t>2</a:t>
                      </a:r>
                      <a:endParaRPr b="1" sz="1800">
                        <a:solidFill>
                          <a:schemeClr val="dk1"/>
                        </a:solidFill>
                        <a:latin typeface="Arimo"/>
                        <a:ea typeface="Arimo"/>
                        <a:cs typeface="Arimo"/>
                        <a:sym typeface="Arimo"/>
                      </a:endParaRPr>
                    </a:p>
                  </a:txBody>
                  <a:tcPr marT="45725" marB="45725" marR="91450" marL="91450"/>
                </a:tc>
              </a:tr>
            </a:tbl>
          </a:graphicData>
        </a:graphic>
      </p:graphicFrame>
      <p:grpSp>
        <p:nvGrpSpPr>
          <p:cNvPr id="656" name="Google Shape;656;p78"/>
          <p:cNvGrpSpPr/>
          <p:nvPr/>
        </p:nvGrpSpPr>
        <p:grpSpPr>
          <a:xfrm>
            <a:off x="3571041" y="2537970"/>
            <a:ext cx="7333520" cy="450888"/>
            <a:chOff x="5169" y="13349"/>
            <a:chExt cx="3998" cy="437"/>
          </a:xfrm>
        </p:grpSpPr>
        <p:cxnSp>
          <p:nvCxnSpPr>
            <p:cNvPr id="657" name="Google Shape;657;p78"/>
            <p:cNvCxnSpPr/>
            <p:nvPr/>
          </p:nvCxnSpPr>
          <p:spPr>
            <a:xfrm>
              <a:off x="5169" y="13349"/>
              <a:ext cx="3998" cy="0"/>
            </a:xfrm>
            <a:prstGeom prst="straightConnector1">
              <a:avLst/>
            </a:prstGeom>
            <a:noFill/>
            <a:ln cap="flat" cmpd="sng" w="57150">
              <a:solidFill>
                <a:srgbClr val="0072CE"/>
              </a:solidFill>
              <a:prstDash val="solid"/>
              <a:round/>
              <a:headEnd len="med" w="med" type="triangle"/>
              <a:tailEnd len="med" w="med" type="triangle"/>
            </a:ln>
          </p:spPr>
        </p:cxnSp>
        <p:sp>
          <p:nvSpPr>
            <p:cNvPr id="658" name="Google Shape;658;p78"/>
            <p:cNvSpPr txBox="1"/>
            <p:nvPr/>
          </p:nvSpPr>
          <p:spPr>
            <a:xfrm>
              <a:off x="5169" y="13444"/>
              <a:ext cx="905" cy="342"/>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Calibri"/>
                  <a:ea typeface="Calibri"/>
                  <a:cs typeface="Calibri"/>
                  <a:sym typeface="Calibri"/>
                </a:rPr>
                <a:t>Most Toxic</a:t>
              </a:r>
              <a:endParaRPr b="1" sz="4400">
                <a:solidFill>
                  <a:schemeClr val="dk1"/>
                </a:solidFill>
                <a:latin typeface="Calibri"/>
                <a:ea typeface="Calibri"/>
                <a:cs typeface="Calibri"/>
                <a:sym typeface="Calibri"/>
              </a:endParaRPr>
            </a:p>
          </p:txBody>
        </p:sp>
        <p:sp>
          <p:nvSpPr>
            <p:cNvPr id="659" name="Google Shape;659;p78"/>
            <p:cNvSpPr txBox="1"/>
            <p:nvPr/>
          </p:nvSpPr>
          <p:spPr>
            <a:xfrm>
              <a:off x="8154" y="13444"/>
              <a:ext cx="1013" cy="342"/>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Calibri"/>
                  <a:ea typeface="Calibri"/>
                  <a:cs typeface="Calibri"/>
                  <a:sym typeface="Calibri"/>
                </a:rPr>
                <a:t>Least Toxic</a:t>
              </a:r>
              <a:endParaRPr b="1" sz="4400">
                <a:solidFill>
                  <a:schemeClr val="dk1"/>
                </a:solidFill>
                <a:latin typeface="Calibri"/>
                <a:ea typeface="Calibri"/>
                <a:cs typeface="Calibri"/>
                <a:sym typeface="Calibri"/>
              </a:endParaRPr>
            </a:p>
          </p:txBody>
        </p:sp>
      </p:grpSp>
      <p:graphicFrame>
        <p:nvGraphicFramePr>
          <p:cNvPr id="660" name="Google Shape;660;p78"/>
          <p:cNvGraphicFramePr/>
          <p:nvPr/>
        </p:nvGraphicFramePr>
        <p:xfrm>
          <a:off x="596988" y="3290154"/>
          <a:ext cx="3000000" cy="3000000"/>
        </p:xfrm>
        <a:graphic>
          <a:graphicData uri="http://schemas.openxmlformats.org/drawingml/2006/table">
            <a:tbl>
              <a:tblPr bandRow="1" firstRow="1">
                <a:noFill/>
                <a:tableStyleId>{D88AA024-93B9-4C84-91C2-4EA178687105}</a:tableStyleId>
              </a:tblPr>
              <a:tblGrid>
                <a:gridCol w="2598775"/>
                <a:gridCol w="1927200"/>
                <a:gridCol w="1927200"/>
                <a:gridCol w="1927200"/>
                <a:gridCol w="1927200"/>
              </a:tblGrid>
              <a:tr h="513900">
                <a:tc gridSpan="5">
                  <a:txBody>
                    <a:bodyPr/>
                    <a:lstStyle/>
                    <a:p>
                      <a:pPr indent="0" lvl="0" marL="0" marR="0" rtl="0" algn="ctr">
                        <a:spcBef>
                          <a:spcPts val="0"/>
                        </a:spcBef>
                        <a:spcAft>
                          <a:spcPts val="0"/>
                        </a:spcAft>
                        <a:buNone/>
                      </a:pPr>
                      <a:r>
                        <a:rPr lang="en-US" sz="2400"/>
                        <a:t>Typical Occupational Health</a:t>
                      </a:r>
                      <a:r>
                        <a:rPr lang="en-US" sz="2400"/>
                        <a:t> Categories/Bands</a:t>
                      </a:r>
                      <a:endParaRPr sz="2400">
                        <a:solidFill>
                          <a:srgbClr val="CFE6F6"/>
                        </a:solidFill>
                        <a:latin typeface="Arimo"/>
                        <a:ea typeface="Arimo"/>
                        <a:cs typeface="Arimo"/>
                        <a:sym typeface="Arimo"/>
                      </a:endParaRPr>
                    </a:p>
                  </a:txBody>
                  <a:tcPr marT="45725" marB="45725" marR="91450" marL="91450"/>
                </a:tc>
                <a:tc hMerge="1"/>
                <a:tc hMerge="1"/>
                <a:tc hMerge="1"/>
                <a:tc hMerge="1"/>
              </a:tr>
              <a:tr h="443850">
                <a:tc>
                  <a:txBody>
                    <a:bodyPr/>
                    <a:lstStyle/>
                    <a:p>
                      <a:pPr indent="0" lvl="0" marL="0" marR="0" rtl="0" algn="l">
                        <a:spcBef>
                          <a:spcPts val="0"/>
                        </a:spcBef>
                        <a:spcAft>
                          <a:spcPts val="0"/>
                        </a:spcAft>
                        <a:buNone/>
                      </a:pPr>
                      <a:r>
                        <a:t/>
                      </a:r>
                      <a:endParaRPr b="1" sz="1800">
                        <a:solidFill>
                          <a:schemeClr val="dk1"/>
                        </a:solidFill>
                        <a:latin typeface="Arimo"/>
                        <a:ea typeface="Arimo"/>
                        <a:cs typeface="Arimo"/>
                        <a:sym typeface="Arimo"/>
                      </a:endParaRPr>
                    </a:p>
                  </a:txBody>
                  <a:tcPr marT="45725" marB="45725" marR="91450" marL="91450"/>
                </a:tc>
                <a:tc>
                  <a:txBody>
                    <a:bodyPr/>
                    <a:lstStyle/>
                    <a:p>
                      <a:pPr indent="0" lvl="0" marL="0" marR="0" rtl="0" algn="ctr">
                        <a:spcBef>
                          <a:spcPts val="0"/>
                        </a:spcBef>
                        <a:spcAft>
                          <a:spcPts val="0"/>
                        </a:spcAft>
                        <a:buNone/>
                      </a:pPr>
                      <a:r>
                        <a:rPr b="1" lang="en-US" sz="1800">
                          <a:solidFill>
                            <a:schemeClr val="dk1"/>
                          </a:solidFill>
                        </a:rPr>
                        <a:t>1</a:t>
                      </a:r>
                      <a:endParaRPr b="1" sz="1800">
                        <a:solidFill>
                          <a:schemeClr val="dk1"/>
                        </a:solidFill>
                        <a:latin typeface="Arimo"/>
                        <a:ea typeface="Arimo"/>
                        <a:cs typeface="Arimo"/>
                        <a:sym typeface="Arimo"/>
                      </a:endParaRPr>
                    </a:p>
                  </a:txBody>
                  <a:tcPr marT="45725" marB="45725" marR="91450" marL="91450"/>
                </a:tc>
                <a:tc>
                  <a:txBody>
                    <a:bodyPr/>
                    <a:lstStyle/>
                    <a:p>
                      <a:pPr indent="0" lvl="0" marL="0" marR="0" rtl="0" algn="ctr">
                        <a:spcBef>
                          <a:spcPts val="0"/>
                        </a:spcBef>
                        <a:spcAft>
                          <a:spcPts val="0"/>
                        </a:spcAft>
                        <a:buNone/>
                      </a:pPr>
                      <a:r>
                        <a:rPr b="1" lang="en-US" sz="1800">
                          <a:solidFill>
                            <a:schemeClr val="dk1"/>
                          </a:solidFill>
                        </a:rPr>
                        <a:t>2</a:t>
                      </a:r>
                      <a:endParaRPr b="1" sz="1800">
                        <a:solidFill>
                          <a:schemeClr val="dk1"/>
                        </a:solidFill>
                        <a:latin typeface="Arimo"/>
                        <a:ea typeface="Arimo"/>
                        <a:cs typeface="Arimo"/>
                        <a:sym typeface="Arimo"/>
                      </a:endParaRPr>
                    </a:p>
                  </a:txBody>
                  <a:tcPr marT="45725" marB="45725" marR="91450" marL="91450"/>
                </a:tc>
                <a:tc>
                  <a:txBody>
                    <a:bodyPr/>
                    <a:lstStyle/>
                    <a:p>
                      <a:pPr indent="0" lvl="0" marL="0" marR="0" rtl="0" algn="ctr">
                        <a:spcBef>
                          <a:spcPts val="0"/>
                        </a:spcBef>
                        <a:spcAft>
                          <a:spcPts val="0"/>
                        </a:spcAft>
                        <a:buNone/>
                      </a:pPr>
                      <a:r>
                        <a:rPr b="1" lang="en-US" sz="1800">
                          <a:solidFill>
                            <a:schemeClr val="dk1"/>
                          </a:solidFill>
                        </a:rPr>
                        <a:t>3</a:t>
                      </a:r>
                      <a:endParaRPr b="1" sz="1800">
                        <a:solidFill>
                          <a:schemeClr val="dk1"/>
                        </a:solidFill>
                        <a:latin typeface="Arimo"/>
                        <a:ea typeface="Arimo"/>
                        <a:cs typeface="Arimo"/>
                        <a:sym typeface="Arimo"/>
                      </a:endParaRPr>
                    </a:p>
                  </a:txBody>
                  <a:tcPr marT="45725" marB="45725" marR="91450" marL="91450"/>
                </a:tc>
                <a:tc>
                  <a:txBody>
                    <a:bodyPr/>
                    <a:lstStyle/>
                    <a:p>
                      <a:pPr indent="0" lvl="0" marL="0" marR="0" rtl="0" algn="ctr">
                        <a:spcBef>
                          <a:spcPts val="0"/>
                        </a:spcBef>
                        <a:spcAft>
                          <a:spcPts val="0"/>
                        </a:spcAft>
                        <a:buNone/>
                      </a:pPr>
                      <a:r>
                        <a:rPr b="1" lang="en-US" sz="1800">
                          <a:solidFill>
                            <a:schemeClr val="dk1"/>
                          </a:solidFill>
                        </a:rPr>
                        <a:t>4</a:t>
                      </a:r>
                      <a:endParaRPr b="1" sz="1800">
                        <a:solidFill>
                          <a:schemeClr val="dk1"/>
                        </a:solidFill>
                        <a:latin typeface="Arimo"/>
                        <a:ea typeface="Arimo"/>
                        <a:cs typeface="Arimo"/>
                        <a:sym typeface="Arimo"/>
                      </a:endParaRPr>
                    </a:p>
                  </a:txBody>
                  <a:tcPr marT="45725" marB="45725" marR="91450" marL="91450"/>
                </a:tc>
              </a:tr>
              <a:tr h="513900">
                <a:tc>
                  <a:txBody>
                    <a:bodyPr/>
                    <a:lstStyle/>
                    <a:p>
                      <a:pPr indent="0" lvl="0" marL="0" marR="0" rtl="0" algn="l">
                        <a:spcBef>
                          <a:spcPts val="0"/>
                        </a:spcBef>
                        <a:spcAft>
                          <a:spcPts val="0"/>
                        </a:spcAft>
                        <a:buNone/>
                      </a:pPr>
                      <a:r>
                        <a:rPr b="1" lang="en-US" sz="2400">
                          <a:solidFill>
                            <a:schemeClr val="dk1"/>
                          </a:solidFill>
                        </a:rPr>
                        <a:t>Potency/Effects</a:t>
                      </a:r>
                      <a:endParaRPr b="1" sz="2400">
                        <a:solidFill>
                          <a:schemeClr val="dk1"/>
                        </a:solidFill>
                        <a:latin typeface="Arimo"/>
                        <a:ea typeface="Arimo"/>
                        <a:cs typeface="Arimo"/>
                        <a:sym typeface="Arimo"/>
                      </a:endParaRPr>
                    </a:p>
                  </a:txBody>
                  <a:tcPr marT="45725" marB="45725" marR="91450" marL="91450"/>
                </a:tc>
                <a:tc>
                  <a:txBody>
                    <a:bodyPr/>
                    <a:lstStyle/>
                    <a:p>
                      <a:pPr indent="0" lvl="0" marL="0" marR="0" rtl="0" algn="ctr">
                        <a:spcBef>
                          <a:spcPts val="0"/>
                        </a:spcBef>
                        <a:spcAft>
                          <a:spcPts val="0"/>
                        </a:spcAft>
                        <a:buNone/>
                      </a:pPr>
                      <a:r>
                        <a:rPr b="1" lang="en-US" sz="2400">
                          <a:solidFill>
                            <a:schemeClr val="dk1"/>
                          </a:solidFill>
                        </a:rPr>
                        <a:t>Low</a:t>
                      </a:r>
                      <a:endParaRPr b="1" sz="2400">
                        <a:solidFill>
                          <a:schemeClr val="dk1"/>
                        </a:solidFill>
                        <a:latin typeface="Arimo"/>
                        <a:ea typeface="Arimo"/>
                        <a:cs typeface="Arimo"/>
                        <a:sym typeface="Arimo"/>
                      </a:endParaRPr>
                    </a:p>
                  </a:txBody>
                  <a:tcPr marT="45725" marB="45725" marR="91450" marL="91450"/>
                </a:tc>
                <a:tc>
                  <a:txBody>
                    <a:bodyPr/>
                    <a:lstStyle/>
                    <a:p>
                      <a:pPr indent="0" lvl="0" marL="0" marR="0" rtl="0" algn="ctr">
                        <a:spcBef>
                          <a:spcPts val="0"/>
                        </a:spcBef>
                        <a:spcAft>
                          <a:spcPts val="0"/>
                        </a:spcAft>
                        <a:buNone/>
                      </a:pPr>
                      <a:r>
                        <a:rPr b="1" lang="en-US" sz="2400">
                          <a:solidFill>
                            <a:schemeClr val="dk1"/>
                          </a:solidFill>
                        </a:rPr>
                        <a:t>Intermediate</a:t>
                      </a:r>
                      <a:endParaRPr b="1" sz="2400">
                        <a:solidFill>
                          <a:schemeClr val="dk1"/>
                        </a:solidFill>
                        <a:latin typeface="Arimo"/>
                        <a:ea typeface="Arimo"/>
                        <a:cs typeface="Arimo"/>
                        <a:sym typeface="Arimo"/>
                      </a:endParaRPr>
                    </a:p>
                  </a:txBody>
                  <a:tcPr marT="45725" marB="45725" marR="91450" marL="91450"/>
                </a:tc>
                <a:tc>
                  <a:txBody>
                    <a:bodyPr/>
                    <a:lstStyle/>
                    <a:p>
                      <a:pPr indent="0" lvl="0" marL="0" marR="0" rtl="0" algn="ctr">
                        <a:spcBef>
                          <a:spcPts val="0"/>
                        </a:spcBef>
                        <a:spcAft>
                          <a:spcPts val="0"/>
                        </a:spcAft>
                        <a:buNone/>
                      </a:pPr>
                      <a:r>
                        <a:rPr b="1" lang="en-US" sz="2400">
                          <a:solidFill>
                            <a:schemeClr val="dk1"/>
                          </a:solidFill>
                        </a:rPr>
                        <a:t>Potent</a:t>
                      </a:r>
                      <a:endParaRPr b="1" sz="2400">
                        <a:solidFill>
                          <a:schemeClr val="dk1"/>
                        </a:solidFill>
                        <a:latin typeface="Arimo"/>
                        <a:ea typeface="Arimo"/>
                        <a:cs typeface="Arimo"/>
                        <a:sym typeface="Arimo"/>
                      </a:endParaRPr>
                    </a:p>
                  </a:txBody>
                  <a:tcPr marT="45725" marB="45725" marR="91450" marL="91450"/>
                </a:tc>
                <a:tc>
                  <a:txBody>
                    <a:bodyPr/>
                    <a:lstStyle/>
                    <a:p>
                      <a:pPr indent="0" lvl="0" marL="0" marR="0" rtl="0" algn="ctr">
                        <a:spcBef>
                          <a:spcPts val="0"/>
                        </a:spcBef>
                        <a:spcAft>
                          <a:spcPts val="0"/>
                        </a:spcAft>
                        <a:buNone/>
                      </a:pPr>
                      <a:r>
                        <a:rPr b="1" lang="en-US" sz="2400">
                          <a:solidFill>
                            <a:schemeClr val="dk1"/>
                          </a:solidFill>
                        </a:rPr>
                        <a:t>Highly Potent</a:t>
                      </a:r>
                      <a:endParaRPr b="1" sz="2400">
                        <a:solidFill>
                          <a:schemeClr val="dk1"/>
                        </a:solidFill>
                        <a:latin typeface="Arimo"/>
                        <a:ea typeface="Arimo"/>
                        <a:cs typeface="Arimo"/>
                        <a:sym typeface="Arimo"/>
                      </a:endParaRPr>
                    </a:p>
                  </a:txBody>
                  <a:tcPr marT="45725" marB="45725" marR="91450" marL="91450"/>
                </a:tc>
              </a:tr>
              <a:tr h="1186250">
                <a:tc>
                  <a:txBody>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Examples</a:t>
                      </a:r>
                      <a:endParaRPr/>
                    </a:p>
                  </a:txBody>
                  <a:tcPr marT="45725" marB="45725" marR="91450" marL="91450"/>
                </a:tc>
                <a:tc>
                  <a:txBody>
                    <a:bodyPr/>
                    <a:lstStyle/>
                    <a:p>
                      <a:pPr indent="0" lvl="0" marL="0" marR="0" rtl="0" algn="ctr">
                        <a:lnSpc>
                          <a:spcPct val="107000"/>
                        </a:lnSpc>
                        <a:spcBef>
                          <a:spcPts val="0"/>
                        </a:spcBef>
                        <a:spcAft>
                          <a:spcPts val="0"/>
                        </a:spcAft>
                        <a:buNone/>
                      </a:pPr>
                      <a:r>
                        <a:rPr b="1" lang="en-US" sz="2200">
                          <a:solidFill>
                            <a:schemeClr val="dk1"/>
                          </a:solidFill>
                          <a:latin typeface="Calibri"/>
                          <a:ea typeface="Calibri"/>
                          <a:cs typeface="Calibri"/>
                          <a:sym typeface="Calibri"/>
                        </a:rPr>
                        <a:t>NSAIDs (aspirin) and antivirals</a:t>
                      </a:r>
                      <a:endParaRPr/>
                    </a:p>
                  </a:txBody>
                  <a:tcPr marT="45725" marB="45725" marR="91450" marL="91450" anchor="ctr"/>
                </a:tc>
                <a:tc>
                  <a:txBody>
                    <a:bodyPr/>
                    <a:lstStyle/>
                    <a:p>
                      <a:pPr indent="0" lvl="0" marL="0" marR="36830" rtl="0" algn="ctr">
                        <a:lnSpc>
                          <a:spcPct val="107000"/>
                        </a:lnSpc>
                        <a:spcBef>
                          <a:spcPts val="0"/>
                        </a:spcBef>
                        <a:spcAft>
                          <a:spcPts val="0"/>
                        </a:spcAft>
                        <a:buNone/>
                      </a:pPr>
                      <a:r>
                        <a:rPr b="1" lang="en-US" sz="2200">
                          <a:solidFill>
                            <a:schemeClr val="dk1"/>
                          </a:solidFill>
                          <a:latin typeface="Calibri"/>
                          <a:ea typeface="Calibri"/>
                          <a:cs typeface="Calibri"/>
                          <a:sym typeface="Calibri"/>
                        </a:rPr>
                        <a:t>Cardiovascular drugs</a:t>
                      </a:r>
                      <a:endParaRPr/>
                    </a:p>
                  </a:txBody>
                  <a:tcPr marT="45725" marB="45725" marR="91450" marL="91450" anchor="ctr"/>
                </a:tc>
                <a:tc>
                  <a:txBody>
                    <a:bodyPr/>
                    <a:lstStyle/>
                    <a:p>
                      <a:pPr indent="0" lvl="0" marL="0" marR="78740" rtl="0" algn="ctr">
                        <a:lnSpc>
                          <a:spcPct val="107000"/>
                        </a:lnSpc>
                        <a:spcBef>
                          <a:spcPts val="0"/>
                        </a:spcBef>
                        <a:spcAft>
                          <a:spcPts val="0"/>
                        </a:spcAft>
                        <a:buNone/>
                      </a:pPr>
                      <a:r>
                        <a:rPr b="1" lang="en-US" sz="2200">
                          <a:solidFill>
                            <a:schemeClr val="dk1"/>
                          </a:solidFill>
                          <a:latin typeface="Calibri"/>
                          <a:ea typeface="Calibri"/>
                          <a:cs typeface="Calibri"/>
                          <a:sym typeface="Calibri"/>
                        </a:rPr>
                        <a:t>Anti-cancers and steroid sex hormones</a:t>
                      </a:r>
                      <a:endParaRPr/>
                    </a:p>
                  </a:txBody>
                  <a:tcPr marT="45725" marB="45725" marR="91450" marL="91450" anchor="ctr"/>
                </a:tc>
                <a:tc>
                  <a:txBody>
                    <a:bodyPr/>
                    <a:lstStyle/>
                    <a:p>
                      <a:pPr indent="0" lvl="0" marL="0" marR="0" rtl="0" algn="ctr">
                        <a:lnSpc>
                          <a:spcPct val="107000"/>
                        </a:lnSpc>
                        <a:spcBef>
                          <a:spcPts val="0"/>
                        </a:spcBef>
                        <a:spcAft>
                          <a:spcPts val="0"/>
                        </a:spcAft>
                        <a:buNone/>
                      </a:pPr>
                      <a:r>
                        <a:rPr b="1" lang="en-US" sz="2200">
                          <a:solidFill>
                            <a:schemeClr val="dk1"/>
                          </a:solidFill>
                          <a:latin typeface="Calibri"/>
                          <a:ea typeface="Calibri"/>
                          <a:cs typeface="Calibri"/>
                          <a:sym typeface="Calibri"/>
                        </a:rPr>
                        <a:t>Vitamin D analogs</a:t>
                      </a:r>
                      <a:endParaRPr/>
                    </a:p>
                  </a:txBody>
                  <a:tcPr marT="45725" marB="45725" marR="91450" marL="91450" anchor="ctr"/>
                </a:tc>
              </a:tr>
            </a:tbl>
          </a:graphicData>
        </a:graphic>
      </p:graphicFrame>
      <p:grpSp>
        <p:nvGrpSpPr>
          <p:cNvPr id="661" name="Google Shape;661;p78"/>
          <p:cNvGrpSpPr/>
          <p:nvPr/>
        </p:nvGrpSpPr>
        <p:grpSpPr>
          <a:xfrm>
            <a:off x="3363006" y="5948072"/>
            <a:ext cx="7333520" cy="450888"/>
            <a:chOff x="5169" y="13349"/>
            <a:chExt cx="3998" cy="437"/>
          </a:xfrm>
        </p:grpSpPr>
        <p:cxnSp>
          <p:nvCxnSpPr>
            <p:cNvPr id="662" name="Google Shape;662;p78"/>
            <p:cNvCxnSpPr/>
            <p:nvPr/>
          </p:nvCxnSpPr>
          <p:spPr>
            <a:xfrm>
              <a:off x="5169" y="13349"/>
              <a:ext cx="3998" cy="0"/>
            </a:xfrm>
            <a:prstGeom prst="straightConnector1">
              <a:avLst/>
            </a:prstGeom>
            <a:noFill/>
            <a:ln cap="flat" cmpd="sng" w="57150">
              <a:solidFill>
                <a:srgbClr val="0072CE"/>
              </a:solidFill>
              <a:prstDash val="solid"/>
              <a:round/>
              <a:headEnd len="med" w="med" type="triangle"/>
              <a:tailEnd len="med" w="med" type="triangle"/>
            </a:ln>
          </p:spPr>
        </p:cxnSp>
        <p:sp>
          <p:nvSpPr>
            <p:cNvPr id="663" name="Google Shape;663;p78"/>
            <p:cNvSpPr txBox="1"/>
            <p:nvPr/>
          </p:nvSpPr>
          <p:spPr>
            <a:xfrm>
              <a:off x="5169" y="13417"/>
              <a:ext cx="938" cy="369"/>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Calibri"/>
                  <a:ea typeface="Calibri"/>
                  <a:cs typeface="Calibri"/>
                  <a:sym typeface="Calibri"/>
                </a:rPr>
                <a:t>Least Toxic</a:t>
              </a:r>
              <a:endParaRPr b="1" sz="4400">
                <a:solidFill>
                  <a:schemeClr val="dk1"/>
                </a:solidFill>
                <a:latin typeface="Calibri"/>
                <a:ea typeface="Calibri"/>
                <a:cs typeface="Calibri"/>
                <a:sym typeface="Calibri"/>
              </a:endParaRPr>
            </a:p>
          </p:txBody>
        </p:sp>
        <p:sp>
          <p:nvSpPr>
            <p:cNvPr id="664" name="Google Shape;664;p78"/>
            <p:cNvSpPr txBox="1"/>
            <p:nvPr/>
          </p:nvSpPr>
          <p:spPr>
            <a:xfrm>
              <a:off x="8148" y="13444"/>
              <a:ext cx="1019" cy="342"/>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Calibri"/>
                  <a:ea typeface="Calibri"/>
                  <a:cs typeface="Calibri"/>
                  <a:sym typeface="Calibri"/>
                </a:rPr>
                <a:t>Most Toxic</a:t>
              </a:r>
              <a:endParaRPr b="1" sz="4400">
                <a:solidFill>
                  <a:schemeClr val="dk1"/>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79"/>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A3B4"/>
              </a:buClr>
              <a:buSzPts val="3600"/>
              <a:buFont typeface="Calibri"/>
              <a:buNone/>
            </a:pPr>
            <a:r>
              <a:rPr b="1" lang="en-US"/>
              <a:t>Antibody Drug Conjugate (ADC) Components</a:t>
            </a:r>
            <a:br>
              <a:rPr b="1" lang="en-US"/>
            </a:br>
            <a:r>
              <a:rPr lang="en-US" sz="2000"/>
              <a:t>(courtesy of BMS)</a:t>
            </a:r>
            <a:endParaRPr/>
          </a:p>
        </p:txBody>
      </p:sp>
      <p:pic>
        <p:nvPicPr>
          <p:cNvPr id="673" name="Google Shape;673;p79"/>
          <p:cNvPicPr preferRelativeResize="0"/>
          <p:nvPr>
            <p:ph idx="1" type="body"/>
          </p:nvPr>
        </p:nvPicPr>
        <p:blipFill rotWithShape="1">
          <a:blip r:embed="rId3">
            <a:alphaModFix/>
          </a:blip>
          <a:srcRect b="0" l="0" r="0" t="0"/>
          <a:stretch/>
        </p:blipFill>
        <p:spPr>
          <a:xfrm>
            <a:off x="8175625" y="6001802"/>
            <a:ext cx="3947914" cy="780402"/>
          </a:xfrm>
          <a:prstGeom prst="rect">
            <a:avLst/>
          </a:prstGeom>
          <a:noFill/>
          <a:ln>
            <a:noFill/>
          </a:ln>
        </p:spPr>
      </p:pic>
      <p:sp>
        <p:nvSpPr>
          <p:cNvPr id="674" name="Google Shape;674;p79"/>
          <p:cNvSpPr/>
          <p:nvPr/>
        </p:nvSpPr>
        <p:spPr>
          <a:xfrm>
            <a:off x="4060757" y="3681401"/>
            <a:ext cx="914400" cy="518160"/>
          </a:xfrm>
          <a:custGeom>
            <a:rect b="b" l="l" r="r" t="t"/>
            <a:pathLst>
              <a:path extrusionOk="0" h="518160" w="762000">
                <a:moveTo>
                  <a:pt x="0" y="0"/>
                </a:moveTo>
                <a:lnTo>
                  <a:pt x="0" y="30480"/>
                </a:lnTo>
                <a:lnTo>
                  <a:pt x="0" y="518160"/>
                </a:lnTo>
                <a:lnTo>
                  <a:pt x="502920" y="518160"/>
                </a:lnTo>
                <a:lnTo>
                  <a:pt x="762000" y="289560"/>
                </a:lnTo>
                <a:lnTo>
                  <a:pt x="518160" y="0"/>
                </a:lnTo>
                <a:lnTo>
                  <a:pt x="0" y="0"/>
                </a:lnTo>
                <a:close/>
              </a:path>
            </a:pathLst>
          </a:custGeom>
          <a:solidFill>
            <a:srgbClr val="FFC000"/>
          </a:solidFill>
          <a:ln>
            <a:noFill/>
          </a:ln>
          <a:effectLst>
            <a:outerShdw blurRad="190500" algn="ctr" dir="2700000" dist="228600">
              <a:srgbClr val="000000">
                <a:alpha val="2980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Calibri"/>
              <a:ea typeface="Calibri"/>
              <a:cs typeface="Calibri"/>
              <a:sym typeface="Calibri"/>
            </a:endParaRPr>
          </a:p>
        </p:txBody>
      </p:sp>
      <p:sp>
        <p:nvSpPr>
          <p:cNvPr id="675" name="Google Shape;675;p79"/>
          <p:cNvSpPr/>
          <p:nvPr/>
        </p:nvSpPr>
        <p:spPr>
          <a:xfrm>
            <a:off x="6346758" y="3676100"/>
            <a:ext cx="457200" cy="457200"/>
          </a:xfrm>
          <a:prstGeom prst="donut">
            <a:avLst>
              <a:gd fmla="val 25000" name="adj"/>
            </a:avLst>
          </a:prstGeom>
          <a:solidFill>
            <a:srgbClr val="800080"/>
          </a:solidFill>
          <a:ln>
            <a:noFill/>
          </a:ln>
          <a:effectLst>
            <a:outerShdw blurRad="190500" algn="ctr" dir="2700000" dist="228600">
              <a:srgbClr val="000000">
                <a:alpha val="2980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6" name="Google Shape;676;p79"/>
          <p:cNvSpPr/>
          <p:nvPr/>
        </p:nvSpPr>
        <p:spPr>
          <a:xfrm>
            <a:off x="6803958" y="3676100"/>
            <a:ext cx="457200" cy="457200"/>
          </a:xfrm>
          <a:prstGeom prst="donut">
            <a:avLst>
              <a:gd fmla="val 25000" name="adj"/>
            </a:avLst>
          </a:prstGeom>
          <a:solidFill>
            <a:srgbClr val="800080"/>
          </a:solidFill>
          <a:ln>
            <a:noFill/>
          </a:ln>
          <a:effectLst>
            <a:outerShdw blurRad="190500" algn="ctr" dir="2700000" dist="228600">
              <a:srgbClr val="000000">
                <a:alpha val="2980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7" name="Google Shape;677;p79"/>
          <p:cNvSpPr/>
          <p:nvPr/>
        </p:nvSpPr>
        <p:spPr>
          <a:xfrm>
            <a:off x="7261158" y="3676100"/>
            <a:ext cx="457200" cy="457200"/>
          </a:xfrm>
          <a:prstGeom prst="donut">
            <a:avLst>
              <a:gd fmla="val 25000" name="adj"/>
            </a:avLst>
          </a:prstGeom>
          <a:solidFill>
            <a:srgbClr val="800080"/>
          </a:solidFill>
          <a:ln>
            <a:noFill/>
          </a:ln>
          <a:effectLst>
            <a:outerShdw blurRad="190500" algn="ctr" dir="2700000" dist="228600">
              <a:srgbClr val="000000">
                <a:alpha val="2980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cxnSp>
        <p:nvCxnSpPr>
          <p:cNvPr id="678" name="Google Shape;678;p79"/>
          <p:cNvCxnSpPr/>
          <p:nvPr/>
        </p:nvCxnSpPr>
        <p:spPr>
          <a:xfrm flipH="1">
            <a:off x="5868989" y="3904517"/>
            <a:ext cx="477837" cy="3175"/>
          </a:xfrm>
          <a:prstGeom prst="straightConnector1">
            <a:avLst/>
          </a:prstGeom>
          <a:noFill/>
          <a:ln cap="flat" cmpd="sng" w="25400">
            <a:solidFill>
              <a:schemeClr val="accent4"/>
            </a:solidFill>
            <a:prstDash val="solid"/>
            <a:miter lim="800000"/>
            <a:headEnd len="sm" w="sm" type="none"/>
            <a:tailEnd len="sm" w="sm" type="none"/>
          </a:ln>
        </p:spPr>
      </p:cxnSp>
      <p:cxnSp>
        <p:nvCxnSpPr>
          <p:cNvPr id="679" name="Google Shape;679;p79"/>
          <p:cNvCxnSpPr/>
          <p:nvPr/>
        </p:nvCxnSpPr>
        <p:spPr>
          <a:xfrm rot="10800000">
            <a:off x="7718425" y="3894991"/>
            <a:ext cx="457200" cy="0"/>
          </a:xfrm>
          <a:prstGeom prst="straightConnector1">
            <a:avLst/>
          </a:prstGeom>
          <a:noFill/>
          <a:ln cap="flat" cmpd="sng" w="25400">
            <a:solidFill>
              <a:schemeClr val="accent4"/>
            </a:solidFill>
            <a:prstDash val="solid"/>
            <a:miter lim="800000"/>
            <a:headEnd len="sm" w="sm" type="none"/>
            <a:tailEnd len="sm" w="sm" type="none"/>
          </a:ln>
        </p:spPr>
      </p:cxnSp>
      <p:sp>
        <p:nvSpPr>
          <p:cNvPr id="680" name="Google Shape;680;p79"/>
          <p:cNvSpPr/>
          <p:nvPr/>
        </p:nvSpPr>
        <p:spPr>
          <a:xfrm>
            <a:off x="2765357" y="4504361"/>
            <a:ext cx="3200400" cy="1066800"/>
          </a:xfrm>
          <a:prstGeom prst="blockArc">
            <a:avLst>
              <a:gd fmla="val 10800000" name="adj1"/>
              <a:gd fmla="val 0" name="adj2"/>
              <a:gd fmla="val 25000" name="adj3"/>
            </a:avLst>
          </a:prstGeom>
          <a:solidFill>
            <a:srgbClr val="FFC000"/>
          </a:solidFill>
          <a:ln>
            <a:noFill/>
          </a:ln>
          <a:effectLst>
            <a:outerShdw blurRad="190500" algn="ctr" dir="2700000" dist="228600">
              <a:srgbClr val="000000">
                <a:alpha val="2980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cxnSp>
        <p:nvCxnSpPr>
          <p:cNvPr id="681" name="Google Shape;681;p79"/>
          <p:cNvCxnSpPr/>
          <p:nvPr/>
        </p:nvCxnSpPr>
        <p:spPr>
          <a:xfrm rot="5400000">
            <a:off x="4213157" y="3764816"/>
            <a:ext cx="304800" cy="0"/>
          </a:xfrm>
          <a:prstGeom prst="straightConnector1">
            <a:avLst/>
          </a:prstGeom>
          <a:noFill/>
          <a:ln>
            <a:noFill/>
          </a:ln>
          <a:effectLst>
            <a:outerShdw blurRad="190500" algn="ctr" dir="2700000" dist="228600">
              <a:srgbClr val="000000">
                <a:alpha val="29803"/>
              </a:srgbClr>
            </a:outerShdw>
          </a:effectLst>
        </p:spPr>
      </p:cxnSp>
      <p:sp>
        <p:nvSpPr>
          <p:cNvPr id="682" name="Google Shape;682;p79"/>
          <p:cNvSpPr/>
          <p:nvPr/>
        </p:nvSpPr>
        <p:spPr>
          <a:xfrm rot="-2863714">
            <a:off x="8126378" y="3405409"/>
            <a:ext cx="1143000" cy="990600"/>
          </a:xfrm>
          <a:prstGeom prst="lightningBolt">
            <a:avLst/>
          </a:prstGeom>
          <a:solidFill>
            <a:schemeClr val="accent2"/>
          </a:solidFill>
          <a:ln>
            <a:noFill/>
          </a:ln>
          <a:effectLst>
            <a:outerShdw blurRad="190500" algn="ctr" dir="2700000" dist="228600">
              <a:srgbClr val="000000">
                <a:alpha val="2980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Calibri"/>
              <a:ea typeface="Calibri"/>
              <a:cs typeface="Calibri"/>
              <a:sym typeface="Calibri"/>
            </a:endParaRPr>
          </a:p>
        </p:txBody>
      </p:sp>
      <p:sp>
        <p:nvSpPr>
          <p:cNvPr id="683" name="Google Shape;683;p79"/>
          <p:cNvSpPr txBox="1"/>
          <p:nvPr/>
        </p:nvSpPr>
        <p:spPr>
          <a:xfrm>
            <a:off x="1679097" y="3614704"/>
            <a:ext cx="2443989"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400"/>
              <a:buFont typeface="Noto Sans Symbols"/>
              <a:buNone/>
            </a:pPr>
            <a:r>
              <a:rPr lang="en-US" sz="2400">
                <a:solidFill>
                  <a:schemeClr val="dk1"/>
                </a:solidFill>
                <a:latin typeface="Calibri"/>
                <a:ea typeface="Calibri"/>
                <a:cs typeface="Calibri"/>
                <a:sym typeface="Calibri"/>
              </a:rPr>
              <a:t>Tumor-specific</a:t>
            </a:r>
            <a:endParaRPr/>
          </a:p>
          <a:p>
            <a:pPr indent="0" lvl="0" marL="0" marR="0" rtl="0" algn="ctr">
              <a:spcBef>
                <a:spcPts val="0"/>
              </a:spcBef>
              <a:spcAft>
                <a:spcPts val="0"/>
              </a:spcAft>
              <a:buClr>
                <a:schemeClr val="dk1"/>
              </a:buClr>
              <a:buSzPts val="2400"/>
              <a:buFont typeface="Noto Sans Symbols"/>
              <a:buNone/>
            </a:pPr>
            <a:r>
              <a:rPr lang="en-US" sz="2400">
                <a:solidFill>
                  <a:schemeClr val="dk1"/>
                </a:solidFill>
                <a:latin typeface="Calibri"/>
                <a:ea typeface="Calibri"/>
                <a:cs typeface="Calibri"/>
                <a:sym typeface="Calibri"/>
              </a:rPr>
              <a:t>antigen receptor</a:t>
            </a:r>
            <a:endParaRPr/>
          </a:p>
        </p:txBody>
      </p:sp>
      <p:sp>
        <p:nvSpPr>
          <p:cNvPr id="684" name="Google Shape;684;p79"/>
          <p:cNvSpPr txBox="1"/>
          <p:nvPr/>
        </p:nvSpPr>
        <p:spPr>
          <a:xfrm>
            <a:off x="6606044" y="2438401"/>
            <a:ext cx="93775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Calibri"/>
                <a:ea typeface="Calibri"/>
                <a:cs typeface="Calibri"/>
                <a:sym typeface="Calibri"/>
              </a:rPr>
              <a:t>Linker</a:t>
            </a:r>
            <a:endParaRPr/>
          </a:p>
        </p:txBody>
      </p:sp>
      <p:sp>
        <p:nvSpPr>
          <p:cNvPr id="685" name="Google Shape;685;p79"/>
          <p:cNvSpPr txBox="1"/>
          <p:nvPr/>
        </p:nvSpPr>
        <p:spPr>
          <a:xfrm>
            <a:off x="3657600" y="2209801"/>
            <a:ext cx="20605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400"/>
              <a:buFont typeface="Noto Sans Symbols"/>
              <a:buNone/>
            </a:pPr>
            <a:r>
              <a:rPr lang="en-US" sz="2400">
                <a:solidFill>
                  <a:schemeClr val="dk1"/>
                </a:solidFill>
                <a:latin typeface="Calibri"/>
                <a:ea typeface="Calibri"/>
                <a:cs typeface="Calibri"/>
                <a:sym typeface="Calibri"/>
              </a:rPr>
              <a:t>Recognition</a:t>
            </a:r>
            <a:endParaRPr/>
          </a:p>
          <a:p>
            <a:pPr indent="0" lvl="0" marL="0" marR="0" rtl="0" algn="l">
              <a:spcBef>
                <a:spcPts val="0"/>
              </a:spcBef>
              <a:spcAft>
                <a:spcPts val="0"/>
              </a:spcAft>
              <a:buClr>
                <a:schemeClr val="dk1"/>
              </a:buClr>
              <a:buSzPts val="2400"/>
              <a:buFont typeface="Noto Sans Symbols"/>
              <a:buNone/>
            </a:pPr>
            <a:r>
              <a:rPr lang="en-US" sz="2400">
                <a:solidFill>
                  <a:schemeClr val="dk1"/>
                </a:solidFill>
                <a:latin typeface="Calibri"/>
                <a:ea typeface="Calibri"/>
                <a:cs typeface="Calibri"/>
                <a:sym typeface="Calibri"/>
              </a:rPr>
              <a:t>Element (mAb)</a:t>
            </a:r>
            <a:endParaRPr/>
          </a:p>
        </p:txBody>
      </p:sp>
      <p:sp>
        <p:nvSpPr>
          <p:cNvPr id="686" name="Google Shape;686;p79"/>
          <p:cNvSpPr txBox="1"/>
          <p:nvPr/>
        </p:nvSpPr>
        <p:spPr>
          <a:xfrm>
            <a:off x="8556208" y="1905001"/>
            <a:ext cx="1349793"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400"/>
              <a:buFont typeface="Noto Sans Symbols"/>
              <a:buNone/>
            </a:pPr>
            <a:r>
              <a:rPr lang="en-US" sz="2400">
                <a:solidFill>
                  <a:schemeClr val="dk1"/>
                </a:solidFill>
                <a:latin typeface="Calibri"/>
                <a:ea typeface="Calibri"/>
                <a:cs typeface="Calibri"/>
                <a:sym typeface="Calibri"/>
              </a:rPr>
              <a:t>Drug/</a:t>
            </a:r>
            <a:endParaRPr/>
          </a:p>
          <a:p>
            <a:pPr indent="0" lvl="0" marL="0" marR="0" rtl="0" algn="ctr">
              <a:spcBef>
                <a:spcPts val="0"/>
              </a:spcBef>
              <a:spcAft>
                <a:spcPts val="0"/>
              </a:spcAft>
              <a:buClr>
                <a:schemeClr val="dk1"/>
              </a:buClr>
              <a:buSzPts val="2400"/>
              <a:buFont typeface="Noto Sans Symbols"/>
              <a:buNone/>
            </a:pPr>
            <a:r>
              <a:rPr lang="en-US" sz="2400">
                <a:solidFill>
                  <a:schemeClr val="dk1"/>
                </a:solidFill>
                <a:latin typeface="Calibri"/>
                <a:ea typeface="Calibri"/>
                <a:cs typeface="Calibri"/>
                <a:sym typeface="Calibri"/>
              </a:rPr>
              <a:t>payload/</a:t>
            </a:r>
            <a:endParaRPr/>
          </a:p>
          <a:p>
            <a:pPr indent="0" lvl="0" marL="0" marR="0" rtl="0" algn="ctr">
              <a:spcBef>
                <a:spcPts val="0"/>
              </a:spcBef>
              <a:spcAft>
                <a:spcPts val="0"/>
              </a:spcAft>
              <a:buClr>
                <a:schemeClr val="dk1"/>
              </a:buClr>
              <a:buSzPts val="2400"/>
              <a:buFont typeface="Noto Sans Symbols"/>
              <a:buNone/>
            </a:pPr>
            <a:r>
              <a:rPr lang="en-US" sz="2400">
                <a:solidFill>
                  <a:schemeClr val="dk1"/>
                </a:solidFill>
                <a:latin typeface="Calibri"/>
                <a:ea typeface="Calibri"/>
                <a:cs typeface="Calibri"/>
                <a:sym typeface="Calibri"/>
              </a:rPr>
              <a:t>warhead</a:t>
            </a:r>
            <a:r>
              <a:rPr lang="en-US" sz="2400">
                <a:solidFill>
                  <a:srgbClr val="000000"/>
                </a:solidFill>
                <a:latin typeface="Calibri"/>
                <a:ea typeface="Calibri"/>
                <a:cs typeface="Calibri"/>
                <a:sym typeface="Calibri"/>
              </a:rPr>
              <a:t> </a:t>
            </a:r>
            <a:endParaRPr/>
          </a:p>
        </p:txBody>
      </p:sp>
      <p:sp>
        <p:nvSpPr>
          <p:cNvPr id="687" name="Google Shape;687;p79"/>
          <p:cNvSpPr txBox="1"/>
          <p:nvPr/>
        </p:nvSpPr>
        <p:spPr>
          <a:xfrm>
            <a:off x="3646638" y="4960204"/>
            <a:ext cx="148643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400"/>
              <a:buFont typeface="Noto Sans Symbols"/>
              <a:buNone/>
            </a:pPr>
            <a:r>
              <a:rPr lang="en-US" sz="2400">
                <a:solidFill>
                  <a:schemeClr val="dk1"/>
                </a:solidFill>
                <a:latin typeface="Calibri"/>
                <a:ea typeface="Calibri"/>
                <a:cs typeface="Calibri"/>
                <a:sym typeface="Calibri"/>
              </a:rPr>
              <a:t>Tumor cell</a:t>
            </a:r>
            <a:endParaRPr/>
          </a:p>
        </p:txBody>
      </p:sp>
      <p:cxnSp>
        <p:nvCxnSpPr>
          <p:cNvPr id="688" name="Google Shape;688;p79"/>
          <p:cNvCxnSpPr/>
          <p:nvPr/>
        </p:nvCxnSpPr>
        <p:spPr>
          <a:xfrm rot="5400000">
            <a:off x="4248150" y="4345841"/>
            <a:ext cx="298450" cy="0"/>
          </a:xfrm>
          <a:prstGeom prst="straightConnector1">
            <a:avLst/>
          </a:prstGeom>
          <a:noFill/>
          <a:ln cap="flat" cmpd="sng" w="25400">
            <a:solidFill>
              <a:schemeClr val="accent4"/>
            </a:solidFill>
            <a:prstDash val="solid"/>
            <a:miter lim="800000"/>
            <a:headEnd len="sm" w="sm" type="none"/>
            <a:tailEnd len="sm" w="sm" type="none"/>
          </a:ln>
        </p:spPr>
      </p:cxnSp>
      <p:sp>
        <p:nvSpPr>
          <p:cNvPr id="689" name="Google Shape;689;p79"/>
          <p:cNvSpPr/>
          <p:nvPr/>
        </p:nvSpPr>
        <p:spPr>
          <a:xfrm rot="-5400000">
            <a:off x="6936582" y="2954397"/>
            <a:ext cx="381000" cy="3192463"/>
          </a:xfrm>
          <a:prstGeom prst="leftBrace">
            <a:avLst>
              <a:gd fmla="val 8333" name="adj1"/>
              <a:gd fmla="val 50000" name="adj2"/>
            </a:avLst>
          </a:prstGeom>
          <a:noFill/>
          <a:ln cap="flat" cmpd="sng" w="2857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2400">
              <a:solidFill>
                <a:srgbClr val="000000"/>
              </a:solidFill>
              <a:latin typeface="Arial"/>
              <a:ea typeface="Arial"/>
              <a:cs typeface="Arial"/>
              <a:sym typeface="Arial"/>
            </a:endParaRPr>
          </a:p>
        </p:txBody>
      </p:sp>
      <p:sp>
        <p:nvSpPr>
          <p:cNvPr id="690" name="Google Shape;690;p79"/>
          <p:cNvSpPr txBox="1"/>
          <p:nvPr/>
        </p:nvSpPr>
        <p:spPr>
          <a:xfrm>
            <a:off x="6781800" y="4820504"/>
            <a:ext cx="71526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Calibri"/>
                <a:ea typeface="Calibri"/>
                <a:cs typeface="Calibri"/>
                <a:sym typeface="Calibri"/>
              </a:rPr>
              <a:t>ADC</a:t>
            </a:r>
            <a:endParaRPr/>
          </a:p>
        </p:txBody>
      </p:sp>
      <p:cxnSp>
        <p:nvCxnSpPr>
          <p:cNvPr id="691" name="Google Shape;691;p79"/>
          <p:cNvCxnSpPr>
            <a:stCxn id="685" idx="2"/>
          </p:cNvCxnSpPr>
          <p:nvPr/>
        </p:nvCxnSpPr>
        <p:spPr>
          <a:xfrm>
            <a:off x="4687850" y="3040798"/>
            <a:ext cx="798600" cy="571500"/>
          </a:xfrm>
          <a:prstGeom prst="straightConnector1">
            <a:avLst/>
          </a:prstGeom>
          <a:solidFill>
            <a:schemeClr val="accent1"/>
          </a:solidFill>
          <a:ln cap="flat" cmpd="sng" w="25400">
            <a:solidFill>
              <a:srgbClr val="C00000"/>
            </a:solidFill>
            <a:prstDash val="solid"/>
            <a:round/>
            <a:headEnd len="sm" w="sm" type="none"/>
            <a:tailEnd len="med" w="med" type="stealth"/>
          </a:ln>
        </p:spPr>
      </p:cxnSp>
      <p:cxnSp>
        <p:nvCxnSpPr>
          <p:cNvPr id="692" name="Google Shape;692;p79"/>
          <p:cNvCxnSpPr>
            <a:stCxn id="684" idx="2"/>
          </p:cNvCxnSpPr>
          <p:nvPr/>
        </p:nvCxnSpPr>
        <p:spPr>
          <a:xfrm>
            <a:off x="7074923" y="2900066"/>
            <a:ext cx="0" cy="712500"/>
          </a:xfrm>
          <a:prstGeom prst="straightConnector1">
            <a:avLst/>
          </a:prstGeom>
          <a:solidFill>
            <a:schemeClr val="accent1"/>
          </a:solidFill>
          <a:ln cap="flat" cmpd="sng" w="25400">
            <a:solidFill>
              <a:srgbClr val="C00000"/>
            </a:solidFill>
            <a:prstDash val="solid"/>
            <a:round/>
            <a:headEnd len="sm" w="sm" type="none"/>
            <a:tailEnd len="med" w="med" type="stealth"/>
          </a:ln>
        </p:spPr>
      </p:cxnSp>
      <p:cxnSp>
        <p:nvCxnSpPr>
          <p:cNvPr id="693" name="Google Shape;693;p79"/>
          <p:cNvCxnSpPr>
            <a:stCxn id="686" idx="2"/>
          </p:cNvCxnSpPr>
          <p:nvPr/>
        </p:nvCxnSpPr>
        <p:spPr>
          <a:xfrm flipH="1">
            <a:off x="8839305" y="3105330"/>
            <a:ext cx="391800" cy="507000"/>
          </a:xfrm>
          <a:prstGeom prst="straightConnector1">
            <a:avLst/>
          </a:prstGeom>
          <a:solidFill>
            <a:schemeClr val="accent1"/>
          </a:solidFill>
          <a:ln cap="flat" cmpd="sng" w="25400">
            <a:solidFill>
              <a:srgbClr val="C00000"/>
            </a:solidFill>
            <a:prstDash val="solid"/>
            <a:round/>
            <a:headEnd len="sm" w="sm" type="none"/>
            <a:tailEnd len="med" w="med" type="stealth"/>
          </a:ln>
        </p:spPr>
      </p:cxnSp>
      <p:sp>
        <p:nvSpPr>
          <p:cNvPr id="694" name="Google Shape;694;p79"/>
          <p:cNvSpPr/>
          <p:nvPr/>
        </p:nvSpPr>
        <p:spPr>
          <a:xfrm rot="10800000">
            <a:off x="5029200" y="3664803"/>
            <a:ext cx="914400" cy="518160"/>
          </a:xfrm>
          <a:custGeom>
            <a:rect b="b" l="l" r="r" t="t"/>
            <a:pathLst>
              <a:path extrusionOk="0" h="518160" w="518160">
                <a:moveTo>
                  <a:pt x="0" y="0"/>
                </a:moveTo>
                <a:lnTo>
                  <a:pt x="0" y="30480"/>
                </a:lnTo>
                <a:lnTo>
                  <a:pt x="0" y="518160"/>
                </a:lnTo>
                <a:lnTo>
                  <a:pt x="502920" y="518160"/>
                </a:lnTo>
                <a:lnTo>
                  <a:pt x="317500" y="228600"/>
                </a:lnTo>
                <a:lnTo>
                  <a:pt x="518160" y="0"/>
                </a:lnTo>
                <a:lnTo>
                  <a:pt x="0" y="0"/>
                </a:lnTo>
                <a:close/>
              </a:path>
            </a:pathLst>
          </a:custGeom>
          <a:solidFill>
            <a:srgbClr val="0099FF"/>
          </a:solidFill>
          <a:ln>
            <a:noFill/>
          </a:ln>
          <a:effectLst>
            <a:outerShdw blurRad="190500" algn="ctr" dir="2700000" dist="228600">
              <a:srgbClr val="000000">
                <a:alpha val="2980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3"/>
          <p:cNvSpPr txBox="1"/>
          <p:nvPr>
            <p:ph idx="1" type="body"/>
          </p:nvPr>
        </p:nvSpPr>
        <p:spPr>
          <a:xfrm>
            <a:off x="412017" y="519925"/>
            <a:ext cx="6294951" cy="9597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sz="3600"/>
              <a:t>Objectives</a:t>
            </a:r>
            <a:endParaRPr/>
          </a:p>
        </p:txBody>
      </p:sp>
      <p:sp>
        <p:nvSpPr>
          <p:cNvPr id="352" name="Google Shape;352;p53"/>
          <p:cNvSpPr txBox="1"/>
          <p:nvPr>
            <p:ph idx="2" type="body"/>
          </p:nvPr>
        </p:nvSpPr>
        <p:spPr>
          <a:xfrm>
            <a:off x="412017" y="1816711"/>
            <a:ext cx="6234113" cy="3752816"/>
          </a:xfrm>
          <a:prstGeom prst="rect">
            <a:avLst/>
          </a:prstGeom>
          <a:noFill/>
          <a:ln>
            <a:noFill/>
          </a:ln>
        </p:spPr>
        <p:txBody>
          <a:bodyPr anchorCtr="0" anchor="t" bIns="45700" lIns="91425" spcFirstLastPara="1" rIns="91425" wrap="square" tIns="45700">
            <a:normAutofit/>
          </a:bodyPr>
          <a:lstStyle/>
          <a:p>
            <a:pPr indent="-101600" lvl="0" marL="228600" rtl="0" algn="l">
              <a:lnSpc>
                <a:spcPct val="90000"/>
              </a:lnSpc>
              <a:spcBef>
                <a:spcPts val="0"/>
              </a:spcBef>
              <a:spcAft>
                <a:spcPts val="0"/>
              </a:spcAft>
              <a:buClr>
                <a:schemeClr val="lt1"/>
              </a:buClr>
              <a:buSzPts val="2000"/>
              <a:buNone/>
            </a:pPr>
            <a:r>
              <a:t/>
            </a:r>
            <a:endParaRPr/>
          </a:p>
        </p:txBody>
      </p:sp>
      <p:grpSp>
        <p:nvGrpSpPr>
          <p:cNvPr id="353" name="Google Shape;353;p53"/>
          <p:cNvGrpSpPr/>
          <p:nvPr/>
        </p:nvGrpSpPr>
        <p:grpSpPr>
          <a:xfrm>
            <a:off x="412017" y="1817169"/>
            <a:ext cx="6234113" cy="3751899"/>
            <a:chOff x="0" y="458"/>
            <a:chExt cx="6234113" cy="3751899"/>
          </a:xfrm>
        </p:grpSpPr>
        <p:sp>
          <p:nvSpPr>
            <p:cNvPr id="354" name="Google Shape;354;p53"/>
            <p:cNvSpPr/>
            <p:nvPr/>
          </p:nvSpPr>
          <p:spPr>
            <a:xfrm>
              <a:off x="0" y="458"/>
              <a:ext cx="6234113" cy="1071971"/>
            </a:xfrm>
            <a:prstGeom prst="roundRect">
              <a:avLst>
                <a:gd fmla="val 10000" name="adj"/>
              </a:avLst>
            </a:prstGeom>
            <a:solidFill>
              <a:srgbClr val="CBE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53"/>
            <p:cNvSpPr/>
            <p:nvPr/>
          </p:nvSpPr>
          <p:spPr>
            <a:xfrm>
              <a:off x="324271" y="241651"/>
              <a:ext cx="589584" cy="589584"/>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53"/>
            <p:cNvSpPr/>
            <p:nvPr/>
          </p:nvSpPr>
          <p:spPr>
            <a:xfrm>
              <a:off x="1238126" y="458"/>
              <a:ext cx="4995986" cy="107197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53"/>
            <p:cNvSpPr txBox="1"/>
            <p:nvPr/>
          </p:nvSpPr>
          <p:spPr>
            <a:xfrm>
              <a:off x="1238126" y="458"/>
              <a:ext cx="4995986" cy="1071971"/>
            </a:xfrm>
            <a:prstGeom prst="rect">
              <a:avLst/>
            </a:prstGeom>
            <a:noFill/>
            <a:ln>
              <a:noFill/>
            </a:ln>
          </p:spPr>
          <p:txBody>
            <a:bodyPr anchorCtr="0" anchor="ctr" bIns="113450" lIns="113450" spcFirstLastPara="1" rIns="113450" wrap="square" tIns="113450">
              <a:noAutofit/>
            </a:bodyPr>
            <a:lstStyle/>
            <a:p>
              <a:pPr indent="0" lvl="0" marL="0" marR="0" rtl="0" algn="l">
                <a:lnSpc>
                  <a:spcPct val="100000"/>
                </a:lnSpc>
                <a:spcBef>
                  <a:spcPts val="0"/>
                </a:spcBef>
                <a:spcAft>
                  <a:spcPts val="0"/>
                </a:spcAft>
                <a:buClr>
                  <a:schemeClr val="dk1"/>
                </a:buClr>
                <a:buSzPts val="2500"/>
                <a:buFont typeface="Calibri"/>
                <a:buNone/>
              </a:pPr>
              <a:r>
                <a:rPr b="0" i="0" lang="en-US" sz="2500" u="none" cap="none" strike="noStrike">
                  <a:solidFill>
                    <a:schemeClr val="dk1"/>
                  </a:solidFill>
                  <a:latin typeface="Calibri"/>
                  <a:ea typeface="Calibri"/>
                  <a:cs typeface="Calibri"/>
                  <a:sym typeface="Calibri"/>
                </a:rPr>
                <a:t>What are potent compounds?</a:t>
              </a:r>
              <a:endParaRPr b="0" i="0" sz="2500" u="none" cap="none" strike="noStrike">
                <a:solidFill>
                  <a:schemeClr val="dk1"/>
                </a:solidFill>
                <a:latin typeface="Calibri"/>
                <a:ea typeface="Calibri"/>
                <a:cs typeface="Calibri"/>
                <a:sym typeface="Calibri"/>
              </a:endParaRPr>
            </a:p>
          </p:txBody>
        </p:sp>
        <p:sp>
          <p:nvSpPr>
            <p:cNvPr id="358" name="Google Shape;358;p53"/>
            <p:cNvSpPr/>
            <p:nvPr/>
          </p:nvSpPr>
          <p:spPr>
            <a:xfrm>
              <a:off x="0" y="1340422"/>
              <a:ext cx="6234113" cy="1071971"/>
            </a:xfrm>
            <a:prstGeom prst="roundRect">
              <a:avLst>
                <a:gd fmla="val 10000" name="adj"/>
              </a:avLst>
            </a:prstGeom>
            <a:solidFill>
              <a:srgbClr val="CBE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53"/>
            <p:cNvSpPr/>
            <p:nvPr/>
          </p:nvSpPr>
          <p:spPr>
            <a:xfrm>
              <a:off x="324271" y="1581615"/>
              <a:ext cx="589584" cy="589584"/>
            </a:xfrm>
            <a:prstGeom prst="rect">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53"/>
            <p:cNvSpPr/>
            <p:nvPr/>
          </p:nvSpPr>
          <p:spPr>
            <a:xfrm>
              <a:off x="1238126" y="1340422"/>
              <a:ext cx="4995986" cy="107197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53"/>
            <p:cNvSpPr txBox="1"/>
            <p:nvPr/>
          </p:nvSpPr>
          <p:spPr>
            <a:xfrm>
              <a:off x="1238126" y="1340422"/>
              <a:ext cx="4995986" cy="1071971"/>
            </a:xfrm>
            <a:prstGeom prst="rect">
              <a:avLst/>
            </a:prstGeom>
            <a:noFill/>
            <a:ln>
              <a:noFill/>
            </a:ln>
          </p:spPr>
          <p:txBody>
            <a:bodyPr anchorCtr="0" anchor="ctr" bIns="113450" lIns="113450" spcFirstLastPara="1" rIns="113450" wrap="square" tIns="113450">
              <a:noAutofit/>
            </a:bodyPr>
            <a:lstStyle/>
            <a:p>
              <a:pPr indent="0" lvl="0" marL="0" marR="0" rtl="0" algn="l">
                <a:lnSpc>
                  <a:spcPct val="100000"/>
                </a:lnSpc>
                <a:spcBef>
                  <a:spcPts val="0"/>
                </a:spcBef>
                <a:spcAft>
                  <a:spcPts val="0"/>
                </a:spcAft>
                <a:buClr>
                  <a:schemeClr val="dk1"/>
                </a:buClr>
                <a:buSzPts val="2500"/>
                <a:buFont typeface="Calibri"/>
                <a:buNone/>
              </a:pPr>
              <a:r>
                <a:rPr b="0" i="0" lang="en-US" sz="2500" u="none" cap="none" strike="noStrike">
                  <a:solidFill>
                    <a:schemeClr val="dk1"/>
                  </a:solidFill>
                  <a:latin typeface="Calibri"/>
                  <a:ea typeface="Calibri"/>
                  <a:cs typeface="Calibri"/>
                  <a:sym typeface="Calibri"/>
                </a:rPr>
                <a:t>What Business Drivers make IH in Pharma challenging?</a:t>
              </a:r>
              <a:endParaRPr b="0" i="0" sz="2500" u="none" cap="none" strike="noStrike">
                <a:solidFill>
                  <a:schemeClr val="dk1"/>
                </a:solidFill>
                <a:latin typeface="Calibri"/>
                <a:ea typeface="Calibri"/>
                <a:cs typeface="Calibri"/>
                <a:sym typeface="Calibri"/>
              </a:endParaRPr>
            </a:p>
          </p:txBody>
        </p:sp>
        <p:sp>
          <p:nvSpPr>
            <p:cNvPr id="362" name="Google Shape;362;p53"/>
            <p:cNvSpPr/>
            <p:nvPr/>
          </p:nvSpPr>
          <p:spPr>
            <a:xfrm>
              <a:off x="0" y="2680386"/>
              <a:ext cx="6234113" cy="1071971"/>
            </a:xfrm>
            <a:prstGeom prst="roundRect">
              <a:avLst>
                <a:gd fmla="val 10000" name="adj"/>
              </a:avLst>
            </a:prstGeom>
            <a:solidFill>
              <a:srgbClr val="CBE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53"/>
            <p:cNvSpPr/>
            <p:nvPr/>
          </p:nvSpPr>
          <p:spPr>
            <a:xfrm>
              <a:off x="324271" y="2921580"/>
              <a:ext cx="589584" cy="589584"/>
            </a:xfrm>
            <a:prstGeom prst="rect">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53"/>
            <p:cNvSpPr/>
            <p:nvPr/>
          </p:nvSpPr>
          <p:spPr>
            <a:xfrm>
              <a:off x="1238126" y="2680386"/>
              <a:ext cx="4995986" cy="107197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53"/>
            <p:cNvSpPr txBox="1"/>
            <p:nvPr/>
          </p:nvSpPr>
          <p:spPr>
            <a:xfrm>
              <a:off x="1238126" y="2680386"/>
              <a:ext cx="4995986" cy="1071971"/>
            </a:xfrm>
            <a:prstGeom prst="rect">
              <a:avLst/>
            </a:prstGeom>
            <a:noFill/>
            <a:ln>
              <a:noFill/>
            </a:ln>
          </p:spPr>
          <p:txBody>
            <a:bodyPr anchorCtr="0" anchor="ctr" bIns="113450" lIns="113450" spcFirstLastPara="1" rIns="113450" wrap="square" tIns="113450">
              <a:noAutofit/>
            </a:bodyPr>
            <a:lstStyle/>
            <a:p>
              <a:pPr indent="0" lvl="0" marL="0" marR="0" rtl="0" algn="l">
                <a:lnSpc>
                  <a:spcPct val="100000"/>
                </a:lnSpc>
                <a:spcBef>
                  <a:spcPts val="0"/>
                </a:spcBef>
                <a:spcAft>
                  <a:spcPts val="0"/>
                </a:spcAft>
                <a:buClr>
                  <a:schemeClr val="dk1"/>
                </a:buClr>
                <a:buSzPts val="2500"/>
                <a:buFont typeface="Calibri"/>
                <a:buNone/>
              </a:pPr>
              <a:r>
                <a:rPr b="0" i="0" lang="en-US" sz="2500" u="none" cap="none" strike="noStrike">
                  <a:solidFill>
                    <a:schemeClr val="dk1"/>
                  </a:solidFill>
                  <a:latin typeface="Calibri"/>
                  <a:ea typeface="Calibri"/>
                  <a:cs typeface="Calibri"/>
                  <a:sym typeface="Calibri"/>
                </a:rPr>
                <a:t>What ideas can I implement at my job?</a:t>
              </a:r>
              <a:endParaRPr b="0" i="0" sz="2500" u="none" cap="none" strike="noStrike">
                <a:solidFill>
                  <a:schemeClr val="dk1"/>
                </a:solidFill>
                <a:latin typeface="Calibri"/>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80"/>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A3B4"/>
              </a:buClr>
              <a:buSzPts val="3600"/>
              <a:buFont typeface="Calibri"/>
              <a:buNone/>
            </a:pPr>
            <a:r>
              <a:rPr b="1" lang="en-US"/>
              <a:t>Drug (Warhead / Payloads)</a:t>
            </a:r>
            <a:endParaRPr/>
          </a:p>
        </p:txBody>
      </p:sp>
      <p:sp>
        <p:nvSpPr>
          <p:cNvPr id="703" name="Google Shape;703;p80"/>
          <p:cNvSpPr txBox="1"/>
          <p:nvPr>
            <p:ph idx="1" type="body"/>
          </p:nvPr>
        </p:nvSpPr>
        <p:spPr>
          <a:xfrm>
            <a:off x="655320" y="1536192"/>
            <a:ext cx="10515600" cy="4422905"/>
          </a:xfrm>
          <a:prstGeom prst="rect">
            <a:avLst/>
          </a:prstGeom>
          <a:noFill/>
          <a:ln>
            <a:noFill/>
          </a:ln>
        </p:spPr>
        <p:txBody>
          <a:bodyPr anchorCtr="0" anchor="t" bIns="45700" lIns="91425" spcFirstLastPara="1" rIns="91425" wrap="square" tIns="45700">
            <a:noAutofit/>
          </a:bodyPr>
          <a:lstStyle/>
          <a:p>
            <a:pPr indent="-233363" lvl="0" marL="233363" rtl="0" algn="l">
              <a:lnSpc>
                <a:spcPct val="100000"/>
              </a:lnSpc>
              <a:spcBef>
                <a:spcPts val="0"/>
              </a:spcBef>
              <a:spcAft>
                <a:spcPts val="0"/>
              </a:spcAft>
              <a:buClr>
                <a:schemeClr val="dk1"/>
              </a:buClr>
              <a:buSzPts val="2400"/>
              <a:buChar char="•"/>
            </a:pPr>
            <a:r>
              <a:rPr lang="en-US" sz="2400"/>
              <a:t>Classes of highly potent drug/warhead/payload</a:t>
            </a:r>
            <a:endParaRPr/>
          </a:p>
          <a:p>
            <a:pPr indent="-231775" lvl="1" marL="344488" rtl="0" algn="l">
              <a:lnSpc>
                <a:spcPct val="100000"/>
              </a:lnSpc>
              <a:spcBef>
                <a:spcPts val="600"/>
              </a:spcBef>
              <a:spcAft>
                <a:spcPts val="0"/>
              </a:spcAft>
              <a:buClr>
                <a:schemeClr val="dk1"/>
              </a:buClr>
              <a:buSzPts val="2160"/>
              <a:buChar char="•"/>
            </a:pPr>
            <a:r>
              <a:rPr lang="en-US"/>
              <a:t>Inhibitors of tubulin polymerization</a:t>
            </a:r>
            <a:endParaRPr/>
          </a:p>
          <a:p>
            <a:pPr indent="-168275" lvl="2" marL="512763" rtl="0" algn="l">
              <a:lnSpc>
                <a:spcPct val="100000"/>
              </a:lnSpc>
              <a:spcBef>
                <a:spcPts val="600"/>
              </a:spcBef>
              <a:spcAft>
                <a:spcPts val="0"/>
              </a:spcAft>
              <a:buClr>
                <a:schemeClr val="dk1"/>
              </a:buClr>
              <a:buSzPts val="2400"/>
              <a:buChar char="•"/>
            </a:pPr>
            <a:r>
              <a:rPr lang="en-US" sz="2400"/>
              <a:t>Maytansinoids (Kadcyla®), auristatins, tubulysins</a:t>
            </a:r>
            <a:endParaRPr sz="2400"/>
          </a:p>
          <a:p>
            <a:pPr indent="-231775" lvl="1" marL="344488" rtl="0" algn="l">
              <a:lnSpc>
                <a:spcPct val="100000"/>
              </a:lnSpc>
              <a:spcBef>
                <a:spcPts val="600"/>
              </a:spcBef>
              <a:spcAft>
                <a:spcPts val="0"/>
              </a:spcAft>
              <a:buClr>
                <a:schemeClr val="dk1"/>
              </a:buClr>
              <a:buSzPts val="2160"/>
              <a:buChar char="•"/>
            </a:pPr>
            <a:r>
              <a:rPr lang="en-US"/>
              <a:t>Enediynes (DNA double strand breakers)</a:t>
            </a:r>
            <a:endParaRPr/>
          </a:p>
          <a:p>
            <a:pPr indent="-168275" lvl="2" marL="512763" rtl="0" algn="l">
              <a:lnSpc>
                <a:spcPct val="100000"/>
              </a:lnSpc>
              <a:spcBef>
                <a:spcPts val="600"/>
              </a:spcBef>
              <a:spcAft>
                <a:spcPts val="0"/>
              </a:spcAft>
              <a:buClr>
                <a:schemeClr val="dk1"/>
              </a:buClr>
              <a:buSzPts val="2400"/>
              <a:buChar char="•"/>
            </a:pPr>
            <a:r>
              <a:rPr lang="en-US" sz="2400"/>
              <a:t>Calicheamicin (Mylotarg®), esperamycin </a:t>
            </a:r>
            <a:endParaRPr sz="2400" u="sng"/>
          </a:p>
          <a:p>
            <a:pPr indent="-231775" lvl="1" marL="344488" rtl="0" algn="l">
              <a:lnSpc>
                <a:spcPct val="100000"/>
              </a:lnSpc>
              <a:spcBef>
                <a:spcPts val="600"/>
              </a:spcBef>
              <a:spcAft>
                <a:spcPts val="0"/>
              </a:spcAft>
              <a:buClr>
                <a:schemeClr val="dk1"/>
              </a:buClr>
              <a:buSzPts val="2160"/>
              <a:buChar char="•"/>
            </a:pPr>
            <a:r>
              <a:rPr lang="en-US"/>
              <a:t>DNA alkylating agents</a:t>
            </a:r>
            <a:endParaRPr/>
          </a:p>
          <a:p>
            <a:pPr indent="-168275" lvl="2" marL="512763" rtl="0" algn="l">
              <a:lnSpc>
                <a:spcPct val="100000"/>
              </a:lnSpc>
              <a:spcBef>
                <a:spcPts val="600"/>
              </a:spcBef>
              <a:spcAft>
                <a:spcPts val="0"/>
              </a:spcAft>
              <a:buClr>
                <a:schemeClr val="dk1"/>
              </a:buClr>
              <a:buSzPts val="2400"/>
              <a:buChar char="•"/>
            </a:pPr>
            <a:r>
              <a:rPr lang="en-US" sz="2400"/>
              <a:t>Duocarmycin, cyclopropabenzidole (CBI), pyrrolobenzodiazepines (PBDs)</a:t>
            </a:r>
            <a:endParaRPr sz="2400" u="sng"/>
          </a:p>
          <a:p>
            <a:pPr indent="-233363" lvl="0" marL="233363" rtl="0" algn="l">
              <a:lnSpc>
                <a:spcPct val="100000"/>
              </a:lnSpc>
              <a:spcBef>
                <a:spcPts val="600"/>
              </a:spcBef>
              <a:spcAft>
                <a:spcPts val="0"/>
              </a:spcAft>
              <a:buClr>
                <a:schemeClr val="dk1"/>
              </a:buClr>
              <a:buSzPts val="2400"/>
              <a:buChar char="•"/>
            </a:pPr>
            <a:r>
              <a:rPr lang="en-US" sz="2400"/>
              <a:t>Typical clinical adverse events:  </a:t>
            </a:r>
            <a:endParaRPr/>
          </a:p>
          <a:p>
            <a:pPr indent="-231775" lvl="1" marL="344488" rtl="0" algn="l">
              <a:lnSpc>
                <a:spcPct val="100000"/>
              </a:lnSpc>
              <a:spcBef>
                <a:spcPts val="600"/>
              </a:spcBef>
              <a:spcAft>
                <a:spcPts val="0"/>
              </a:spcAft>
              <a:buClr>
                <a:schemeClr val="dk1"/>
              </a:buClr>
              <a:buSzPts val="2160"/>
              <a:buChar char="•"/>
            </a:pPr>
            <a:r>
              <a:rPr lang="en-US"/>
              <a:t>Target organ toxicity (hematopoietic system, GI tract, neurons); reproductive toxicity, embryo/fetal toxicity</a:t>
            </a:r>
            <a:endParaRPr/>
          </a:p>
          <a:p>
            <a:pPr indent="0" lvl="2" marL="0" rtl="0" algn="l">
              <a:lnSpc>
                <a:spcPct val="100000"/>
              </a:lnSpc>
              <a:spcBef>
                <a:spcPts val="600"/>
              </a:spcBef>
              <a:spcAft>
                <a:spcPts val="0"/>
              </a:spcAft>
              <a:buClr>
                <a:schemeClr val="lt1"/>
              </a:buClr>
              <a:buSzPts val="2400"/>
              <a:buNone/>
            </a:pPr>
            <a:r>
              <a:rPr b="1" i="1" lang="en-US" sz="2400">
                <a:solidFill>
                  <a:srgbClr val="C00000"/>
                </a:solidFill>
              </a:rPr>
              <a:t>Most payloads too toxic alone  – occupational implications? </a:t>
            </a:r>
            <a:endParaRPr/>
          </a:p>
        </p:txBody>
      </p:sp>
      <p:pic>
        <p:nvPicPr>
          <p:cNvPr id="704" name="Google Shape;704;p80"/>
          <p:cNvPicPr preferRelativeResize="0"/>
          <p:nvPr/>
        </p:nvPicPr>
        <p:blipFill rotWithShape="1">
          <a:blip r:embed="rId3">
            <a:alphaModFix/>
          </a:blip>
          <a:srcRect b="0" l="0" r="0" t="0"/>
          <a:stretch/>
        </p:blipFill>
        <p:spPr>
          <a:xfrm>
            <a:off x="8570976" y="5959097"/>
            <a:ext cx="3572084" cy="70559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81"/>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A3B4"/>
              </a:buClr>
              <a:buSzPts val="3600"/>
              <a:buFont typeface="Calibri"/>
              <a:buNone/>
            </a:pPr>
            <a:r>
              <a:rPr lang="en-US"/>
              <a:t>Payloads Used in ADCs in Development*</a:t>
            </a:r>
            <a:endParaRPr sz="3200">
              <a:solidFill>
                <a:srgbClr val="FF0000"/>
              </a:solidFill>
            </a:endParaRPr>
          </a:p>
        </p:txBody>
      </p:sp>
      <p:graphicFrame>
        <p:nvGraphicFramePr>
          <p:cNvPr id="711" name="Google Shape;711;p81"/>
          <p:cNvGraphicFramePr/>
          <p:nvPr/>
        </p:nvGraphicFramePr>
        <p:xfrm>
          <a:off x="838200" y="1690692"/>
          <a:ext cx="3000000" cy="3000000"/>
        </p:xfrm>
        <a:graphic>
          <a:graphicData uri="http://schemas.openxmlformats.org/drawingml/2006/table">
            <a:tbl>
              <a:tblPr bandRow="1" firstRow="1">
                <a:noFill/>
                <a:tableStyleId>{D88AA024-93B9-4C84-91C2-4EA178687105}</a:tableStyleId>
              </a:tblPr>
              <a:tblGrid>
                <a:gridCol w="3896100"/>
                <a:gridCol w="3219850"/>
                <a:gridCol w="3399650"/>
              </a:tblGrid>
              <a:tr h="624650">
                <a:tc>
                  <a:txBody>
                    <a:bodyPr/>
                    <a:lstStyle/>
                    <a:p>
                      <a:pPr indent="0" lvl="0" marL="0" marR="0" rtl="0" algn="l">
                        <a:spcBef>
                          <a:spcPts val="0"/>
                        </a:spcBef>
                        <a:spcAft>
                          <a:spcPts val="0"/>
                        </a:spcAft>
                        <a:buNone/>
                      </a:pPr>
                      <a:r>
                        <a:rPr lang="en-US" sz="2800" u="none" cap="none" strike="noStrike"/>
                        <a:t>Payload</a:t>
                      </a:r>
                      <a:endParaRPr/>
                    </a:p>
                  </a:txBody>
                  <a:tcPr marT="45700" marB="45700" marR="91450" marL="91450"/>
                </a:tc>
                <a:tc>
                  <a:txBody>
                    <a:bodyPr/>
                    <a:lstStyle/>
                    <a:p>
                      <a:pPr indent="0" lvl="0" marL="0" marR="0" rtl="0" algn="ctr">
                        <a:spcBef>
                          <a:spcPts val="0"/>
                        </a:spcBef>
                        <a:spcAft>
                          <a:spcPts val="0"/>
                        </a:spcAft>
                        <a:buNone/>
                      </a:pPr>
                      <a:r>
                        <a:rPr lang="en-US" sz="2800" u="none" cap="none" strike="noStrike"/>
                        <a:t># of Molecules</a:t>
                      </a:r>
                      <a:endParaRPr/>
                    </a:p>
                  </a:txBody>
                  <a:tcPr marT="45700" marB="45700" marR="91450" marL="91450"/>
                </a:tc>
                <a:tc>
                  <a:txBody>
                    <a:bodyPr/>
                    <a:lstStyle/>
                    <a:p>
                      <a:pPr indent="0" lvl="0" marL="0" marR="0" rtl="0" algn="ctr">
                        <a:spcBef>
                          <a:spcPts val="0"/>
                        </a:spcBef>
                        <a:spcAft>
                          <a:spcPts val="0"/>
                        </a:spcAft>
                        <a:buNone/>
                      </a:pPr>
                      <a:r>
                        <a:rPr lang="en-US" sz="2800" u="none" cap="none" strike="noStrike"/>
                        <a:t>% Molecules</a:t>
                      </a:r>
                      <a:endParaRPr/>
                    </a:p>
                  </a:txBody>
                  <a:tcPr marT="45700" marB="45700" marR="91450" marL="91450"/>
                </a:tc>
              </a:tr>
              <a:tr h="457175">
                <a:tc>
                  <a:txBody>
                    <a:bodyPr/>
                    <a:lstStyle/>
                    <a:p>
                      <a:pPr indent="0" lvl="0" marL="0" marR="0" rtl="0" algn="l">
                        <a:spcBef>
                          <a:spcPts val="0"/>
                        </a:spcBef>
                        <a:spcAft>
                          <a:spcPts val="0"/>
                        </a:spcAft>
                        <a:buNone/>
                      </a:pPr>
                      <a:r>
                        <a:rPr lang="en-US" sz="2400" u="none" cap="none" strike="noStrike"/>
                        <a:t>Auristatins</a:t>
                      </a:r>
                      <a:endParaRPr sz="2400" u="none" cap="none" strike="noStrike"/>
                    </a:p>
                  </a:txBody>
                  <a:tcPr marT="45700" marB="45700" marR="91450" marL="91450"/>
                </a:tc>
                <a:tc>
                  <a:txBody>
                    <a:bodyPr/>
                    <a:lstStyle/>
                    <a:p>
                      <a:pPr indent="0" lvl="0" marL="0" marR="0" rtl="0" algn="ctr">
                        <a:spcBef>
                          <a:spcPts val="0"/>
                        </a:spcBef>
                        <a:spcAft>
                          <a:spcPts val="0"/>
                        </a:spcAft>
                        <a:buNone/>
                      </a:pPr>
                      <a:r>
                        <a:rPr lang="en-US" sz="2400" u="none" cap="none" strike="noStrike"/>
                        <a:t>24</a:t>
                      </a:r>
                      <a:endParaRPr/>
                    </a:p>
                  </a:txBody>
                  <a:tcPr marT="45700" marB="45700" marR="91450" marL="91450"/>
                </a:tc>
                <a:tc>
                  <a:txBody>
                    <a:bodyPr/>
                    <a:lstStyle/>
                    <a:p>
                      <a:pPr indent="0" lvl="0" marL="0" marR="0" rtl="0" algn="ctr">
                        <a:spcBef>
                          <a:spcPts val="0"/>
                        </a:spcBef>
                        <a:spcAft>
                          <a:spcPts val="0"/>
                        </a:spcAft>
                        <a:buNone/>
                      </a:pPr>
                      <a:r>
                        <a:rPr lang="en-US" sz="2400" u="none" cap="none" strike="noStrike"/>
                        <a:t>42%</a:t>
                      </a:r>
                      <a:endParaRPr/>
                    </a:p>
                  </a:txBody>
                  <a:tcPr marT="45700" marB="45700" marR="91450" marL="91450"/>
                </a:tc>
              </a:tr>
              <a:tr h="457175">
                <a:tc>
                  <a:txBody>
                    <a:bodyPr/>
                    <a:lstStyle/>
                    <a:p>
                      <a:pPr indent="0" lvl="0" marL="0" marR="0" rtl="0" algn="l">
                        <a:spcBef>
                          <a:spcPts val="0"/>
                        </a:spcBef>
                        <a:spcAft>
                          <a:spcPts val="0"/>
                        </a:spcAft>
                        <a:buNone/>
                      </a:pPr>
                      <a:r>
                        <a:rPr lang="en-US" sz="2400" u="none" cap="none" strike="noStrike"/>
                        <a:t>Maytansinoids</a:t>
                      </a:r>
                      <a:endParaRPr sz="2400" u="none" cap="none" strike="noStrike"/>
                    </a:p>
                  </a:txBody>
                  <a:tcPr marT="45700" marB="45700" marR="91450" marL="91450"/>
                </a:tc>
                <a:tc>
                  <a:txBody>
                    <a:bodyPr/>
                    <a:lstStyle/>
                    <a:p>
                      <a:pPr indent="0" lvl="0" marL="0" marR="0" rtl="0" algn="ctr">
                        <a:spcBef>
                          <a:spcPts val="0"/>
                        </a:spcBef>
                        <a:spcAft>
                          <a:spcPts val="0"/>
                        </a:spcAft>
                        <a:buNone/>
                      </a:pPr>
                      <a:r>
                        <a:rPr lang="en-US" sz="2400" u="none" cap="none" strike="noStrike"/>
                        <a:t>12</a:t>
                      </a:r>
                      <a:endParaRPr/>
                    </a:p>
                  </a:txBody>
                  <a:tcPr marT="45700" marB="45700" marR="91450" marL="91450"/>
                </a:tc>
                <a:tc>
                  <a:txBody>
                    <a:bodyPr/>
                    <a:lstStyle/>
                    <a:p>
                      <a:pPr indent="0" lvl="0" marL="0" marR="0" rtl="0" algn="ctr">
                        <a:spcBef>
                          <a:spcPts val="0"/>
                        </a:spcBef>
                        <a:spcAft>
                          <a:spcPts val="0"/>
                        </a:spcAft>
                        <a:buNone/>
                      </a:pPr>
                      <a:r>
                        <a:rPr lang="en-US" sz="2400" u="none" cap="none" strike="noStrike"/>
                        <a:t>21%</a:t>
                      </a:r>
                      <a:endParaRPr/>
                    </a:p>
                  </a:txBody>
                  <a:tcPr marT="45700" marB="45700" marR="91450" marL="91450"/>
                </a:tc>
              </a:tr>
              <a:tr h="457175">
                <a:tc>
                  <a:txBody>
                    <a:bodyPr/>
                    <a:lstStyle/>
                    <a:p>
                      <a:pPr indent="0" lvl="0" marL="0" marR="0" rtl="0" algn="l">
                        <a:spcBef>
                          <a:spcPts val="0"/>
                        </a:spcBef>
                        <a:spcAft>
                          <a:spcPts val="0"/>
                        </a:spcAft>
                        <a:buNone/>
                      </a:pPr>
                      <a:r>
                        <a:rPr lang="en-US" sz="2400" u="none" cap="none" strike="noStrike"/>
                        <a:t>Calicheamycin</a:t>
                      </a:r>
                      <a:endParaRPr sz="2400" u="none" cap="none" strike="noStrike"/>
                    </a:p>
                  </a:txBody>
                  <a:tcPr marT="45700" marB="45700" marR="91450" marL="91450"/>
                </a:tc>
                <a:tc>
                  <a:txBody>
                    <a:bodyPr/>
                    <a:lstStyle/>
                    <a:p>
                      <a:pPr indent="0" lvl="0" marL="0" marR="0" rtl="0" algn="ctr">
                        <a:spcBef>
                          <a:spcPts val="0"/>
                        </a:spcBef>
                        <a:spcAft>
                          <a:spcPts val="0"/>
                        </a:spcAft>
                        <a:buNone/>
                      </a:pPr>
                      <a:r>
                        <a:rPr lang="en-US" sz="2400" u="none" cap="none" strike="noStrike"/>
                        <a:t>2</a:t>
                      </a:r>
                      <a:endParaRPr/>
                    </a:p>
                  </a:txBody>
                  <a:tcPr marT="45700" marB="45700" marR="91450" marL="91450"/>
                </a:tc>
                <a:tc>
                  <a:txBody>
                    <a:bodyPr/>
                    <a:lstStyle/>
                    <a:p>
                      <a:pPr indent="0" lvl="0" marL="0" marR="0" rtl="0" algn="ctr">
                        <a:spcBef>
                          <a:spcPts val="0"/>
                        </a:spcBef>
                        <a:spcAft>
                          <a:spcPts val="0"/>
                        </a:spcAft>
                        <a:buNone/>
                      </a:pPr>
                      <a:r>
                        <a:rPr lang="en-US" sz="2400" u="none" cap="none" strike="noStrike"/>
                        <a:t>3%</a:t>
                      </a:r>
                      <a:endParaRPr/>
                    </a:p>
                  </a:txBody>
                  <a:tcPr marT="45700" marB="45700" marR="91450" marL="91450"/>
                </a:tc>
              </a:tr>
              <a:tr h="457175">
                <a:tc>
                  <a:txBody>
                    <a:bodyPr/>
                    <a:lstStyle/>
                    <a:p>
                      <a:pPr indent="0" lvl="0" marL="0" marR="0" rtl="0" algn="l">
                        <a:spcBef>
                          <a:spcPts val="0"/>
                        </a:spcBef>
                        <a:spcAft>
                          <a:spcPts val="0"/>
                        </a:spcAft>
                        <a:buNone/>
                      </a:pPr>
                      <a:r>
                        <a:rPr lang="en-US" sz="2400" u="none" cap="none" strike="noStrike"/>
                        <a:t>Duocarmycin</a:t>
                      </a:r>
                      <a:endParaRPr sz="2400" u="none" cap="none" strike="noStrike"/>
                    </a:p>
                  </a:txBody>
                  <a:tcPr marT="45700" marB="45700" marR="91450" marL="91450"/>
                </a:tc>
                <a:tc>
                  <a:txBody>
                    <a:bodyPr/>
                    <a:lstStyle/>
                    <a:p>
                      <a:pPr indent="0" lvl="0" marL="0" marR="0" rtl="0" algn="ctr">
                        <a:spcBef>
                          <a:spcPts val="0"/>
                        </a:spcBef>
                        <a:spcAft>
                          <a:spcPts val="0"/>
                        </a:spcAft>
                        <a:buNone/>
                      </a:pPr>
                      <a:r>
                        <a:rPr lang="en-US" sz="2400" u="none" cap="none" strike="noStrike"/>
                        <a:t>2</a:t>
                      </a:r>
                      <a:endParaRPr/>
                    </a:p>
                  </a:txBody>
                  <a:tcPr marT="45700" marB="45700" marR="91450" marL="91450"/>
                </a:tc>
                <a:tc>
                  <a:txBody>
                    <a:bodyPr/>
                    <a:lstStyle/>
                    <a:p>
                      <a:pPr indent="0" lvl="0" marL="0" marR="0" rtl="0" algn="ctr">
                        <a:spcBef>
                          <a:spcPts val="0"/>
                        </a:spcBef>
                        <a:spcAft>
                          <a:spcPts val="0"/>
                        </a:spcAft>
                        <a:buNone/>
                      </a:pPr>
                      <a:r>
                        <a:rPr lang="en-US" sz="2400" u="none" cap="none" strike="noStrike"/>
                        <a:t>3%</a:t>
                      </a:r>
                      <a:endParaRPr/>
                    </a:p>
                  </a:txBody>
                  <a:tcPr marT="45700" marB="45700" marR="91450" marL="91450"/>
                </a:tc>
              </a:tr>
              <a:tr h="457175">
                <a:tc>
                  <a:txBody>
                    <a:bodyPr/>
                    <a:lstStyle/>
                    <a:p>
                      <a:pPr indent="0" lvl="0" marL="0" marR="0" rtl="0" algn="l">
                        <a:spcBef>
                          <a:spcPts val="0"/>
                        </a:spcBef>
                        <a:spcAft>
                          <a:spcPts val="0"/>
                        </a:spcAft>
                        <a:buNone/>
                      </a:pPr>
                      <a:r>
                        <a:rPr lang="en-US" sz="2400" u="none" cap="none" strike="noStrike"/>
                        <a:t>PBDs</a:t>
                      </a:r>
                      <a:endParaRPr/>
                    </a:p>
                  </a:txBody>
                  <a:tcPr marT="45700" marB="45700" marR="91450" marL="91450"/>
                </a:tc>
                <a:tc>
                  <a:txBody>
                    <a:bodyPr/>
                    <a:lstStyle/>
                    <a:p>
                      <a:pPr indent="0" lvl="0" marL="0" marR="0" rtl="0" algn="ctr">
                        <a:spcBef>
                          <a:spcPts val="0"/>
                        </a:spcBef>
                        <a:spcAft>
                          <a:spcPts val="0"/>
                        </a:spcAft>
                        <a:buNone/>
                      </a:pPr>
                      <a:r>
                        <a:rPr lang="en-US" sz="2400" u="none" cap="none" strike="noStrike"/>
                        <a:t>6</a:t>
                      </a:r>
                      <a:endParaRPr/>
                    </a:p>
                  </a:txBody>
                  <a:tcPr marT="45700" marB="45700" marR="91450" marL="91450"/>
                </a:tc>
                <a:tc>
                  <a:txBody>
                    <a:bodyPr/>
                    <a:lstStyle/>
                    <a:p>
                      <a:pPr indent="0" lvl="0" marL="0" marR="0" rtl="0" algn="ctr">
                        <a:spcBef>
                          <a:spcPts val="0"/>
                        </a:spcBef>
                        <a:spcAft>
                          <a:spcPts val="0"/>
                        </a:spcAft>
                        <a:buNone/>
                      </a:pPr>
                      <a:r>
                        <a:rPr lang="en-US" sz="2400" u="none" cap="none" strike="noStrike"/>
                        <a:t>11%</a:t>
                      </a:r>
                      <a:endParaRPr/>
                    </a:p>
                  </a:txBody>
                  <a:tcPr marT="45700" marB="45700" marR="91450" marL="91450"/>
                </a:tc>
              </a:tr>
              <a:tr h="457175">
                <a:tc>
                  <a:txBody>
                    <a:bodyPr/>
                    <a:lstStyle/>
                    <a:p>
                      <a:pPr indent="0" lvl="0" marL="0" marR="0" rtl="0" algn="l">
                        <a:spcBef>
                          <a:spcPts val="0"/>
                        </a:spcBef>
                        <a:spcAft>
                          <a:spcPts val="0"/>
                        </a:spcAft>
                        <a:buNone/>
                      </a:pPr>
                      <a:r>
                        <a:rPr lang="en-US" sz="2400" u="none" cap="none" strike="noStrike"/>
                        <a:t>Not Disclosed</a:t>
                      </a:r>
                      <a:endParaRPr/>
                    </a:p>
                  </a:txBody>
                  <a:tcPr marT="45700" marB="45700" marR="91450" marL="91450"/>
                </a:tc>
                <a:tc>
                  <a:txBody>
                    <a:bodyPr/>
                    <a:lstStyle/>
                    <a:p>
                      <a:pPr indent="0" lvl="0" marL="0" marR="0" rtl="0" algn="ctr">
                        <a:spcBef>
                          <a:spcPts val="0"/>
                        </a:spcBef>
                        <a:spcAft>
                          <a:spcPts val="0"/>
                        </a:spcAft>
                        <a:buNone/>
                      </a:pPr>
                      <a:r>
                        <a:rPr lang="en-US" sz="2400" u="none" cap="none" strike="noStrike"/>
                        <a:t>5</a:t>
                      </a:r>
                      <a:endParaRPr/>
                    </a:p>
                  </a:txBody>
                  <a:tcPr marT="45700" marB="45700" marR="91450" marL="91450"/>
                </a:tc>
                <a:tc>
                  <a:txBody>
                    <a:bodyPr/>
                    <a:lstStyle/>
                    <a:p>
                      <a:pPr indent="0" lvl="0" marL="0" marR="0" rtl="0" algn="ctr">
                        <a:spcBef>
                          <a:spcPts val="0"/>
                        </a:spcBef>
                        <a:spcAft>
                          <a:spcPts val="0"/>
                        </a:spcAft>
                        <a:buNone/>
                      </a:pPr>
                      <a:r>
                        <a:rPr lang="en-US" sz="2400" u="none" cap="none" strike="noStrike"/>
                        <a:t>9%</a:t>
                      </a:r>
                      <a:endParaRPr/>
                    </a:p>
                  </a:txBody>
                  <a:tcPr marT="45700" marB="45700" marR="91450" marL="91450"/>
                </a:tc>
              </a:tr>
              <a:tr h="457175">
                <a:tc>
                  <a:txBody>
                    <a:bodyPr/>
                    <a:lstStyle/>
                    <a:p>
                      <a:pPr indent="0" lvl="0" marL="0" marR="0" rtl="0" algn="l">
                        <a:spcBef>
                          <a:spcPts val="0"/>
                        </a:spcBef>
                        <a:spcAft>
                          <a:spcPts val="0"/>
                        </a:spcAft>
                        <a:buNone/>
                      </a:pPr>
                      <a:r>
                        <a:rPr lang="en-US" sz="2400" u="none" cap="none" strike="noStrike"/>
                        <a:t>Others</a:t>
                      </a:r>
                      <a:endParaRPr/>
                    </a:p>
                  </a:txBody>
                  <a:tcPr marT="45700" marB="45700"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t>6</a:t>
                      </a:r>
                      <a:endParaRPr/>
                    </a:p>
                  </a:txBody>
                  <a:tcPr marT="45700" marB="45700"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t>11%</a:t>
                      </a:r>
                      <a:endParaRPr/>
                    </a:p>
                  </a:txBody>
                  <a:tcPr marT="45700" marB="45700" marR="91450" marL="91450">
                    <a:lnB cap="flat" cmpd="sng" w="12700">
                      <a:solidFill>
                        <a:schemeClr val="dk1"/>
                      </a:solidFill>
                      <a:prstDash val="solid"/>
                      <a:round/>
                      <a:headEnd len="sm" w="sm" type="none"/>
                      <a:tailEnd len="sm" w="sm" type="none"/>
                    </a:lnB>
                  </a:tcPr>
                </a:tc>
              </a:tr>
              <a:tr h="457175">
                <a:tc>
                  <a:txBody>
                    <a:bodyPr/>
                    <a:lstStyle/>
                    <a:p>
                      <a:pPr indent="0" lvl="0" marL="0" marR="0" rtl="0" algn="l">
                        <a:spcBef>
                          <a:spcPts val="0"/>
                        </a:spcBef>
                        <a:spcAft>
                          <a:spcPts val="0"/>
                        </a:spcAft>
                        <a:buNone/>
                      </a:pPr>
                      <a:r>
                        <a:rPr lang="en-US" sz="2400" u="none" cap="none" strike="noStrike"/>
                        <a:t>Total</a:t>
                      </a:r>
                      <a:endParaRPr/>
                    </a:p>
                  </a:txBody>
                  <a:tcPr marT="45700" marB="45700"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2400" u="none" cap="none" strike="noStrike"/>
                        <a:t>57</a:t>
                      </a:r>
                      <a:endParaRPr/>
                    </a:p>
                  </a:txBody>
                  <a:tcPr marT="45700" marB="45700"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2400" u="none" cap="none" strike="noStrike"/>
                        <a:t>100%</a:t>
                      </a:r>
                      <a:endParaRPr/>
                    </a:p>
                  </a:txBody>
                  <a:tcPr marT="45700" marB="45700" marR="91450" marL="91450">
                    <a:lnT cap="flat" cmpd="sng" w="12700">
                      <a:solidFill>
                        <a:schemeClr val="dk1"/>
                      </a:solidFill>
                      <a:prstDash val="solid"/>
                      <a:round/>
                      <a:headEnd len="sm" w="sm" type="none"/>
                      <a:tailEnd len="sm" w="sm" type="none"/>
                    </a:lnT>
                  </a:tcPr>
                </a:tc>
              </a:tr>
            </a:tbl>
          </a:graphicData>
        </a:graphic>
      </p:graphicFrame>
      <p:sp>
        <p:nvSpPr>
          <p:cNvPr id="712" name="Google Shape;712;p81"/>
          <p:cNvSpPr txBox="1"/>
          <p:nvPr/>
        </p:nvSpPr>
        <p:spPr>
          <a:xfrm>
            <a:off x="1143000" y="6096000"/>
            <a:ext cx="790416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C00000"/>
                </a:solidFill>
                <a:latin typeface="Calibri"/>
                <a:ea typeface="Calibri"/>
                <a:cs typeface="Calibri"/>
                <a:sym typeface="Calibri"/>
              </a:rPr>
              <a:t>*From World ADC Summit 2016</a:t>
            </a:r>
            <a:endParaRPr sz="2400">
              <a:solidFill>
                <a:srgbClr val="C00000"/>
              </a:solidFill>
              <a:latin typeface="Calibri"/>
              <a:ea typeface="Calibri"/>
              <a:cs typeface="Calibri"/>
              <a:sym typeface="Calibri"/>
            </a:endParaRPr>
          </a:p>
        </p:txBody>
      </p:sp>
      <p:pic>
        <p:nvPicPr>
          <p:cNvPr id="713" name="Google Shape;713;p81"/>
          <p:cNvPicPr preferRelativeResize="0"/>
          <p:nvPr/>
        </p:nvPicPr>
        <p:blipFill rotWithShape="1">
          <a:blip r:embed="rId3">
            <a:alphaModFix/>
          </a:blip>
          <a:srcRect b="0" l="0" r="0" t="0"/>
          <a:stretch/>
        </p:blipFill>
        <p:spPr>
          <a:xfrm>
            <a:off x="8394037" y="5976281"/>
            <a:ext cx="3572566" cy="7011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82"/>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0A3B4"/>
              </a:buClr>
              <a:buSzPts val="3600"/>
              <a:buFont typeface="Calibri"/>
              <a:buNone/>
            </a:pPr>
            <a:r>
              <a:rPr lang="en-US"/>
              <a:t>Developing and Maintaining Safe Working Environments in ADC Facilities</a:t>
            </a:r>
            <a:endParaRPr/>
          </a:p>
        </p:txBody>
      </p:sp>
      <p:sp>
        <p:nvSpPr>
          <p:cNvPr id="720" name="Google Shape;720;p8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33363" lvl="0" marL="233363" rtl="0" algn="l">
              <a:lnSpc>
                <a:spcPct val="100000"/>
              </a:lnSpc>
              <a:spcBef>
                <a:spcPts val="0"/>
              </a:spcBef>
              <a:spcAft>
                <a:spcPts val="0"/>
              </a:spcAft>
              <a:buClr>
                <a:schemeClr val="dk1"/>
              </a:buClr>
              <a:buSzPts val="2800"/>
              <a:buChar char="•"/>
            </a:pPr>
            <a:r>
              <a:rPr lang="en-US"/>
              <a:t>ADCs are biopharmaceutical substances, the components of which are hazardous, some of which are highly potent substances</a:t>
            </a:r>
            <a:endParaRPr/>
          </a:p>
          <a:p>
            <a:pPr indent="-233363" lvl="0" marL="233363" rtl="0" algn="l">
              <a:lnSpc>
                <a:spcPct val="100000"/>
              </a:lnSpc>
              <a:spcBef>
                <a:spcPts val="1800"/>
              </a:spcBef>
              <a:spcAft>
                <a:spcPts val="0"/>
              </a:spcAft>
              <a:buClr>
                <a:schemeClr val="dk1"/>
              </a:buClr>
              <a:buSzPts val="2800"/>
              <a:buChar char="•"/>
            </a:pPr>
            <a:r>
              <a:rPr lang="en-US"/>
              <a:t>The principles used in the systematic and scientific approach to pharmaceutical occupational health and safety can be applied directly to ADCs</a:t>
            </a:r>
            <a:endParaRPr/>
          </a:p>
          <a:p>
            <a:pPr indent="-80963" lvl="0" marL="233363" rtl="0" algn="l">
              <a:lnSpc>
                <a:spcPct val="100000"/>
              </a:lnSpc>
              <a:spcBef>
                <a:spcPts val="1800"/>
              </a:spcBef>
              <a:spcAft>
                <a:spcPts val="0"/>
              </a:spcAft>
              <a:buClr>
                <a:schemeClr val="dk1"/>
              </a:buClr>
              <a:buSzPts val="2400"/>
              <a:buNone/>
            </a:pPr>
            <a:r>
              <a:t/>
            </a:r>
            <a:endParaRPr sz="2400"/>
          </a:p>
        </p:txBody>
      </p:sp>
      <p:pic>
        <p:nvPicPr>
          <p:cNvPr id="721" name="Google Shape;721;p82"/>
          <p:cNvPicPr preferRelativeResize="0"/>
          <p:nvPr/>
        </p:nvPicPr>
        <p:blipFill rotWithShape="1">
          <a:blip r:embed="rId3">
            <a:alphaModFix/>
          </a:blip>
          <a:srcRect b="0" l="0" r="0" t="0"/>
          <a:stretch/>
        </p:blipFill>
        <p:spPr>
          <a:xfrm>
            <a:off x="8467189" y="5961345"/>
            <a:ext cx="3572566" cy="7011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83"/>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A3B4"/>
              </a:buClr>
              <a:buSzPts val="3600"/>
              <a:buFont typeface="Calibri"/>
              <a:buNone/>
            </a:pPr>
            <a:r>
              <a:rPr lang="en-US"/>
              <a:t>ADC Hazard Determination</a:t>
            </a:r>
            <a:endParaRPr sz="3200"/>
          </a:p>
        </p:txBody>
      </p:sp>
      <p:sp>
        <p:nvSpPr>
          <p:cNvPr id="728" name="Google Shape;728;p8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33363" lvl="0" marL="233363" rtl="0" algn="l">
              <a:lnSpc>
                <a:spcPct val="100000"/>
              </a:lnSpc>
              <a:spcBef>
                <a:spcPts val="0"/>
              </a:spcBef>
              <a:spcAft>
                <a:spcPts val="0"/>
              </a:spcAft>
              <a:buClr>
                <a:schemeClr val="dk1"/>
              </a:buClr>
              <a:buSzPts val="2800"/>
              <a:buChar char="•"/>
            </a:pPr>
            <a:r>
              <a:rPr lang="en-US"/>
              <a:t>Qualitative and/or quantitative assessment required for:</a:t>
            </a:r>
            <a:endParaRPr/>
          </a:p>
          <a:p>
            <a:pPr indent="-231775" lvl="1" marL="344488" rtl="0" algn="l">
              <a:lnSpc>
                <a:spcPct val="100000"/>
              </a:lnSpc>
              <a:spcBef>
                <a:spcPts val="1200"/>
              </a:spcBef>
              <a:spcAft>
                <a:spcPts val="0"/>
              </a:spcAft>
              <a:buClr>
                <a:schemeClr val="dk1"/>
              </a:buClr>
              <a:buSzPts val="2400"/>
              <a:buChar char="•"/>
            </a:pPr>
            <a:r>
              <a:rPr lang="en-US"/>
              <a:t>Antibody (mAb)</a:t>
            </a:r>
            <a:endParaRPr/>
          </a:p>
          <a:p>
            <a:pPr indent="-231775" lvl="1" marL="344488" rtl="0" algn="l">
              <a:lnSpc>
                <a:spcPct val="100000"/>
              </a:lnSpc>
              <a:spcBef>
                <a:spcPts val="1200"/>
              </a:spcBef>
              <a:spcAft>
                <a:spcPts val="0"/>
              </a:spcAft>
              <a:buClr>
                <a:schemeClr val="dk1"/>
              </a:buClr>
              <a:buSzPts val="2400"/>
              <a:buChar char="•"/>
            </a:pPr>
            <a:r>
              <a:rPr lang="en-US"/>
              <a:t>Linker</a:t>
            </a:r>
            <a:endParaRPr/>
          </a:p>
          <a:p>
            <a:pPr indent="-231775" lvl="1" marL="344488" rtl="0" algn="l">
              <a:lnSpc>
                <a:spcPct val="100000"/>
              </a:lnSpc>
              <a:spcBef>
                <a:spcPts val="1200"/>
              </a:spcBef>
              <a:spcAft>
                <a:spcPts val="0"/>
              </a:spcAft>
              <a:buClr>
                <a:schemeClr val="dk1"/>
              </a:buClr>
              <a:buSzPts val="2400"/>
              <a:buChar char="•"/>
            </a:pPr>
            <a:r>
              <a:rPr lang="en-US"/>
              <a:t>Drug (warhead/payload)</a:t>
            </a:r>
            <a:endParaRPr/>
          </a:p>
          <a:p>
            <a:pPr indent="-231775" lvl="1" marL="344488" rtl="0" algn="l">
              <a:lnSpc>
                <a:spcPct val="100000"/>
              </a:lnSpc>
              <a:spcBef>
                <a:spcPts val="1200"/>
              </a:spcBef>
              <a:spcAft>
                <a:spcPts val="0"/>
              </a:spcAft>
              <a:buClr>
                <a:schemeClr val="dk1"/>
              </a:buClr>
              <a:buSzPts val="2400"/>
              <a:buChar char="•"/>
            </a:pPr>
            <a:r>
              <a:rPr lang="en-US"/>
              <a:t>Drug-linker </a:t>
            </a:r>
            <a:endParaRPr/>
          </a:p>
          <a:p>
            <a:pPr indent="-231775" lvl="1" marL="344488" rtl="0" algn="l">
              <a:lnSpc>
                <a:spcPct val="100000"/>
              </a:lnSpc>
              <a:spcBef>
                <a:spcPts val="1200"/>
              </a:spcBef>
              <a:spcAft>
                <a:spcPts val="0"/>
              </a:spcAft>
              <a:buClr>
                <a:schemeClr val="dk1"/>
              </a:buClr>
              <a:buSzPts val="2400"/>
              <a:buChar char="•"/>
            </a:pPr>
            <a:r>
              <a:rPr lang="en-US"/>
              <a:t>Antibody-drug conjugate</a:t>
            </a:r>
            <a:endParaRPr/>
          </a:p>
        </p:txBody>
      </p:sp>
      <p:pic>
        <p:nvPicPr>
          <p:cNvPr id="729" name="Google Shape;729;p83"/>
          <p:cNvPicPr preferRelativeResize="0"/>
          <p:nvPr/>
        </p:nvPicPr>
        <p:blipFill rotWithShape="1">
          <a:blip r:embed="rId3">
            <a:alphaModFix/>
          </a:blip>
          <a:srcRect b="0" l="0" r="0" t="0"/>
          <a:stretch/>
        </p:blipFill>
        <p:spPr>
          <a:xfrm>
            <a:off x="8418421" y="5961345"/>
            <a:ext cx="3572566" cy="7011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84"/>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A3B4"/>
              </a:buClr>
              <a:buSzPts val="3600"/>
              <a:buFont typeface="Calibri"/>
              <a:buNone/>
            </a:pPr>
            <a:r>
              <a:rPr lang="en-US"/>
              <a:t>Occupational Potency and Toxicity of Biologicals and Antibodies</a:t>
            </a:r>
            <a:endParaRPr/>
          </a:p>
        </p:txBody>
      </p:sp>
      <p:sp>
        <p:nvSpPr>
          <p:cNvPr id="736" name="Google Shape;736;p8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5563" lvl="0" marL="233363" rtl="0" algn="l">
              <a:lnSpc>
                <a:spcPct val="100000"/>
              </a:lnSpc>
              <a:spcBef>
                <a:spcPts val="0"/>
              </a:spcBef>
              <a:spcAft>
                <a:spcPts val="0"/>
              </a:spcAft>
              <a:buClr>
                <a:schemeClr val="dk1"/>
              </a:buClr>
              <a:buSzPts val="2800"/>
              <a:buNone/>
            </a:pPr>
            <a:r>
              <a:t/>
            </a:r>
            <a:endParaRPr/>
          </a:p>
          <a:p>
            <a:pPr indent="-55563" lvl="0" marL="233363" rtl="0" algn="l">
              <a:lnSpc>
                <a:spcPct val="100000"/>
              </a:lnSpc>
              <a:spcBef>
                <a:spcPts val="600"/>
              </a:spcBef>
              <a:spcAft>
                <a:spcPts val="0"/>
              </a:spcAft>
              <a:buClr>
                <a:schemeClr val="dk1"/>
              </a:buClr>
              <a:buSzPts val="2800"/>
              <a:buNone/>
            </a:pPr>
            <a:r>
              <a:t/>
            </a:r>
            <a:endParaRPr/>
          </a:p>
        </p:txBody>
      </p:sp>
      <p:sp>
        <p:nvSpPr>
          <p:cNvPr id="737" name="Google Shape;737;p84"/>
          <p:cNvSpPr txBox="1"/>
          <p:nvPr/>
        </p:nvSpPr>
        <p:spPr>
          <a:xfrm>
            <a:off x="990600" y="1447800"/>
            <a:ext cx="9040813" cy="4641850"/>
          </a:xfrm>
          <a:prstGeom prst="rect">
            <a:avLst/>
          </a:prstGeom>
          <a:noFill/>
          <a:ln>
            <a:noFill/>
          </a:ln>
        </p:spPr>
        <p:txBody>
          <a:bodyPr anchorCtr="0" anchor="t" bIns="44450" lIns="90475" spcFirstLastPara="1" rIns="90475" wrap="square" tIns="44450">
            <a:noAutofit/>
          </a:bodyPr>
          <a:lstStyle/>
          <a:p>
            <a:pPr indent="-228600" lvl="0" marL="2286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Originally thought to be reasonably safe to handle large molecules</a:t>
            </a:r>
            <a:endParaRPr/>
          </a:p>
          <a:p>
            <a:pPr indent="-228600" lvl="1" marL="457200" marR="0" rtl="0" algn="l">
              <a:spcBef>
                <a:spcPts val="12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Dermal = poor</a:t>
            </a:r>
            <a:endParaRPr/>
          </a:p>
          <a:p>
            <a:pPr indent="-228600" lvl="1" marL="457200" marR="0" rtl="0" algn="l">
              <a:spcBef>
                <a:spcPts val="12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Ingestion = poor</a:t>
            </a:r>
            <a:endParaRPr/>
          </a:p>
          <a:p>
            <a:pPr indent="-228600" lvl="1" marL="457200" marR="0" rtl="0" algn="l">
              <a:spcBef>
                <a:spcPts val="12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Inhalation ??</a:t>
            </a:r>
            <a:endParaRPr/>
          </a:p>
          <a:p>
            <a:pPr indent="-228600" lvl="1" marL="457200" marR="0" rtl="0" algn="l">
              <a:spcBef>
                <a:spcPts val="12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Injection ?? (Needlestick?) Cuts from glassware??</a:t>
            </a:r>
            <a:endParaRPr/>
          </a:p>
          <a:p>
            <a:pPr indent="-228600" lvl="0" marL="228600" marR="0" rtl="0" algn="l">
              <a:spcBef>
                <a:spcPts val="12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Target organ toxicity</a:t>
            </a:r>
            <a:endParaRPr/>
          </a:p>
          <a:p>
            <a:pPr indent="-228600" lvl="0" marL="228600" marR="0" rtl="0" algn="l">
              <a:spcBef>
                <a:spcPts val="12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Sensitization potential</a:t>
            </a:r>
            <a:endParaRPr sz="2800">
              <a:solidFill>
                <a:schemeClr val="dk1"/>
              </a:solidFill>
              <a:latin typeface="Calibri"/>
              <a:ea typeface="Calibri"/>
              <a:cs typeface="Calibri"/>
              <a:sym typeface="Calibri"/>
            </a:endParaRPr>
          </a:p>
        </p:txBody>
      </p:sp>
      <p:pic>
        <p:nvPicPr>
          <p:cNvPr id="738" name="Google Shape;738;p84"/>
          <p:cNvPicPr preferRelativeResize="0"/>
          <p:nvPr/>
        </p:nvPicPr>
        <p:blipFill rotWithShape="1">
          <a:blip r:embed="rId3">
            <a:alphaModFix/>
          </a:blip>
          <a:srcRect b="0" l="0" r="0" t="0"/>
          <a:stretch/>
        </p:blipFill>
        <p:spPr>
          <a:xfrm>
            <a:off x="8442428" y="5961345"/>
            <a:ext cx="3572566" cy="7011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85"/>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A3B4"/>
              </a:buClr>
              <a:buSzPts val="3600"/>
              <a:buFont typeface="Calibri"/>
              <a:buNone/>
            </a:pPr>
            <a:r>
              <a:rPr b="1" lang="en-US"/>
              <a:t>Linkers</a:t>
            </a:r>
            <a:endParaRPr sz="3200"/>
          </a:p>
        </p:txBody>
      </p:sp>
      <p:sp>
        <p:nvSpPr>
          <p:cNvPr id="745" name="Google Shape;745;p85"/>
          <p:cNvSpPr txBox="1"/>
          <p:nvPr>
            <p:ph idx="1" type="body"/>
          </p:nvPr>
        </p:nvSpPr>
        <p:spPr>
          <a:xfrm>
            <a:off x="838200" y="1374521"/>
            <a:ext cx="10515600" cy="4351338"/>
          </a:xfrm>
          <a:prstGeom prst="rect">
            <a:avLst/>
          </a:prstGeom>
          <a:noFill/>
          <a:ln>
            <a:noFill/>
          </a:ln>
        </p:spPr>
        <p:txBody>
          <a:bodyPr anchorCtr="0" anchor="t" bIns="45700" lIns="91425" spcFirstLastPara="1" rIns="91425" wrap="square" tIns="45700">
            <a:noAutofit/>
          </a:bodyPr>
          <a:lstStyle/>
          <a:p>
            <a:pPr indent="-233363" lvl="0" marL="233363" rtl="0" algn="l">
              <a:lnSpc>
                <a:spcPct val="100000"/>
              </a:lnSpc>
              <a:spcBef>
                <a:spcPts val="0"/>
              </a:spcBef>
              <a:spcAft>
                <a:spcPts val="0"/>
              </a:spcAft>
              <a:buClr>
                <a:schemeClr val="dk1"/>
              </a:buClr>
              <a:buSzPts val="2200"/>
              <a:buChar char="•"/>
            </a:pPr>
            <a:r>
              <a:rPr lang="en-US" sz="2200"/>
              <a:t> </a:t>
            </a:r>
            <a:r>
              <a:rPr lang="en-US"/>
              <a:t>Linker is important for the stability of the ADC </a:t>
            </a:r>
            <a:endParaRPr/>
          </a:p>
          <a:p>
            <a:pPr indent="-231775" lvl="1" marL="344488" rtl="0" algn="l">
              <a:lnSpc>
                <a:spcPct val="100000"/>
              </a:lnSpc>
              <a:spcBef>
                <a:spcPts val="900"/>
              </a:spcBef>
              <a:spcAft>
                <a:spcPts val="0"/>
              </a:spcAft>
              <a:buClr>
                <a:schemeClr val="dk1"/>
              </a:buClr>
              <a:buSzPts val="2160"/>
              <a:buChar char="•"/>
            </a:pPr>
            <a:r>
              <a:rPr lang="en-US"/>
              <a:t>Stable until internalized in cell</a:t>
            </a:r>
            <a:endParaRPr/>
          </a:p>
          <a:p>
            <a:pPr indent="-231775" lvl="1" marL="344488" rtl="0" algn="l">
              <a:lnSpc>
                <a:spcPct val="100000"/>
              </a:lnSpc>
              <a:spcBef>
                <a:spcPts val="900"/>
              </a:spcBef>
              <a:spcAft>
                <a:spcPts val="0"/>
              </a:spcAft>
              <a:buClr>
                <a:schemeClr val="dk1"/>
              </a:buClr>
              <a:buSzPts val="2160"/>
              <a:buChar char="•"/>
            </a:pPr>
            <a:r>
              <a:rPr lang="en-US"/>
              <a:t>When releases drug – may cause non-specific toxicity</a:t>
            </a:r>
            <a:endParaRPr/>
          </a:p>
          <a:p>
            <a:pPr indent="-231775" lvl="1" marL="344488" rtl="0" algn="l">
              <a:lnSpc>
                <a:spcPct val="100000"/>
              </a:lnSpc>
              <a:spcBef>
                <a:spcPts val="900"/>
              </a:spcBef>
              <a:spcAft>
                <a:spcPts val="0"/>
              </a:spcAft>
              <a:buClr>
                <a:schemeClr val="dk1"/>
              </a:buClr>
              <a:buSzPts val="2160"/>
              <a:buChar char="•"/>
            </a:pPr>
            <a:r>
              <a:rPr lang="en-US"/>
              <a:t>Cleavable linker</a:t>
            </a:r>
            <a:endParaRPr/>
          </a:p>
          <a:p>
            <a:pPr indent="-168275" lvl="2" marL="512763" rtl="0" algn="l">
              <a:lnSpc>
                <a:spcPct val="100000"/>
              </a:lnSpc>
              <a:spcBef>
                <a:spcPts val="900"/>
              </a:spcBef>
              <a:spcAft>
                <a:spcPts val="0"/>
              </a:spcAft>
              <a:buClr>
                <a:schemeClr val="dk1"/>
              </a:buClr>
              <a:buSzPts val="2000"/>
              <a:buChar char="•"/>
            </a:pPr>
            <a:r>
              <a:rPr lang="en-US"/>
              <a:t>Hydrazone linkers (low pH)</a:t>
            </a:r>
            <a:endParaRPr/>
          </a:p>
          <a:p>
            <a:pPr indent="-168275" lvl="2" marL="512763" rtl="0" algn="l">
              <a:lnSpc>
                <a:spcPct val="100000"/>
              </a:lnSpc>
              <a:spcBef>
                <a:spcPts val="900"/>
              </a:spcBef>
              <a:spcAft>
                <a:spcPts val="0"/>
              </a:spcAft>
              <a:buClr>
                <a:schemeClr val="dk1"/>
              </a:buClr>
              <a:buSzPts val="2000"/>
              <a:buChar char="•"/>
            </a:pPr>
            <a:r>
              <a:rPr lang="en-US"/>
              <a:t>Hindered disulfides (reduced inside the cell)</a:t>
            </a:r>
            <a:endParaRPr/>
          </a:p>
          <a:p>
            <a:pPr indent="-168275" lvl="2" marL="512763" rtl="0" algn="l">
              <a:lnSpc>
                <a:spcPct val="100000"/>
              </a:lnSpc>
              <a:spcBef>
                <a:spcPts val="900"/>
              </a:spcBef>
              <a:spcAft>
                <a:spcPts val="0"/>
              </a:spcAft>
              <a:buClr>
                <a:schemeClr val="dk1"/>
              </a:buClr>
              <a:buSzPts val="2000"/>
              <a:buChar char="•"/>
            </a:pPr>
            <a:r>
              <a:rPr lang="en-US"/>
              <a:t>Peptide linkers (lysosomal proteases)</a:t>
            </a:r>
            <a:endParaRPr u="sng"/>
          </a:p>
          <a:p>
            <a:pPr indent="-231775" lvl="1" marL="344488" rtl="0" algn="l">
              <a:lnSpc>
                <a:spcPct val="100000"/>
              </a:lnSpc>
              <a:spcBef>
                <a:spcPts val="900"/>
              </a:spcBef>
              <a:spcAft>
                <a:spcPts val="0"/>
              </a:spcAft>
              <a:buClr>
                <a:schemeClr val="dk1"/>
              </a:buClr>
              <a:buSzPts val="2160"/>
              <a:buChar char="•"/>
            </a:pPr>
            <a:r>
              <a:rPr lang="en-US"/>
              <a:t> Non-cleavable linker</a:t>
            </a:r>
            <a:endParaRPr/>
          </a:p>
          <a:p>
            <a:pPr indent="-168275" lvl="2" marL="512763" rtl="0" algn="l">
              <a:lnSpc>
                <a:spcPct val="100000"/>
              </a:lnSpc>
              <a:spcBef>
                <a:spcPts val="900"/>
              </a:spcBef>
              <a:spcAft>
                <a:spcPts val="0"/>
              </a:spcAft>
              <a:buClr>
                <a:schemeClr val="dk1"/>
              </a:buClr>
              <a:buSzPts val="2000"/>
              <a:buChar char="•"/>
            </a:pPr>
            <a:r>
              <a:rPr lang="en-US"/>
              <a:t>Thioether (protein catabolism in lysosome) </a:t>
            </a:r>
            <a:endParaRPr/>
          </a:p>
          <a:p>
            <a:pPr indent="0" lvl="0" marL="114300" rtl="0" algn="ctr">
              <a:lnSpc>
                <a:spcPct val="100000"/>
              </a:lnSpc>
              <a:spcBef>
                <a:spcPts val="600"/>
              </a:spcBef>
              <a:spcAft>
                <a:spcPts val="0"/>
              </a:spcAft>
              <a:buClr>
                <a:schemeClr val="lt1"/>
              </a:buClr>
              <a:buSzPts val="1400"/>
              <a:buNone/>
            </a:pPr>
            <a:r>
              <a:t/>
            </a:r>
            <a:endParaRPr sz="1400"/>
          </a:p>
          <a:p>
            <a:pPr indent="0" lvl="0" marL="114300" rtl="0" algn="l">
              <a:lnSpc>
                <a:spcPct val="100000"/>
              </a:lnSpc>
              <a:spcBef>
                <a:spcPts val="600"/>
              </a:spcBef>
              <a:spcAft>
                <a:spcPts val="0"/>
              </a:spcAft>
              <a:buClr>
                <a:schemeClr val="lt1"/>
              </a:buClr>
              <a:buSzPts val="2400"/>
              <a:buNone/>
            </a:pPr>
            <a:r>
              <a:rPr b="1" i="1" lang="en-US" sz="2400">
                <a:solidFill>
                  <a:srgbClr val="C00000"/>
                </a:solidFill>
              </a:rPr>
              <a:t>What is occupational hazard of linker v. drug-linker complex?</a:t>
            </a:r>
            <a:endParaRPr/>
          </a:p>
        </p:txBody>
      </p:sp>
      <p:pic>
        <p:nvPicPr>
          <p:cNvPr id="746" name="Google Shape;746;p85"/>
          <p:cNvPicPr preferRelativeResize="0"/>
          <p:nvPr/>
        </p:nvPicPr>
        <p:blipFill rotWithShape="1">
          <a:blip r:embed="rId3">
            <a:alphaModFix/>
          </a:blip>
          <a:srcRect b="0" l="0" r="0" t="0"/>
          <a:stretch/>
        </p:blipFill>
        <p:spPr>
          <a:xfrm>
            <a:off x="8729472" y="5961345"/>
            <a:ext cx="3285898" cy="77390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86"/>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A3B4"/>
              </a:buClr>
              <a:buSzPts val="3600"/>
              <a:buFont typeface="Calibri"/>
              <a:buNone/>
            </a:pPr>
            <a:r>
              <a:rPr lang="en-US"/>
              <a:t>ADC OHC Hazard Assessment</a:t>
            </a:r>
            <a:endParaRPr/>
          </a:p>
        </p:txBody>
      </p:sp>
      <p:sp>
        <p:nvSpPr>
          <p:cNvPr id="755" name="Google Shape;755;p86"/>
          <p:cNvSpPr txBox="1"/>
          <p:nvPr>
            <p:ph idx="1" type="body"/>
          </p:nvPr>
        </p:nvSpPr>
        <p:spPr>
          <a:xfrm>
            <a:off x="838200" y="1380781"/>
            <a:ext cx="9232557" cy="4351338"/>
          </a:xfrm>
          <a:prstGeom prst="rect">
            <a:avLst/>
          </a:prstGeom>
          <a:noFill/>
          <a:ln>
            <a:noFill/>
          </a:ln>
        </p:spPr>
        <p:txBody>
          <a:bodyPr anchorCtr="0" anchor="t" bIns="45700" lIns="91425" spcFirstLastPara="1" rIns="91425" wrap="square" tIns="45700">
            <a:normAutofit fontScale="92500" lnSpcReduction="20000"/>
          </a:bodyPr>
          <a:lstStyle/>
          <a:p>
            <a:pPr indent="-233363" lvl="0" marL="233363" rtl="0" algn="l">
              <a:lnSpc>
                <a:spcPct val="100000"/>
              </a:lnSpc>
              <a:spcBef>
                <a:spcPts val="0"/>
              </a:spcBef>
              <a:spcAft>
                <a:spcPts val="0"/>
              </a:spcAft>
              <a:buClr>
                <a:schemeClr val="dk1"/>
              </a:buClr>
              <a:buSzPct val="100000"/>
              <a:buChar char="•"/>
            </a:pPr>
            <a:r>
              <a:rPr lang="en-US" sz="2400"/>
              <a:t>Drug moiety</a:t>
            </a:r>
            <a:endParaRPr/>
          </a:p>
          <a:p>
            <a:pPr indent="-168274" lvl="2" marL="512763" rtl="0" algn="l">
              <a:lnSpc>
                <a:spcPct val="100000"/>
              </a:lnSpc>
              <a:spcBef>
                <a:spcPts val="1200"/>
              </a:spcBef>
              <a:spcAft>
                <a:spcPts val="0"/>
              </a:spcAft>
              <a:buClr>
                <a:schemeClr val="dk1"/>
              </a:buClr>
              <a:buSzPct val="100000"/>
              <a:buChar char="•"/>
            </a:pPr>
            <a:r>
              <a:rPr lang="en-US" sz="2600"/>
              <a:t>Typically highly potent </a:t>
            </a:r>
            <a:endParaRPr/>
          </a:p>
          <a:p>
            <a:pPr indent="-168274" lvl="2" marL="512763" rtl="0" algn="l">
              <a:lnSpc>
                <a:spcPct val="100000"/>
              </a:lnSpc>
              <a:spcBef>
                <a:spcPts val="1200"/>
              </a:spcBef>
              <a:spcAft>
                <a:spcPts val="0"/>
              </a:spcAft>
              <a:buClr>
                <a:schemeClr val="dk1"/>
              </a:buClr>
              <a:buSzPct val="100000"/>
              <a:buChar char="•"/>
            </a:pPr>
            <a:r>
              <a:rPr lang="en-US" sz="2600"/>
              <a:t>Usually Category 4 of 4 </a:t>
            </a:r>
            <a:endParaRPr/>
          </a:p>
          <a:p>
            <a:pPr indent="-233363" lvl="0" marL="233363" rtl="0" algn="l">
              <a:lnSpc>
                <a:spcPct val="100000"/>
              </a:lnSpc>
              <a:spcBef>
                <a:spcPts val="1200"/>
              </a:spcBef>
              <a:spcAft>
                <a:spcPts val="0"/>
              </a:spcAft>
              <a:buClr>
                <a:schemeClr val="dk1"/>
              </a:buClr>
              <a:buSzPct val="100000"/>
              <a:buChar char="•"/>
            </a:pPr>
            <a:r>
              <a:rPr lang="en-US" sz="2400"/>
              <a:t>ADC</a:t>
            </a:r>
            <a:endParaRPr/>
          </a:p>
          <a:p>
            <a:pPr indent="-168274" lvl="2" marL="512763" rtl="0" algn="l">
              <a:lnSpc>
                <a:spcPct val="100000"/>
              </a:lnSpc>
              <a:spcBef>
                <a:spcPts val="1200"/>
              </a:spcBef>
              <a:spcAft>
                <a:spcPts val="0"/>
              </a:spcAft>
              <a:buClr>
                <a:schemeClr val="dk1"/>
              </a:buClr>
              <a:buSzPct val="100000"/>
              <a:buChar char="•"/>
            </a:pPr>
            <a:r>
              <a:rPr lang="en-US" sz="2600"/>
              <a:t>Generally less toxic/potent than the drug moiety</a:t>
            </a:r>
            <a:endParaRPr/>
          </a:p>
          <a:p>
            <a:pPr indent="-168274" lvl="2" marL="512763" rtl="0" algn="l">
              <a:lnSpc>
                <a:spcPct val="100000"/>
              </a:lnSpc>
              <a:spcBef>
                <a:spcPts val="1200"/>
              </a:spcBef>
              <a:spcAft>
                <a:spcPts val="0"/>
              </a:spcAft>
              <a:buClr>
                <a:schemeClr val="dk1"/>
              </a:buClr>
              <a:buSzPct val="100000"/>
              <a:buChar char="•"/>
            </a:pPr>
            <a:r>
              <a:rPr lang="en-US" sz="2600"/>
              <a:t>Often still considered a potent drug (Category 3 of 4) </a:t>
            </a:r>
            <a:endParaRPr/>
          </a:p>
          <a:p>
            <a:pPr indent="-233363" lvl="0" marL="233363" rtl="0" algn="l">
              <a:lnSpc>
                <a:spcPct val="100000"/>
              </a:lnSpc>
              <a:spcBef>
                <a:spcPts val="1200"/>
              </a:spcBef>
              <a:spcAft>
                <a:spcPts val="0"/>
              </a:spcAft>
              <a:buClr>
                <a:schemeClr val="dk1"/>
              </a:buClr>
              <a:buSzPct val="100000"/>
              <a:buChar char="•"/>
            </a:pPr>
            <a:r>
              <a:rPr lang="en-US" sz="2600"/>
              <a:t>Need to consider antibody mechanism</a:t>
            </a:r>
            <a:endParaRPr/>
          </a:p>
          <a:p>
            <a:pPr indent="-233363" lvl="0" marL="233363" rtl="0" algn="l">
              <a:lnSpc>
                <a:spcPct val="100000"/>
              </a:lnSpc>
              <a:spcBef>
                <a:spcPts val="1200"/>
              </a:spcBef>
              <a:spcAft>
                <a:spcPts val="0"/>
              </a:spcAft>
              <a:buClr>
                <a:schemeClr val="dk1"/>
              </a:buClr>
              <a:buSzPct val="100000"/>
              <a:buChar char="•"/>
            </a:pPr>
            <a:r>
              <a:rPr lang="en-US" sz="2600"/>
              <a:t>Because of unique and high toxicity of the drug, occupational health categorization is not sufficient </a:t>
            </a:r>
            <a:endParaRPr/>
          </a:p>
          <a:p>
            <a:pPr indent="0" lvl="1" marL="225425" rtl="0" algn="ctr">
              <a:lnSpc>
                <a:spcPct val="100000"/>
              </a:lnSpc>
              <a:spcBef>
                <a:spcPts val="1800"/>
              </a:spcBef>
              <a:spcAft>
                <a:spcPts val="0"/>
              </a:spcAft>
              <a:buClr>
                <a:srgbClr val="C00000"/>
              </a:buClr>
              <a:buSzPct val="100000"/>
              <a:buNone/>
            </a:pPr>
            <a:r>
              <a:rPr b="1" i="1" lang="en-US">
                <a:solidFill>
                  <a:srgbClr val="C00000"/>
                </a:solidFill>
              </a:rPr>
              <a:t>Quantitative risk assessments needed – OEL, ASL   </a:t>
            </a:r>
            <a:endParaRPr/>
          </a:p>
        </p:txBody>
      </p:sp>
      <p:pic>
        <p:nvPicPr>
          <p:cNvPr id="756" name="Google Shape;756;p86"/>
          <p:cNvPicPr preferRelativeResize="0"/>
          <p:nvPr/>
        </p:nvPicPr>
        <p:blipFill rotWithShape="1">
          <a:blip r:embed="rId3">
            <a:alphaModFix/>
          </a:blip>
          <a:srcRect b="0" l="0" r="0" t="0"/>
          <a:stretch/>
        </p:blipFill>
        <p:spPr>
          <a:xfrm>
            <a:off x="8619434" y="5961345"/>
            <a:ext cx="3572566" cy="7011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87"/>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A3B4"/>
              </a:buClr>
              <a:buSzPts val="3600"/>
              <a:buFont typeface="Calibri"/>
              <a:buNone/>
            </a:pPr>
            <a:r>
              <a:rPr b="1" lang="en-US"/>
              <a:t>Examples of OELs</a:t>
            </a:r>
            <a:endParaRPr sz="4400"/>
          </a:p>
        </p:txBody>
      </p:sp>
      <p:sp>
        <p:nvSpPr>
          <p:cNvPr id="765" name="Google Shape;765;p87"/>
          <p:cNvSpPr txBox="1"/>
          <p:nvPr>
            <p:ph idx="1" type="body"/>
          </p:nvPr>
        </p:nvSpPr>
        <p:spPr>
          <a:xfrm>
            <a:off x="838200" y="1586166"/>
            <a:ext cx="10515600" cy="4351338"/>
          </a:xfrm>
          <a:prstGeom prst="rect">
            <a:avLst/>
          </a:prstGeom>
          <a:noFill/>
          <a:ln>
            <a:noFill/>
          </a:ln>
        </p:spPr>
        <p:txBody>
          <a:bodyPr anchorCtr="0" anchor="t" bIns="45700" lIns="91425" spcFirstLastPara="1" rIns="91425" wrap="square" tIns="45700">
            <a:normAutofit fontScale="92500" lnSpcReduction="20000"/>
          </a:bodyPr>
          <a:lstStyle/>
          <a:p>
            <a:pPr indent="-233363" lvl="0" marL="233363" rtl="0" algn="l">
              <a:lnSpc>
                <a:spcPct val="90000"/>
              </a:lnSpc>
              <a:spcBef>
                <a:spcPts val="0"/>
              </a:spcBef>
              <a:spcAft>
                <a:spcPts val="0"/>
              </a:spcAft>
              <a:buClr>
                <a:srgbClr val="C00000"/>
              </a:buClr>
              <a:buSzPct val="100000"/>
              <a:buFont typeface="Noto Sans Symbols"/>
              <a:buNone/>
            </a:pPr>
            <a:r>
              <a:rPr b="1" lang="en-US" u="sng">
                <a:solidFill>
                  <a:srgbClr val="C00000"/>
                </a:solidFill>
              </a:rPr>
              <a:t>Drug/Material					    				 	OEL      </a:t>
            </a:r>
            <a:endParaRPr/>
          </a:p>
          <a:p>
            <a:pPr indent="0" lvl="0" marL="0" rtl="0" algn="l">
              <a:lnSpc>
                <a:spcPct val="100000"/>
              </a:lnSpc>
              <a:spcBef>
                <a:spcPts val="555"/>
              </a:spcBef>
              <a:spcAft>
                <a:spcPts val="0"/>
              </a:spcAft>
              <a:buClr>
                <a:schemeClr val="dk1"/>
              </a:buClr>
              <a:buSzPct val="100000"/>
              <a:buNone/>
            </a:pPr>
            <a:r>
              <a:rPr lang="en-US" sz="2400"/>
              <a:t>Naproxen (NSAID)	5,000 μg/m</a:t>
            </a:r>
            <a:r>
              <a:rPr baseline="30000" lang="en-US" sz="2400"/>
              <a:t>3</a:t>
            </a:r>
            <a:r>
              <a:rPr lang="en-US" sz="2400"/>
              <a:t> </a:t>
            </a:r>
            <a:endParaRPr/>
          </a:p>
          <a:p>
            <a:pPr indent="0" lvl="0" marL="0" rtl="0" algn="l">
              <a:lnSpc>
                <a:spcPct val="100000"/>
              </a:lnSpc>
              <a:spcBef>
                <a:spcPts val="555"/>
              </a:spcBef>
              <a:spcAft>
                <a:spcPts val="0"/>
              </a:spcAft>
              <a:buClr>
                <a:schemeClr val="dk1"/>
              </a:buClr>
              <a:buSzPct val="100000"/>
              <a:buNone/>
            </a:pPr>
            <a:r>
              <a:rPr lang="en-US" sz="2400"/>
              <a:t>Nicardipine (cardiac drug)	   400 μg/m</a:t>
            </a:r>
            <a:r>
              <a:rPr baseline="30000" lang="en-US" sz="2400"/>
              <a:t>3</a:t>
            </a:r>
            <a:r>
              <a:rPr lang="en-US" sz="2400"/>
              <a:t> </a:t>
            </a:r>
            <a:endParaRPr/>
          </a:p>
          <a:p>
            <a:pPr indent="0" lvl="0" marL="0" rtl="0" algn="l">
              <a:lnSpc>
                <a:spcPct val="100000"/>
              </a:lnSpc>
              <a:spcBef>
                <a:spcPts val="555"/>
              </a:spcBef>
              <a:spcAft>
                <a:spcPts val="0"/>
              </a:spcAft>
              <a:buClr>
                <a:schemeClr val="dk1"/>
              </a:buClr>
              <a:buSzPct val="100000"/>
              <a:buNone/>
            </a:pPr>
            <a:r>
              <a:rPr lang="en-US" sz="2400"/>
              <a:t>Cyclosporin A (transplant rejection)	 20 μg/m</a:t>
            </a:r>
            <a:r>
              <a:rPr baseline="30000" lang="en-US" sz="2400"/>
              <a:t>3</a:t>
            </a:r>
            <a:endParaRPr sz="2400"/>
          </a:p>
          <a:p>
            <a:pPr indent="0" lvl="0" marL="0" rtl="0" algn="l">
              <a:lnSpc>
                <a:spcPct val="100000"/>
              </a:lnSpc>
              <a:spcBef>
                <a:spcPts val="555"/>
              </a:spcBef>
              <a:spcAft>
                <a:spcPts val="0"/>
              </a:spcAft>
              <a:buClr>
                <a:schemeClr val="dk1"/>
              </a:buClr>
              <a:buSzPct val="100000"/>
              <a:buNone/>
            </a:pPr>
            <a:r>
              <a:rPr lang="en-US" sz="2400"/>
              <a:t>Ganciclovir (genotoxic antiviral)	5 μg/m</a:t>
            </a:r>
            <a:r>
              <a:rPr baseline="30000" lang="en-US" sz="2400"/>
              <a:t>3</a:t>
            </a:r>
            <a:r>
              <a:rPr lang="en-US" sz="2400"/>
              <a:t> </a:t>
            </a:r>
            <a:endParaRPr/>
          </a:p>
          <a:p>
            <a:pPr indent="0" lvl="0" marL="0" rtl="0" algn="l">
              <a:lnSpc>
                <a:spcPct val="100000"/>
              </a:lnSpc>
              <a:spcBef>
                <a:spcPts val="555"/>
              </a:spcBef>
              <a:spcAft>
                <a:spcPts val="0"/>
              </a:spcAft>
              <a:buClr>
                <a:schemeClr val="dk1"/>
              </a:buClr>
              <a:buSzPct val="100000"/>
              <a:buNone/>
            </a:pPr>
            <a:r>
              <a:rPr lang="en-US" sz="2400"/>
              <a:t>Paclitaxel (genotoxic anticancer)	0.800 μg/m</a:t>
            </a:r>
            <a:r>
              <a:rPr baseline="30000" lang="en-US" sz="2400"/>
              <a:t>3</a:t>
            </a:r>
            <a:endParaRPr/>
          </a:p>
          <a:p>
            <a:pPr indent="0" lvl="0" marL="0" rtl="0" algn="l">
              <a:lnSpc>
                <a:spcPct val="100000"/>
              </a:lnSpc>
              <a:spcBef>
                <a:spcPts val="555"/>
              </a:spcBef>
              <a:spcAft>
                <a:spcPts val="0"/>
              </a:spcAft>
              <a:buClr>
                <a:schemeClr val="dk1"/>
              </a:buClr>
              <a:buSzPct val="100000"/>
              <a:buNone/>
            </a:pPr>
            <a:r>
              <a:rPr lang="en-US" sz="2400"/>
              <a:t>Thalidomide 	0.250 μg/m</a:t>
            </a:r>
            <a:r>
              <a:rPr baseline="30000" lang="en-US" sz="2400"/>
              <a:t>3 </a:t>
            </a:r>
            <a:endParaRPr/>
          </a:p>
          <a:p>
            <a:pPr indent="0" lvl="0" marL="0" rtl="0" algn="l">
              <a:lnSpc>
                <a:spcPct val="100000"/>
              </a:lnSpc>
              <a:spcBef>
                <a:spcPts val="555"/>
              </a:spcBef>
              <a:spcAft>
                <a:spcPts val="0"/>
              </a:spcAft>
              <a:buClr>
                <a:schemeClr val="dk1"/>
              </a:buClr>
              <a:buSzPct val="100000"/>
              <a:buNone/>
            </a:pPr>
            <a:r>
              <a:rPr lang="en-US" sz="2400"/>
              <a:t>Tamoxifen (genotoxic anticancer)	0.200 μg/m</a:t>
            </a:r>
            <a:r>
              <a:rPr baseline="30000" lang="en-US" sz="2400"/>
              <a:t>3</a:t>
            </a:r>
            <a:endParaRPr/>
          </a:p>
          <a:p>
            <a:pPr indent="0" lvl="0" marL="0" rtl="0" algn="l">
              <a:lnSpc>
                <a:spcPct val="100000"/>
              </a:lnSpc>
              <a:spcBef>
                <a:spcPts val="555"/>
              </a:spcBef>
              <a:spcAft>
                <a:spcPts val="0"/>
              </a:spcAft>
              <a:buClr>
                <a:schemeClr val="dk1"/>
              </a:buClr>
              <a:buSzPct val="100000"/>
              <a:buNone/>
            </a:pPr>
            <a:r>
              <a:rPr lang="en-US" sz="2400"/>
              <a:t>Cisplatin (genotoxic anticancer)	0.050 μg/m</a:t>
            </a:r>
            <a:r>
              <a:rPr baseline="30000" lang="en-US" sz="2400"/>
              <a:t>3</a:t>
            </a:r>
            <a:endParaRPr/>
          </a:p>
          <a:p>
            <a:pPr indent="0" lvl="0" marL="0" rtl="0" algn="l">
              <a:lnSpc>
                <a:spcPct val="100000"/>
              </a:lnSpc>
              <a:spcBef>
                <a:spcPts val="555"/>
              </a:spcBef>
              <a:spcAft>
                <a:spcPts val="0"/>
              </a:spcAft>
              <a:buClr>
                <a:schemeClr val="dk1"/>
              </a:buClr>
              <a:buSzPct val="100000"/>
              <a:buNone/>
            </a:pPr>
            <a:r>
              <a:rPr lang="en-US" sz="2400"/>
              <a:t>Ethinyl estradiol (estrogen)	0.035 μg/m</a:t>
            </a:r>
            <a:r>
              <a:rPr baseline="30000" lang="en-US" sz="2400"/>
              <a:t>3</a:t>
            </a:r>
            <a:endParaRPr/>
          </a:p>
          <a:p>
            <a:pPr indent="0" lvl="0" marL="0" rtl="0" algn="l">
              <a:lnSpc>
                <a:spcPct val="100000"/>
              </a:lnSpc>
              <a:spcBef>
                <a:spcPts val="555"/>
              </a:spcBef>
              <a:spcAft>
                <a:spcPts val="0"/>
              </a:spcAft>
              <a:buClr>
                <a:schemeClr val="dk1"/>
              </a:buClr>
              <a:buSzPct val="100000"/>
              <a:buNone/>
            </a:pPr>
            <a:r>
              <a:rPr lang="en-US" sz="2400"/>
              <a:t>Campothecin (genotoxic anticancer)	0.030 μg/m</a:t>
            </a:r>
            <a:r>
              <a:rPr baseline="30000" lang="en-US" sz="2400"/>
              <a:t>3</a:t>
            </a:r>
            <a:endParaRPr/>
          </a:p>
          <a:p>
            <a:pPr indent="0" lvl="0" marL="0" rtl="0" algn="l">
              <a:lnSpc>
                <a:spcPct val="100000"/>
              </a:lnSpc>
              <a:spcBef>
                <a:spcPts val="555"/>
              </a:spcBef>
              <a:spcAft>
                <a:spcPts val="0"/>
              </a:spcAft>
              <a:buClr>
                <a:schemeClr val="dk1"/>
              </a:buClr>
              <a:buSzPct val="100000"/>
              <a:buNone/>
            </a:pPr>
            <a:r>
              <a:rPr lang="en-US" sz="2400"/>
              <a:t>Nafarelin (peptide hormone)	0.001 μg/m</a:t>
            </a:r>
            <a:r>
              <a:rPr baseline="30000" lang="en-US" sz="2400"/>
              <a:t>3</a:t>
            </a:r>
            <a:endParaRPr/>
          </a:p>
        </p:txBody>
      </p:sp>
      <p:sp>
        <p:nvSpPr>
          <p:cNvPr id="766" name="Google Shape;766;p87"/>
          <p:cNvSpPr txBox="1"/>
          <p:nvPr/>
        </p:nvSpPr>
        <p:spPr>
          <a:xfrm>
            <a:off x="8001001" y="3301797"/>
            <a:ext cx="990977"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00000"/>
                </a:solidFill>
                <a:latin typeface="Calibri"/>
                <a:ea typeface="Calibri"/>
                <a:cs typeface="Calibri"/>
                <a:sym typeface="Calibri"/>
              </a:rPr>
              <a:t>ADCs</a:t>
            </a:r>
            <a:endParaRPr/>
          </a:p>
        </p:txBody>
      </p:sp>
      <p:sp>
        <p:nvSpPr>
          <p:cNvPr id="767" name="Google Shape;767;p87"/>
          <p:cNvSpPr txBox="1"/>
          <p:nvPr/>
        </p:nvSpPr>
        <p:spPr>
          <a:xfrm>
            <a:off x="8001000" y="5247427"/>
            <a:ext cx="156966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00000"/>
                </a:solidFill>
                <a:latin typeface="Calibri"/>
                <a:ea typeface="Calibri"/>
                <a:cs typeface="Calibri"/>
                <a:sym typeface="Calibri"/>
              </a:rPr>
              <a:t>Payloads</a:t>
            </a:r>
            <a:endParaRPr/>
          </a:p>
        </p:txBody>
      </p:sp>
      <p:sp>
        <p:nvSpPr>
          <p:cNvPr id="768" name="Google Shape;768;p87"/>
          <p:cNvSpPr txBox="1"/>
          <p:nvPr/>
        </p:nvSpPr>
        <p:spPr>
          <a:xfrm>
            <a:off x="8001000" y="1940868"/>
            <a:ext cx="104067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00000"/>
                </a:solidFill>
                <a:latin typeface="Calibri"/>
                <a:ea typeface="Calibri"/>
                <a:cs typeface="Calibri"/>
                <a:sym typeface="Calibri"/>
              </a:rPr>
              <a:t>mAbs</a:t>
            </a:r>
            <a:endParaRPr b="1" sz="2400">
              <a:solidFill>
                <a:srgbClr val="C00000"/>
              </a:solidFill>
              <a:latin typeface="Calibri"/>
              <a:ea typeface="Calibri"/>
              <a:cs typeface="Calibri"/>
              <a:sym typeface="Calibri"/>
            </a:endParaRPr>
          </a:p>
        </p:txBody>
      </p:sp>
      <p:cxnSp>
        <p:nvCxnSpPr>
          <p:cNvPr id="769" name="Google Shape;769;p87"/>
          <p:cNvCxnSpPr/>
          <p:nvPr/>
        </p:nvCxnSpPr>
        <p:spPr>
          <a:xfrm flipH="1">
            <a:off x="7924801" y="1676400"/>
            <a:ext cx="4763" cy="990600"/>
          </a:xfrm>
          <a:prstGeom prst="straightConnector1">
            <a:avLst/>
          </a:prstGeom>
          <a:solidFill>
            <a:schemeClr val="accent1"/>
          </a:solidFill>
          <a:ln cap="flat" cmpd="sng" w="63500">
            <a:solidFill>
              <a:srgbClr val="C00000"/>
            </a:solidFill>
            <a:prstDash val="solid"/>
            <a:round/>
            <a:headEnd len="med" w="med" type="triangle"/>
            <a:tailEnd len="med" w="med" type="triangle"/>
          </a:ln>
        </p:spPr>
      </p:cxnSp>
      <p:cxnSp>
        <p:nvCxnSpPr>
          <p:cNvPr id="770" name="Google Shape;770;p87"/>
          <p:cNvCxnSpPr/>
          <p:nvPr/>
        </p:nvCxnSpPr>
        <p:spPr>
          <a:xfrm>
            <a:off x="7929564" y="2950458"/>
            <a:ext cx="9525" cy="1164343"/>
          </a:xfrm>
          <a:prstGeom prst="straightConnector1">
            <a:avLst/>
          </a:prstGeom>
          <a:solidFill>
            <a:schemeClr val="accent1"/>
          </a:solidFill>
          <a:ln cap="flat" cmpd="sng" w="63500">
            <a:solidFill>
              <a:srgbClr val="C00000"/>
            </a:solidFill>
            <a:prstDash val="solid"/>
            <a:round/>
            <a:headEnd len="med" w="med" type="triangle"/>
            <a:tailEnd len="med" w="med" type="triangle"/>
          </a:ln>
        </p:spPr>
      </p:cxnSp>
      <p:cxnSp>
        <p:nvCxnSpPr>
          <p:cNvPr id="771" name="Google Shape;771;p87"/>
          <p:cNvCxnSpPr/>
          <p:nvPr/>
        </p:nvCxnSpPr>
        <p:spPr>
          <a:xfrm>
            <a:off x="7924800" y="4495801"/>
            <a:ext cx="19050" cy="1441703"/>
          </a:xfrm>
          <a:prstGeom prst="straightConnector1">
            <a:avLst/>
          </a:prstGeom>
          <a:solidFill>
            <a:schemeClr val="accent1"/>
          </a:solidFill>
          <a:ln cap="flat" cmpd="sng" w="63500">
            <a:solidFill>
              <a:srgbClr val="C00000"/>
            </a:solidFill>
            <a:prstDash val="solid"/>
            <a:round/>
            <a:headEnd len="med" w="med" type="triangle"/>
            <a:tailEnd len="med" w="med" type="triangle"/>
          </a:ln>
        </p:spPr>
      </p:cxnSp>
      <p:pic>
        <p:nvPicPr>
          <p:cNvPr id="772" name="Google Shape;772;p87"/>
          <p:cNvPicPr preferRelativeResize="0"/>
          <p:nvPr/>
        </p:nvPicPr>
        <p:blipFill rotWithShape="1">
          <a:blip r:embed="rId3">
            <a:alphaModFix/>
          </a:blip>
          <a:srcRect b="0" l="0" r="0" t="0"/>
          <a:stretch/>
        </p:blipFill>
        <p:spPr>
          <a:xfrm>
            <a:off x="7993464" y="5937504"/>
            <a:ext cx="4198536" cy="82394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88"/>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A3B4"/>
              </a:buClr>
              <a:buSzPts val="3600"/>
              <a:buFont typeface="Calibri"/>
              <a:buNone/>
            </a:pPr>
            <a:r>
              <a:rPr b="1" lang="en-US"/>
              <a:t>ADC Safety Uncertainties </a:t>
            </a:r>
            <a:endParaRPr/>
          </a:p>
        </p:txBody>
      </p:sp>
      <p:sp>
        <p:nvSpPr>
          <p:cNvPr id="781" name="Google Shape;781;p8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233363" lvl="0" marL="233363" rtl="0" algn="l">
              <a:lnSpc>
                <a:spcPct val="100000"/>
              </a:lnSpc>
              <a:spcBef>
                <a:spcPts val="0"/>
              </a:spcBef>
              <a:spcAft>
                <a:spcPts val="0"/>
              </a:spcAft>
              <a:buClr>
                <a:schemeClr val="dk1"/>
              </a:buClr>
              <a:buSzPts val="2400"/>
              <a:buChar char="•"/>
            </a:pPr>
            <a:r>
              <a:rPr lang="en-US" sz="2400"/>
              <a:t>How tightly bound is the payload to the antibody (Ab)?</a:t>
            </a:r>
            <a:endParaRPr/>
          </a:p>
          <a:p>
            <a:pPr indent="-233363" lvl="0" marL="233363" rtl="0" algn="l">
              <a:lnSpc>
                <a:spcPct val="100000"/>
              </a:lnSpc>
              <a:spcBef>
                <a:spcPts val="1200"/>
              </a:spcBef>
              <a:spcAft>
                <a:spcPts val="0"/>
              </a:spcAft>
              <a:buClr>
                <a:schemeClr val="dk1"/>
              </a:buClr>
              <a:buSzPts val="2400"/>
              <a:buChar char="•"/>
            </a:pPr>
            <a:r>
              <a:rPr lang="en-US" sz="2400"/>
              <a:t>Can the ADC release the payload at other unintended targets?</a:t>
            </a:r>
            <a:endParaRPr/>
          </a:p>
          <a:p>
            <a:pPr indent="-231775" lvl="1" marL="344488" rtl="0" algn="l">
              <a:lnSpc>
                <a:spcPct val="100000"/>
              </a:lnSpc>
              <a:spcBef>
                <a:spcPts val="1200"/>
              </a:spcBef>
              <a:spcAft>
                <a:spcPts val="0"/>
              </a:spcAft>
              <a:buClr>
                <a:schemeClr val="dk1"/>
              </a:buClr>
              <a:buSzPts val="2400"/>
              <a:buChar char="•"/>
            </a:pPr>
            <a:r>
              <a:rPr lang="en-US"/>
              <a:t>What other conditions might cause the payload to be released?</a:t>
            </a:r>
            <a:endParaRPr/>
          </a:p>
          <a:p>
            <a:pPr indent="-231775" lvl="1" marL="344488" rtl="0" algn="l">
              <a:lnSpc>
                <a:spcPct val="100000"/>
              </a:lnSpc>
              <a:spcBef>
                <a:spcPts val="600"/>
              </a:spcBef>
              <a:spcAft>
                <a:spcPts val="0"/>
              </a:spcAft>
              <a:buClr>
                <a:schemeClr val="dk1"/>
              </a:buClr>
              <a:buSzPts val="2400"/>
              <a:buChar char="•"/>
            </a:pPr>
            <a:r>
              <a:rPr lang="en-US"/>
              <a:t>How specific is the Ab to the tumor cell?</a:t>
            </a:r>
            <a:endParaRPr/>
          </a:p>
          <a:p>
            <a:pPr indent="-233363" lvl="0" marL="233363" rtl="0" algn="l">
              <a:lnSpc>
                <a:spcPct val="100000"/>
              </a:lnSpc>
              <a:spcBef>
                <a:spcPts val="1200"/>
              </a:spcBef>
              <a:spcAft>
                <a:spcPts val="0"/>
              </a:spcAft>
              <a:buClr>
                <a:schemeClr val="dk1"/>
              </a:buClr>
              <a:buSzPts val="2400"/>
              <a:buChar char="•"/>
            </a:pPr>
            <a:r>
              <a:rPr lang="en-US" sz="2400"/>
              <a:t>How much free payload (not linked to the Ab) exists in the formulation?</a:t>
            </a:r>
            <a:endParaRPr/>
          </a:p>
          <a:p>
            <a:pPr indent="-233363" lvl="0" marL="233363" rtl="0" algn="l">
              <a:lnSpc>
                <a:spcPct val="100000"/>
              </a:lnSpc>
              <a:spcBef>
                <a:spcPts val="1200"/>
              </a:spcBef>
              <a:spcAft>
                <a:spcPts val="0"/>
              </a:spcAft>
              <a:buClr>
                <a:schemeClr val="dk1"/>
              </a:buClr>
              <a:buSzPts val="2400"/>
              <a:buChar char="•"/>
            </a:pPr>
            <a:r>
              <a:rPr lang="en-US" sz="2400"/>
              <a:t>Could the Ab be a sensitizer?</a:t>
            </a:r>
            <a:endParaRPr/>
          </a:p>
          <a:p>
            <a:pPr indent="-233363" lvl="0" marL="233363" rtl="0" algn="l">
              <a:lnSpc>
                <a:spcPct val="100000"/>
              </a:lnSpc>
              <a:spcBef>
                <a:spcPts val="1200"/>
              </a:spcBef>
              <a:spcAft>
                <a:spcPts val="0"/>
              </a:spcAft>
              <a:buClr>
                <a:schemeClr val="dk1"/>
              </a:buClr>
              <a:buSzPts val="2400"/>
              <a:buChar char="•"/>
            </a:pPr>
            <a:r>
              <a:rPr lang="en-US" sz="2400"/>
              <a:t>What is the toxicity of the linker? What is the toxicity of the drug-linker complex? </a:t>
            </a:r>
            <a:endParaRPr/>
          </a:p>
          <a:p>
            <a:pPr indent="-233363" lvl="0" marL="233363" rtl="0" algn="l">
              <a:lnSpc>
                <a:spcPct val="100000"/>
              </a:lnSpc>
              <a:spcBef>
                <a:spcPts val="1200"/>
              </a:spcBef>
              <a:spcAft>
                <a:spcPts val="0"/>
              </a:spcAft>
              <a:buClr>
                <a:schemeClr val="dk1"/>
              </a:buClr>
              <a:buSzPts val="2400"/>
              <a:buChar char="•"/>
            </a:pPr>
            <a:r>
              <a:rPr lang="en-US" sz="2400"/>
              <a:t>Could there be a local effect in the lung?</a:t>
            </a:r>
            <a:endParaRPr/>
          </a:p>
          <a:p>
            <a:pPr indent="0" lvl="0" marL="0" rtl="0" algn="l">
              <a:lnSpc>
                <a:spcPct val="100000"/>
              </a:lnSpc>
              <a:spcBef>
                <a:spcPts val="1800"/>
              </a:spcBef>
              <a:spcAft>
                <a:spcPts val="0"/>
              </a:spcAft>
              <a:buClr>
                <a:srgbClr val="C00000"/>
              </a:buClr>
              <a:buSzPts val="2800"/>
              <a:buNone/>
            </a:pPr>
            <a:r>
              <a:rPr b="1" i="1" lang="en-US">
                <a:solidFill>
                  <a:srgbClr val="C00000"/>
                </a:solidFill>
              </a:rPr>
              <a:t>Unknown variables that affect hazard potential</a:t>
            </a:r>
            <a:endParaRPr/>
          </a:p>
        </p:txBody>
      </p:sp>
      <p:pic>
        <p:nvPicPr>
          <p:cNvPr id="782" name="Google Shape;782;p88"/>
          <p:cNvPicPr preferRelativeResize="0"/>
          <p:nvPr/>
        </p:nvPicPr>
        <p:blipFill rotWithShape="1">
          <a:blip r:embed="rId3">
            <a:alphaModFix/>
          </a:blip>
          <a:srcRect b="0" l="0" r="0" t="0"/>
          <a:stretch/>
        </p:blipFill>
        <p:spPr>
          <a:xfrm>
            <a:off x="7793281" y="6022848"/>
            <a:ext cx="4100170" cy="80464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7" name="Shape 787"/>
        <p:cNvGrpSpPr/>
        <p:nvPr/>
      </p:nvGrpSpPr>
      <p:grpSpPr>
        <a:xfrm>
          <a:off x="0" y="0"/>
          <a:ext cx="0" cy="0"/>
          <a:chOff x="0" y="0"/>
          <a:chExt cx="0" cy="0"/>
        </a:xfrm>
      </p:grpSpPr>
      <p:pic>
        <p:nvPicPr>
          <p:cNvPr descr="A picture containing text, filled, lots, shelf&#10;&#10;Description automatically generated" id="788" name="Google Shape;788;p89"/>
          <p:cNvPicPr preferRelativeResize="0"/>
          <p:nvPr/>
        </p:nvPicPr>
        <p:blipFill rotWithShape="1">
          <a:blip r:embed="rId3">
            <a:alphaModFix/>
          </a:blip>
          <a:srcRect b="16045" l="0" r="0" t="8955"/>
          <a:stretch/>
        </p:blipFill>
        <p:spPr>
          <a:xfrm rot="10800000">
            <a:off x="-1" y="10"/>
            <a:ext cx="12192000" cy="6857990"/>
          </a:xfrm>
          <a:prstGeom prst="rect">
            <a:avLst/>
          </a:prstGeom>
          <a:noFill/>
          <a:ln>
            <a:noFill/>
          </a:ln>
        </p:spPr>
      </p:pic>
      <p:sp>
        <p:nvSpPr>
          <p:cNvPr id="789" name="Google Shape;789;p89"/>
          <p:cNvSpPr/>
          <p:nvPr/>
        </p:nvSpPr>
        <p:spPr>
          <a:xfrm flipH="1">
            <a:off x="0" y="998175"/>
            <a:ext cx="6017172" cy="5859825"/>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901"/>
            </a:schemeClr>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1600"/>
              <a:buFont typeface="Arial"/>
              <a:buNone/>
            </a:pPr>
            <a:r>
              <a:t/>
            </a:r>
            <a:endParaRPr sz="1600" cap="none">
              <a:solidFill>
                <a:schemeClr val="dk1"/>
              </a:solidFill>
              <a:latin typeface="Calibri"/>
              <a:ea typeface="Calibri"/>
              <a:cs typeface="Calibri"/>
              <a:sym typeface="Calibri"/>
            </a:endParaRPr>
          </a:p>
        </p:txBody>
      </p:sp>
      <p:sp>
        <p:nvSpPr>
          <p:cNvPr id="790" name="Google Shape;790;p89"/>
          <p:cNvSpPr txBox="1"/>
          <p:nvPr>
            <p:ph type="title"/>
          </p:nvPr>
        </p:nvSpPr>
        <p:spPr>
          <a:xfrm>
            <a:off x="709448" y="1913950"/>
            <a:ext cx="4204137" cy="134275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t>IH Challenges</a:t>
            </a:r>
            <a:endParaRPr/>
          </a:p>
        </p:txBody>
      </p:sp>
      <p:cxnSp>
        <p:nvCxnSpPr>
          <p:cNvPr id="791" name="Google Shape;791;p89"/>
          <p:cNvCxnSpPr/>
          <p:nvPr/>
        </p:nvCxnSpPr>
        <p:spPr>
          <a:xfrm>
            <a:off x="2287051" y="3337139"/>
            <a:ext cx="935420" cy="0"/>
          </a:xfrm>
          <a:prstGeom prst="straightConnector1">
            <a:avLst/>
          </a:prstGeom>
          <a:noFill/>
          <a:ln cap="sq" cmpd="sng" w="25400">
            <a:solidFill>
              <a:srgbClr val="262626"/>
            </a:solidFill>
            <a:prstDash val="solid"/>
            <a:bevel/>
            <a:headEnd len="sm" w="sm" type="none"/>
            <a:tailEnd len="sm" w="sm" type="none"/>
          </a:ln>
        </p:spPr>
      </p:cxnSp>
      <p:sp>
        <p:nvSpPr>
          <p:cNvPr id="792" name="Google Shape;792;p89"/>
          <p:cNvSpPr txBox="1"/>
          <p:nvPr>
            <p:ph idx="1" type="body"/>
          </p:nvPr>
        </p:nvSpPr>
        <p:spPr>
          <a:xfrm>
            <a:off x="525516" y="3417573"/>
            <a:ext cx="4593021" cy="2619839"/>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Business Interruptions</a:t>
            </a:r>
            <a:endParaRPr/>
          </a:p>
          <a:p>
            <a:pPr indent="-228600" lvl="0" marL="228600" rtl="0" algn="l">
              <a:lnSpc>
                <a:spcPct val="90000"/>
              </a:lnSpc>
              <a:spcBef>
                <a:spcPts val="1000"/>
              </a:spcBef>
              <a:spcAft>
                <a:spcPts val="0"/>
              </a:spcAft>
              <a:buClr>
                <a:schemeClr val="dk1"/>
              </a:buClr>
              <a:buSzPts val="1800"/>
              <a:buChar char="•"/>
            </a:pPr>
            <a:r>
              <a:rPr lang="en-US" sz="1800"/>
              <a:t>Speed to Market</a:t>
            </a:r>
            <a:endParaRPr/>
          </a:p>
          <a:p>
            <a:pPr indent="-228600" lvl="0" marL="228600" rtl="0" algn="l">
              <a:lnSpc>
                <a:spcPct val="90000"/>
              </a:lnSpc>
              <a:spcBef>
                <a:spcPts val="1000"/>
              </a:spcBef>
              <a:spcAft>
                <a:spcPts val="0"/>
              </a:spcAft>
              <a:buClr>
                <a:schemeClr val="dk1"/>
              </a:buClr>
              <a:buSzPts val="1800"/>
              <a:buChar char="•"/>
            </a:pPr>
            <a:r>
              <a:rPr lang="en-US" sz="1800"/>
              <a:t>EH&amp;S Mindset</a:t>
            </a:r>
            <a:endParaRPr/>
          </a:p>
          <a:p>
            <a:pPr indent="0" lvl="0" marL="0" rtl="0" algn="l">
              <a:lnSpc>
                <a:spcPct val="90000"/>
              </a:lnSpc>
              <a:spcBef>
                <a:spcPts val="1000"/>
              </a:spcBef>
              <a:spcAft>
                <a:spcPts val="0"/>
              </a:spcAft>
              <a:buClr>
                <a:schemeClr val="dk1"/>
              </a:buClr>
              <a:buSzPts val="1800"/>
              <a:buNone/>
            </a:pPr>
            <a:r>
              <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0" name="Shape 370"/>
        <p:cNvGrpSpPr/>
        <p:nvPr/>
      </p:nvGrpSpPr>
      <p:grpSpPr>
        <a:xfrm>
          <a:off x="0" y="0"/>
          <a:ext cx="0" cy="0"/>
          <a:chOff x="0" y="0"/>
          <a:chExt cx="0" cy="0"/>
        </a:xfrm>
      </p:grpSpPr>
      <p:pic>
        <p:nvPicPr>
          <p:cNvPr descr="A picture containing text, filled, lots, shelf&#10;&#10;Description automatically generated" id="371" name="Google Shape;371;p54"/>
          <p:cNvPicPr preferRelativeResize="0"/>
          <p:nvPr/>
        </p:nvPicPr>
        <p:blipFill rotWithShape="1">
          <a:blip r:embed="rId3">
            <a:alphaModFix/>
          </a:blip>
          <a:srcRect b="16045" l="0" r="0" t="8955"/>
          <a:stretch/>
        </p:blipFill>
        <p:spPr>
          <a:xfrm rot="10800000">
            <a:off x="-1" y="10"/>
            <a:ext cx="12192000" cy="6857990"/>
          </a:xfrm>
          <a:prstGeom prst="rect">
            <a:avLst/>
          </a:prstGeom>
          <a:noFill/>
          <a:ln>
            <a:noFill/>
          </a:ln>
        </p:spPr>
      </p:pic>
      <p:sp>
        <p:nvSpPr>
          <p:cNvPr id="372" name="Google Shape;372;p54"/>
          <p:cNvSpPr/>
          <p:nvPr/>
        </p:nvSpPr>
        <p:spPr>
          <a:xfrm flipH="1">
            <a:off x="0" y="998175"/>
            <a:ext cx="6017172" cy="5859825"/>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901"/>
            </a:schemeClr>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373" name="Google Shape;373;p54"/>
          <p:cNvSpPr txBox="1"/>
          <p:nvPr>
            <p:ph type="title"/>
          </p:nvPr>
        </p:nvSpPr>
        <p:spPr>
          <a:xfrm>
            <a:off x="709448" y="1913950"/>
            <a:ext cx="4204137" cy="134275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t>IH Challenges in Pharma</a:t>
            </a:r>
            <a:endParaRPr/>
          </a:p>
        </p:txBody>
      </p:sp>
      <p:cxnSp>
        <p:nvCxnSpPr>
          <p:cNvPr id="374" name="Google Shape;374;p54"/>
          <p:cNvCxnSpPr/>
          <p:nvPr/>
        </p:nvCxnSpPr>
        <p:spPr>
          <a:xfrm>
            <a:off x="2287051" y="3337139"/>
            <a:ext cx="935420" cy="0"/>
          </a:xfrm>
          <a:prstGeom prst="straightConnector1">
            <a:avLst/>
          </a:prstGeom>
          <a:noFill/>
          <a:ln cap="sq" cmpd="sng" w="25400">
            <a:solidFill>
              <a:srgbClr val="262626"/>
            </a:solidFill>
            <a:prstDash val="solid"/>
            <a:bevel/>
            <a:headEnd len="sm" w="sm" type="none"/>
            <a:tailEnd len="sm" w="sm" type="none"/>
          </a:ln>
        </p:spPr>
      </p:cxnSp>
      <p:sp>
        <p:nvSpPr>
          <p:cNvPr id="375" name="Google Shape;375;p54"/>
          <p:cNvSpPr txBox="1"/>
          <p:nvPr>
            <p:ph idx="1" type="body"/>
          </p:nvPr>
        </p:nvSpPr>
        <p:spPr>
          <a:xfrm>
            <a:off x="525516" y="3417573"/>
            <a:ext cx="4593021" cy="2619839"/>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Introduction</a:t>
            </a:r>
            <a:endParaRPr/>
          </a:p>
          <a:p>
            <a:pPr indent="-228600" lvl="0" marL="228600" rtl="0" algn="l">
              <a:lnSpc>
                <a:spcPct val="90000"/>
              </a:lnSpc>
              <a:spcBef>
                <a:spcPts val="1000"/>
              </a:spcBef>
              <a:spcAft>
                <a:spcPts val="0"/>
              </a:spcAft>
              <a:buClr>
                <a:schemeClr val="dk1"/>
              </a:buClr>
              <a:buSzPts val="1800"/>
              <a:buChar char="•"/>
            </a:pPr>
            <a:r>
              <a:rPr lang="en-US" sz="1800"/>
              <a:t>Business Drivers</a:t>
            </a:r>
            <a:endParaRPr/>
          </a:p>
          <a:p>
            <a:pPr indent="-228600" lvl="0" marL="228600" rtl="0" algn="l">
              <a:lnSpc>
                <a:spcPct val="90000"/>
              </a:lnSpc>
              <a:spcBef>
                <a:spcPts val="1000"/>
              </a:spcBef>
              <a:spcAft>
                <a:spcPts val="0"/>
              </a:spcAft>
              <a:buClr>
                <a:schemeClr val="dk1"/>
              </a:buClr>
              <a:buSzPts val="1800"/>
              <a:buChar char="•"/>
            </a:pPr>
            <a:r>
              <a:rPr lang="en-US" sz="1800"/>
              <a:t>IH Challenges</a:t>
            </a:r>
            <a:endParaRPr/>
          </a:p>
          <a:p>
            <a:pPr indent="-228600" lvl="0" marL="228600" rtl="0" algn="l">
              <a:lnSpc>
                <a:spcPct val="90000"/>
              </a:lnSpc>
              <a:spcBef>
                <a:spcPts val="1000"/>
              </a:spcBef>
              <a:spcAft>
                <a:spcPts val="0"/>
              </a:spcAft>
              <a:buClr>
                <a:schemeClr val="dk1"/>
              </a:buClr>
              <a:buSzPts val="1800"/>
              <a:buChar char="•"/>
            </a:pPr>
            <a:r>
              <a:rPr lang="en-US" sz="1800"/>
              <a:t>Other Standards/Guidance Documents</a:t>
            </a:r>
            <a:endParaRPr/>
          </a:p>
          <a:p>
            <a:pPr indent="-114300" lvl="0" marL="228600" rtl="0" algn="l">
              <a:lnSpc>
                <a:spcPct val="90000"/>
              </a:lnSpc>
              <a:spcBef>
                <a:spcPts val="1000"/>
              </a:spcBef>
              <a:spcAft>
                <a:spcPts val="0"/>
              </a:spcAft>
              <a:buClr>
                <a:schemeClr val="dk1"/>
              </a:buClr>
              <a:buSzPts val="1800"/>
              <a:buNone/>
            </a:pPr>
            <a:r>
              <a:t/>
            </a:r>
            <a:endParaRPr sz="1800"/>
          </a:p>
          <a:p>
            <a:pPr indent="0" lvl="0" marL="0" rtl="0" algn="l">
              <a:lnSpc>
                <a:spcPct val="90000"/>
              </a:lnSpc>
              <a:spcBef>
                <a:spcPts val="1000"/>
              </a:spcBef>
              <a:spcAft>
                <a:spcPts val="0"/>
              </a:spcAft>
              <a:buClr>
                <a:schemeClr val="dk1"/>
              </a:buClr>
              <a:buSzPts val="1800"/>
              <a:buNone/>
            </a:pPr>
            <a:r>
              <a:t/>
            </a:r>
            <a:endParaRPr sz="18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90"/>
          <p:cNvSpPr txBox="1"/>
          <p:nvPr>
            <p:ph idx="4294967295" type="title"/>
          </p:nvPr>
        </p:nvSpPr>
        <p:spPr>
          <a:xfrm>
            <a:off x="0" y="160021"/>
            <a:ext cx="10515600" cy="1530668"/>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sz="3600">
                <a:latin typeface="Calibri"/>
                <a:ea typeface="Calibri"/>
                <a:cs typeface="Calibri"/>
                <a:sym typeface="Calibri"/>
              </a:rPr>
              <a:t>IH Challenges</a:t>
            </a:r>
            <a:br>
              <a:rPr b="1" lang="en-US" sz="3600">
                <a:latin typeface="Calibri"/>
                <a:ea typeface="Calibri"/>
                <a:cs typeface="Calibri"/>
                <a:sym typeface="Calibri"/>
              </a:rPr>
            </a:br>
            <a:r>
              <a:rPr b="1" lang="en-US" sz="3600">
                <a:latin typeface="Calibri"/>
                <a:ea typeface="Calibri"/>
                <a:cs typeface="Calibri"/>
                <a:sym typeface="Calibri"/>
              </a:rPr>
              <a:t>Business Interruption!</a:t>
            </a:r>
            <a:br>
              <a:rPr b="1" lang="en-US" sz="3600">
                <a:latin typeface="Calibri"/>
                <a:ea typeface="Calibri"/>
                <a:cs typeface="Calibri"/>
                <a:sym typeface="Calibri"/>
              </a:rPr>
            </a:br>
            <a:r>
              <a:rPr b="1" lang="en-US" sz="3600">
                <a:latin typeface="Calibri"/>
                <a:ea typeface="Calibri"/>
                <a:cs typeface="Calibri"/>
                <a:sym typeface="Calibri"/>
              </a:rPr>
              <a:t>October 17, 1989</a:t>
            </a:r>
            <a:endParaRPr/>
          </a:p>
        </p:txBody>
      </p:sp>
      <p:sp>
        <p:nvSpPr>
          <p:cNvPr id="799" name="Google Shape;799;p90"/>
          <p:cNvSpPr txBox="1"/>
          <p:nvPr>
            <p:ph idx="4294967295" type="body"/>
          </p:nvPr>
        </p:nvSpPr>
        <p:spPr>
          <a:xfrm>
            <a:off x="1332335" y="1825625"/>
            <a:ext cx="9089136"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The Battle of the Bay: World Series game #3 </a:t>
            </a:r>
            <a:endParaRPr/>
          </a:p>
        </p:txBody>
      </p:sp>
      <p:pic>
        <p:nvPicPr>
          <p:cNvPr id="800" name="Google Shape;800;p90"/>
          <p:cNvPicPr preferRelativeResize="0"/>
          <p:nvPr/>
        </p:nvPicPr>
        <p:blipFill rotWithShape="1">
          <a:blip r:embed="rId3">
            <a:alphaModFix/>
          </a:blip>
          <a:srcRect b="0" l="0" r="0" t="0"/>
          <a:stretch/>
        </p:blipFill>
        <p:spPr>
          <a:xfrm>
            <a:off x="2290845" y="2495551"/>
            <a:ext cx="7610310" cy="3354841"/>
          </a:xfrm>
          <a:prstGeom prst="rect">
            <a:avLst/>
          </a:prstGeom>
          <a:noFill/>
          <a:ln>
            <a:noFill/>
          </a:ln>
        </p:spPr>
      </p:pic>
      <p:sp>
        <p:nvSpPr>
          <p:cNvPr id="801" name="Google Shape;801;p90"/>
          <p:cNvSpPr txBox="1"/>
          <p:nvPr/>
        </p:nvSpPr>
        <p:spPr>
          <a:xfrm>
            <a:off x="121920" y="6138233"/>
            <a:ext cx="1207008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From https://commons.wikimedia.org/wiki/File:Oakland-Alameda_County_Coliseum_-_Interior_2_2017-07-31.jpg</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91"/>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A3B4"/>
              </a:buClr>
              <a:buSzPts val="2800"/>
              <a:buFont typeface="Calibri"/>
              <a:buNone/>
            </a:pPr>
            <a:r>
              <a:rPr lang="en-US" sz="2800"/>
              <a:t>1989 </a:t>
            </a:r>
            <a:br>
              <a:rPr lang="en-US" sz="2800"/>
            </a:br>
            <a:r>
              <a:rPr lang="en-US" sz="2800"/>
              <a:t>Loma Prieta Earthquake</a:t>
            </a:r>
            <a:br>
              <a:rPr lang="en-US" sz="2800"/>
            </a:br>
            <a:r>
              <a:rPr lang="en-US" sz="2800"/>
              <a:t>7.0 </a:t>
            </a:r>
            <a:endParaRPr/>
          </a:p>
        </p:txBody>
      </p:sp>
      <p:sp>
        <p:nvSpPr>
          <p:cNvPr id="808" name="Google Shape;808;p91"/>
          <p:cNvSpPr txBox="1"/>
          <p:nvPr>
            <p:ph idx="1" type="body"/>
          </p:nvPr>
        </p:nvSpPr>
        <p:spPr>
          <a:xfrm>
            <a:off x="838200" y="1825625"/>
            <a:ext cx="10515600" cy="4351338"/>
          </a:xfrm>
          <a:prstGeom prst="rect">
            <a:avLst/>
          </a:prstGeom>
          <a:noFill/>
          <a:ln>
            <a:noFill/>
          </a:ln>
        </p:spPr>
        <p:txBody>
          <a:bodyPr anchorCtr="0" anchor="ctr" bIns="45700" lIns="91425" spcFirstLastPara="1" rIns="91425" wrap="square" tIns="45700">
            <a:normAutofit/>
          </a:bodyPr>
          <a:lstStyle/>
          <a:p>
            <a:pPr indent="-233363" lvl="0" marL="233363" rtl="0" algn="l">
              <a:lnSpc>
                <a:spcPct val="100000"/>
              </a:lnSpc>
              <a:spcBef>
                <a:spcPts val="0"/>
              </a:spcBef>
              <a:spcAft>
                <a:spcPts val="0"/>
              </a:spcAft>
              <a:buClr>
                <a:schemeClr val="dk1"/>
              </a:buClr>
              <a:buSzPts val="1700"/>
              <a:buChar char="•"/>
            </a:pPr>
            <a:r>
              <a:rPr lang="en-US" sz="1700" u="sng">
                <a:solidFill>
                  <a:schemeClr val="hlink"/>
                </a:solidFill>
                <a:hlinkClick r:id="rId3"/>
              </a:rPr>
              <a:t>https://www.youtube.com/watch?v=Z8ExMR0c0aM</a:t>
            </a:r>
            <a:endParaRPr sz="1700"/>
          </a:p>
          <a:p>
            <a:pPr indent="-125413" lvl="0" marL="233363" rtl="0" algn="l">
              <a:lnSpc>
                <a:spcPct val="100000"/>
              </a:lnSpc>
              <a:spcBef>
                <a:spcPts val="600"/>
              </a:spcBef>
              <a:spcAft>
                <a:spcPts val="0"/>
              </a:spcAft>
              <a:buClr>
                <a:schemeClr val="dk1"/>
              </a:buClr>
              <a:buSzPts val="1700"/>
              <a:buNone/>
            </a:pPr>
            <a:r>
              <a:t/>
            </a:r>
            <a:endParaRPr sz="1700"/>
          </a:p>
          <a:p>
            <a:pPr indent="-125413" lvl="0" marL="233363" rtl="0" algn="l">
              <a:lnSpc>
                <a:spcPct val="100000"/>
              </a:lnSpc>
              <a:spcBef>
                <a:spcPts val="600"/>
              </a:spcBef>
              <a:spcAft>
                <a:spcPts val="0"/>
              </a:spcAft>
              <a:buClr>
                <a:schemeClr val="dk1"/>
              </a:buClr>
              <a:buSzPts val="1700"/>
              <a:buNone/>
            </a:pPr>
            <a:r>
              <a:t/>
            </a:r>
            <a:endParaRPr sz="1700" u="sng">
              <a:solidFill>
                <a:schemeClr val="hlink"/>
              </a:solidFill>
              <a:hlinkClick r:id="rId4"/>
            </a:endParaRPr>
          </a:p>
          <a:p>
            <a:pPr indent="-125413" lvl="0" marL="233363" rtl="0" algn="l">
              <a:lnSpc>
                <a:spcPct val="100000"/>
              </a:lnSpc>
              <a:spcBef>
                <a:spcPts val="600"/>
              </a:spcBef>
              <a:spcAft>
                <a:spcPts val="0"/>
              </a:spcAft>
              <a:buClr>
                <a:schemeClr val="dk1"/>
              </a:buClr>
              <a:buSzPts val="1700"/>
              <a:buNone/>
            </a:pPr>
            <a:r>
              <a:t/>
            </a:r>
            <a:endParaRPr sz="1700" u="sng">
              <a:solidFill>
                <a:schemeClr val="hlink"/>
              </a:solidFill>
              <a:hlinkClick r:id="rId5"/>
            </a:endParaRPr>
          </a:p>
          <a:p>
            <a:pPr indent="-125413" lvl="0" marL="233363" rtl="0" algn="l">
              <a:lnSpc>
                <a:spcPct val="100000"/>
              </a:lnSpc>
              <a:spcBef>
                <a:spcPts val="600"/>
              </a:spcBef>
              <a:spcAft>
                <a:spcPts val="0"/>
              </a:spcAft>
              <a:buClr>
                <a:schemeClr val="dk1"/>
              </a:buClr>
              <a:buSzPts val="1700"/>
              <a:buNone/>
            </a:pPr>
            <a:r>
              <a:t/>
            </a:r>
            <a:endParaRPr sz="1700" u="sng">
              <a:solidFill>
                <a:schemeClr val="hlink"/>
              </a:solidFill>
              <a:hlinkClick r:id="rId6"/>
            </a:endParaRPr>
          </a:p>
          <a:p>
            <a:pPr indent="-125413" lvl="0" marL="233363" rtl="0" algn="l">
              <a:lnSpc>
                <a:spcPct val="100000"/>
              </a:lnSpc>
              <a:spcBef>
                <a:spcPts val="600"/>
              </a:spcBef>
              <a:spcAft>
                <a:spcPts val="0"/>
              </a:spcAft>
              <a:buClr>
                <a:schemeClr val="dk1"/>
              </a:buClr>
              <a:buSzPts val="1700"/>
              <a:buNone/>
            </a:pPr>
            <a:r>
              <a:t/>
            </a:r>
            <a:endParaRPr sz="1700" u="sng">
              <a:solidFill>
                <a:schemeClr val="hlink"/>
              </a:solidFill>
              <a:hlinkClick r:id="rId7"/>
            </a:endParaRPr>
          </a:p>
          <a:p>
            <a:pPr indent="-125413" lvl="0" marL="233363" rtl="0" algn="l">
              <a:lnSpc>
                <a:spcPct val="100000"/>
              </a:lnSpc>
              <a:spcBef>
                <a:spcPts val="600"/>
              </a:spcBef>
              <a:spcAft>
                <a:spcPts val="0"/>
              </a:spcAft>
              <a:buClr>
                <a:schemeClr val="dk1"/>
              </a:buClr>
              <a:buSzPts val="1700"/>
              <a:buNone/>
            </a:pPr>
            <a:r>
              <a:t/>
            </a:r>
            <a:endParaRPr sz="1700" u="sng">
              <a:solidFill>
                <a:schemeClr val="hlink"/>
              </a:solidFill>
              <a:hlinkClick r:id="rId8"/>
            </a:endParaRPr>
          </a:p>
          <a:p>
            <a:pPr indent="-125413" lvl="0" marL="233363" rtl="0" algn="l">
              <a:lnSpc>
                <a:spcPct val="100000"/>
              </a:lnSpc>
              <a:spcBef>
                <a:spcPts val="600"/>
              </a:spcBef>
              <a:spcAft>
                <a:spcPts val="0"/>
              </a:spcAft>
              <a:buClr>
                <a:schemeClr val="dk1"/>
              </a:buClr>
              <a:buSzPts val="1700"/>
              <a:buNone/>
            </a:pPr>
            <a:r>
              <a:t/>
            </a:r>
            <a:endParaRPr sz="1700" u="sng">
              <a:solidFill>
                <a:schemeClr val="hlink"/>
              </a:solidFill>
              <a:hlinkClick r:id="rId9"/>
            </a:endParaRPr>
          </a:p>
          <a:p>
            <a:pPr indent="-233363" lvl="0" marL="233363" rtl="0" algn="l">
              <a:lnSpc>
                <a:spcPct val="100000"/>
              </a:lnSpc>
              <a:spcBef>
                <a:spcPts val="600"/>
              </a:spcBef>
              <a:spcAft>
                <a:spcPts val="0"/>
              </a:spcAft>
              <a:buClr>
                <a:schemeClr val="dk1"/>
              </a:buClr>
              <a:buSzPts val="1700"/>
              <a:buChar char="•"/>
            </a:pPr>
            <a:r>
              <a:rPr lang="en-US" sz="1700" u="sng">
                <a:solidFill>
                  <a:schemeClr val="hlink"/>
                </a:solidFill>
                <a:hlinkClick r:id="rId10"/>
              </a:rPr>
              <a:t>https://www.youtube.com/watch?v=d0oGabvC4Pw</a:t>
            </a:r>
            <a:endParaRPr sz="1700"/>
          </a:p>
          <a:p>
            <a:pPr indent="-125413" lvl="0" marL="233363" rtl="0" algn="l">
              <a:lnSpc>
                <a:spcPct val="100000"/>
              </a:lnSpc>
              <a:spcBef>
                <a:spcPts val="600"/>
              </a:spcBef>
              <a:spcAft>
                <a:spcPts val="0"/>
              </a:spcAft>
              <a:buClr>
                <a:schemeClr val="dk1"/>
              </a:buClr>
              <a:buSzPts val="1700"/>
              <a:buNone/>
            </a:pPr>
            <a:r>
              <a:t/>
            </a:r>
            <a:endParaRPr sz="1700"/>
          </a:p>
        </p:txBody>
      </p:sp>
      <p:pic>
        <p:nvPicPr>
          <p:cNvPr id="809" name="Google Shape;809;p91"/>
          <p:cNvPicPr preferRelativeResize="0"/>
          <p:nvPr/>
        </p:nvPicPr>
        <p:blipFill rotWithShape="1">
          <a:blip r:embed="rId11">
            <a:alphaModFix/>
          </a:blip>
          <a:srcRect b="0" l="0" r="0" t="0"/>
          <a:stretch/>
        </p:blipFill>
        <p:spPr>
          <a:xfrm>
            <a:off x="7956684" y="460789"/>
            <a:ext cx="3160408" cy="5666940"/>
          </a:xfrm>
          <a:prstGeom prst="rect">
            <a:avLst/>
          </a:prstGeom>
          <a:noFill/>
          <a:ln>
            <a:noFill/>
          </a:ln>
        </p:spPr>
      </p:pic>
      <p:pic>
        <p:nvPicPr>
          <p:cNvPr id="810" name="Google Shape;810;p91"/>
          <p:cNvPicPr preferRelativeResize="0"/>
          <p:nvPr/>
        </p:nvPicPr>
        <p:blipFill rotWithShape="1">
          <a:blip r:embed="rId12">
            <a:alphaModFix/>
          </a:blip>
          <a:srcRect b="0" l="0" r="0" t="0"/>
          <a:stretch/>
        </p:blipFill>
        <p:spPr>
          <a:xfrm>
            <a:off x="627495" y="1825625"/>
            <a:ext cx="6602898" cy="3011415"/>
          </a:xfrm>
          <a:prstGeom prst="rect">
            <a:avLst/>
          </a:prstGeom>
          <a:noFill/>
          <a:ln>
            <a:noFill/>
          </a:ln>
        </p:spPr>
      </p:pic>
      <p:sp>
        <p:nvSpPr>
          <p:cNvPr id="811" name="Google Shape;811;p91"/>
          <p:cNvSpPr txBox="1"/>
          <p:nvPr/>
        </p:nvSpPr>
        <p:spPr>
          <a:xfrm>
            <a:off x="627495" y="5556253"/>
            <a:ext cx="39809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Photos from Wikipedia</a:t>
            </a:r>
            <a:endParaRPr/>
          </a:p>
        </p:txBody>
      </p:sp>
      <p:pic>
        <p:nvPicPr>
          <p:cNvPr id="812" name="Google Shape;812;p91"/>
          <p:cNvPicPr preferRelativeResize="0"/>
          <p:nvPr/>
        </p:nvPicPr>
        <p:blipFill rotWithShape="1">
          <a:blip r:embed="rId13">
            <a:alphaModFix/>
          </a:blip>
          <a:srcRect b="0" l="0" r="0" t="0"/>
          <a:stretch/>
        </p:blipFill>
        <p:spPr>
          <a:xfrm>
            <a:off x="8619434" y="6046660"/>
            <a:ext cx="3572566" cy="7011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92"/>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A3B4"/>
              </a:buClr>
              <a:buSzPts val="3600"/>
              <a:buFont typeface="Calibri"/>
              <a:buNone/>
            </a:pPr>
            <a:r>
              <a:rPr lang="en-US"/>
              <a:t>Loma Prieta Earthquake</a:t>
            </a:r>
            <a:br>
              <a:rPr lang="en-US"/>
            </a:br>
            <a:r>
              <a:rPr lang="en-US"/>
              <a:t> October 17, 1989</a:t>
            </a:r>
            <a:endParaRPr/>
          </a:p>
        </p:txBody>
      </p:sp>
      <p:pic>
        <p:nvPicPr>
          <p:cNvPr descr="A picture containing text&#10;&#10;Description automatically generated" id="819" name="Google Shape;819;p92"/>
          <p:cNvPicPr preferRelativeResize="0"/>
          <p:nvPr>
            <p:ph idx="1" type="body"/>
          </p:nvPr>
        </p:nvPicPr>
        <p:blipFill rotWithShape="1">
          <a:blip r:embed="rId3">
            <a:alphaModFix/>
          </a:blip>
          <a:srcRect b="0" l="0" r="0" t="0"/>
          <a:stretch/>
        </p:blipFill>
        <p:spPr>
          <a:xfrm>
            <a:off x="4487940" y="1825625"/>
            <a:ext cx="3216119" cy="4351338"/>
          </a:xfrm>
          <a:prstGeom prst="rect">
            <a:avLst/>
          </a:prstGeom>
          <a:noFill/>
          <a:ln>
            <a:noFill/>
          </a:ln>
        </p:spPr>
      </p:pic>
      <p:pic>
        <p:nvPicPr>
          <p:cNvPr id="820" name="Google Shape;820;p92"/>
          <p:cNvPicPr preferRelativeResize="0"/>
          <p:nvPr/>
        </p:nvPicPr>
        <p:blipFill rotWithShape="1">
          <a:blip r:embed="rId4">
            <a:alphaModFix/>
          </a:blip>
          <a:srcRect b="0" l="0" r="0" t="0"/>
          <a:stretch/>
        </p:blipFill>
        <p:spPr>
          <a:xfrm>
            <a:off x="7844914" y="5931377"/>
            <a:ext cx="4255801" cy="83518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93"/>
          <p:cNvSpPr txBox="1"/>
          <p:nvPr>
            <p:ph type="title"/>
          </p:nvPr>
        </p:nvSpPr>
        <p:spPr>
          <a:xfrm>
            <a:off x="551142"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A3B4"/>
              </a:buClr>
              <a:buSzPts val="3600"/>
              <a:buFont typeface="Calibri"/>
              <a:buNone/>
            </a:pPr>
            <a:r>
              <a:rPr lang="en-US"/>
              <a:t>Legal Department</a:t>
            </a:r>
            <a:endParaRPr/>
          </a:p>
        </p:txBody>
      </p:sp>
      <p:pic>
        <p:nvPicPr>
          <p:cNvPr descr="A picture containing text, indoor, cluttered, desk&#10;&#10;Description automatically generated" id="827" name="Google Shape;827;p93"/>
          <p:cNvPicPr preferRelativeResize="0"/>
          <p:nvPr>
            <p:ph idx="1" type="body"/>
          </p:nvPr>
        </p:nvPicPr>
        <p:blipFill rotWithShape="1">
          <a:blip r:embed="rId3">
            <a:alphaModFix/>
          </a:blip>
          <a:srcRect b="0" l="0" r="0" t="0"/>
          <a:stretch/>
        </p:blipFill>
        <p:spPr>
          <a:xfrm>
            <a:off x="3496235" y="1375406"/>
            <a:ext cx="4625415" cy="4944409"/>
          </a:xfrm>
          <a:prstGeom prst="rect">
            <a:avLst/>
          </a:prstGeom>
          <a:noFill/>
          <a:ln>
            <a:noFill/>
          </a:ln>
        </p:spPr>
      </p:pic>
      <p:pic>
        <p:nvPicPr>
          <p:cNvPr id="828" name="Google Shape;828;p93"/>
          <p:cNvPicPr preferRelativeResize="0"/>
          <p:nvPr/>
        </p:nvPicPr>
        <p:blipFill rotWithShape="1">
          <a:blip r:embed="rId4">
            <a:alphaModFix/>
          </a:blip>
          <a:srcRect b="0" l="0" r="0" t="0"/>
          <a:stretch/>
        </p:blipFill>
        <p:spPr>
          <a:xfrm>
            <a:off x="8430613" y="6004529"/>
            <a:ext cx="3572566" cy="701101"/>
          </a:xfrm>
          <a:prstGeom prst="rect">
            <a:avLst/>
          </a:prstGeom>
          <a:noFill/>
          <a:ln>
            <a:noFill/>
          </a:ln>
        </p:spPr>
      </p:pic>
      <p:sp>
        <p:nvSpPr>
          <p:cNvPr id="829" name="Google Shape;829;p93"/>
          <p:cNvSpPr/>
          <p:nvPr/>
        </p:nvSpPr>
        <p:spPr>
          <a:xfrm rot="-1671592">
            <a:off x="7904192" y="1828285"/>
            <a:ext cx="3128092"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400" cap="none">
                <a:solidFill>
                  <a:srgbClr val="00B050"/>
                </a:solidFill>
                <a:latin typeface="Calibri"/>
                <a:ea typeface="Calibri"/>
                <a:cs typeface="Calibri"/>
                <a:sym typeface="Calibri"/>
              </a:rPr>
              <a:t>Asbestos</a:t>
            </a:r>
            <a:endParaRPr/>
          </a:p>
        </p:txBody>
      </p:sp>
      <p:pic>
        <p:nvPicPr>
          <p:cNvPr id="830" name="Google Shape;830;p93"/>
          <p:cNvPicPr preferRelativeResize="0"/>
          <p:nvPr/>
        </p:nvPicPr>
        <p:blipFill rotWithShape="1">
          <a:blip r:embed="rId5">
            <a:alphaModFix/>
          </a:blip>
          <a:srcRect b="0" l="0" r="0" t="0"/>
          <a:stretch/>
        </p:blipFill>
        <p:spPr>
          <a:xfrm>
            <a:off x="9983533" y="3429001"/>
            <a:ext cx="1685925" cy="1647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9"/>
                                        </p:tgtEl>
                                        <p:attrNameLst>
                                          <p:attrName>style.visibility</p:attrName>
                                        </p:attrNameLst>
                                      </p:cBhvr>
                                      <p:to>
                                        <p:strVal val="visible"/>
                                      </p:to>
                                    </p:set>
                                    <p:animEffect filter="fade" transition="in">
                                      <p:cBhvr>
                                        <p:cTn dur="1000"/>
                                        <p:tgtEl>
                                          <p:spTgt spid="8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0"/>
                                        </p:tgtEl>
                                        <p:attrNameLst>
                                          <p:attrName>style.visibility</p:attrName>
                                        </p:attrNameLst>
                                      </p:cBhvr>
                                      <p:to>
                                        <p:strVal val="visible"/>
                                      </p:to>
                                    </p:set>
                                    <p:animEffect filter="fade" transition="in">
                                      <p:cBhvr>
                                        <p:cTn dur="1000"/>
                                        <p:tgtEl>
                                          <p:spTgt spid="8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94"/>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A3B4"/>
              </a:buClr>
              <a:buSzPts val="3600"/>
              <a:buFont typeface="Calibri"/>
              <a:buNone/>
            </a:pPr>
            <a:r>
              <a:t/>
            </a:r>
            <a:endParaRPr/>
          </a:p>
        </p:txBody>
      </p:sp>
      <p:pic>
        <p:nvPicPr>
          <p:cNvPr descr="A picture containing text, indoor&#10;&#10;Description automatically generated" id="837" name="Google Shape;837;p94"/>
          <p:cNvPicPr preferRelativeResize="0"/>
          <p:nvPr>
            <p:ph idx="1" type="body"/>
          </p:nvPr>
        </p:nvPicPr>
        <p:blipFill rotWithShape="1">
          <a:blip r:embed="rId3">
            <a:alphaModFix/>
          </a:blip>
          <a:srcRect b="0" l="0" r="0" t="0"/>
          <a:stretch/>
        </p:blipFill>
        <p:spPr>
          <a:xfrm>
            <a:off x="438150" y="404447"/>
            <a:ext cx="4051300" cy="4152900"/>
          </a:xfrm>
          <a:prstGeom prst="rect">
            <a:avLst/>
          </a:prstGeom>
          <a:noFill/>
          <a:ln>
            <a:noFill/>
          </a:ln>
        </p:spPr>
      </p:pic>
      <p:pic>
        <p:nvPicPr>
          <p:cNvPr descr="A picture containing indoor&#10;&#10;Description automatically generated" id="838" name="Google Shape;838;p94"/>
          <p:cNvPicPr preferRelativeResize="0"/>
          <p:nvPr/>
        </p:nvPicPr>
        <p:blipFill rotWithShape="1">
          <a:blip r:embed="rId4">
            <a:alphaModFix/>
          </a:blip>
          <a:srcRect b="0" l="0" r="0" t="0"/>
          <a:stretch/>
        </p:blipFill>
        <p:spPr>
          <a:xfrm>
            <a:off x="4355530" y="2403475"/>
            <a:ext cx="3962400" cy="4229100"/>
          </a:xfrm>
          <a:prstGeom prst="rect">
            <a:avLst/>
          </a:prstGeom>
          <a:noFill/>
          <a:ln>
            <a:noFill/>
          </a:ln>
        </p:spPr>
      </p:pic>
      <p:pic>
        <p:nvPicPr>
          <p:cNvPr descr="A picture containing indoor, cluttered, messy, worktable&#10;&#10;Description automatically generated" id="839" name="Google Shape;839;p94"/>
          <p:cNvPicPr preferRelativeResize="0"/>
          <p:nvPr/>
        </p:nvPicPr>
        <p:blipFill rotWithShape="1">
          <a:blip r:embed="rId5">
            <a:alphaModFix/>
          </a:blip>
          <a:srcRect b="0" l="0" r="0" t="0"/>
          <a:stretch/>
        </p:blipFill>
        <p:spPr>
          <a:xfrm>
            <a:off x="7836471" y="329744"/>
            <a:ext cx="4355529" cy="4147462"/>
          </a:xfrm>
          <a:prstGeom prst="rect">
            <a:avLst/>
          </a:prstGeom>
          <a:noFill/>
          <a:ln>
            <a:noFill/>
          </a:ln>
        </p:spPr>
      </p:pic>
      <p:pic>
        <p:nvPicPr>
          <p:cNvPr id="840" name="Google Shape;840;p94"/>
          <p:cNvPicPr preferRelativeResize="0"/>
          <p:nvPr/>
        </p:nvPicPr>
        <p:blipFill rotWithShape="1">
          <a:blip r:embed="rId6">
            <a:alphaModFix/>
          </a:blip>
          <a:srcRect b="0" l="0" r="0" t="0"/>
          <a:stretch/>
        </p:blipFill>
        <p:spPr>
          <a:xfrm>
            <a:off x="8585652" y="5937539"/>
            <a:ext cx="3572566" cy="7011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95"/>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A3B4"/>
              </a:buClr>
              <a:buSzPts val="3600"/>
              <a:buFont typeface="Calibri"/>
              <a:buNone/>
            </a:pPr>
            <a:r>
              <a:rPr lang="en-US"/>
              <a:t>Lessons Learned/Improvements</a:t>
            </a:r>
            <a:endParaRPr/>
          </a:p>
        </p:txBody>
      </p:sp>
      <p:sp>
        <p:nvSpPr>
          <p:cNvPr id="847" name="Google Shape;847;p9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233363" lvl="0" marL="233363" rtl="0" algn="l">
              <a:lnSpc>
                <a:spcPct val="100000"/>
              </a:lnSpc>
              <a:spcBef>
                <a:spcPts val="0"/>
              </a:spcBef>
              <a:spcAft>
                <a:spcPts val="0"/>
              </a:spcAft>
              <a:buClr>
                <a:schemeClr val="dk1"/>
              </a:buClr>
              <a:buSzPct val="100000"/>
              <a:buChar char="•"/>
            </a:pPr>
            <a:r>
              <a:rPr lang="en-US"/>
              <a:t>Securing of compressed gas cylinders</a:t>
            </a:r>
            <a:endParaRPr/>
          </a:p>
          <a:p>
            <a:pPr indent="-233363" lvl="0" marL="233363" rtl="0" algn="l">
              <a:lnSpc>
                <a:spcPct val="100000"/>
              </a:lnSpc>
              <a:spcBef>
                <a:spcPts val="600"/>
              </a:spcBef>
              <a:spcAft>
                <a:spcPts val="0"/>
              </a:spcAft>
              <a:buClr>
                <a:schemeClr val="dk1"/>
              </a:buClr>
              <a:buSzPct val="100000"/>
              <a:buChar char="•"/>
            </a:pPr>
            <a:r>
              <a:rPr lang="en-US"/>
              <a:t>Seismic bracing</a:t>
            </a:r>
            <a:endParaRPr/>
          </a:p>
          <a:p>
            <a:pPr indent="-233363" lvl="0" marL="233363" rtl="0" algn="l">
              <a:lnSpc>
                <a:spcPct val="100000"/>
              </a:lnSpc>
              <a:spcBef>
                <a:spcPts val="600"/>
              </a:spcBef>
              <a:spcAft>
                <a:spcPts val="0"/>
              </a:spcAft>
              <a:buClr>
                <a:schemeClr val="dk1"/>
              </a:buClr>
              <a:buSzPct val="100000"/>
              <a:buChar char="•"/>
            </a:pPr>
            <a:r>
              <a:rPr lang="en-US"/>
              <a:t>Latches on Refrigerators/freezers</a:t>
            </a:r>
            <a:endParaRPr/>
          </a:p>
          <a:p>
            <a:pPr indent="-233363" lvl="0" marL="233363" rtl="0" algn="l">
              <a:lnSpc>
                <a:spcPct val="100000"/>
              </a:lnSpc>
              <a:spcBef>
                <a:spcPts val="600"/>
              </a:spcBef>
              <a:spcAft>
                <a:spcPts val="0"/>
              </a:spcAft>
              <a:buClr>
                <a:schemeClr val="dk1"/>
              </a:buClr>
              <a:buSzPct val="100000"/>
              <a:buChar char="•"/>
            </a:pPr>
            <a:r>
              <a:rPr lang="en-US"/>
              <a:t>Notification systems</a:t>
            </a:r>
            <a:endParaRPr/>
          </a:p>
          <a:p>
            <a:pPr indent="-233363" lvl="0" marL="233363" rtl="0" algn="l">
              <a:lnSpc>
                <a:spcPct val="100000"/>
              </a:lnSpc>
              <a:spcBef>
                <a:spcPts val="600"/>
              </a:spcBef>
              <a:spcAft>
                <a:spcPts val="0"/>
              </a:spcAft>
              <a:buClr>
                <a:schemeClr val="dk1"/>
              </a:buClr>
              <a:buSzPct val="100000"/>
              <a:buChar char="•"/>
            </a:pPr>
            <a:r>
              <a:rPr lang="en-US"/>
              <a:t>Asbestos management</a:t>
            </a:r>
            <a:endParaRPr/>
          </a:p>
          <a:p>
            <a:pPr indent="-233363" lvl="0" marL="233363" rtl="0" algn="l">
              <a:lnSpc>
                <a:spcPct val="100000"/>
              </a:lnSpc>
              <a:spcBef>
                <a:spcPts val="600"/>
              </a:spcBef>
              <a:spcAft>
                <a:spcPts val="0"/>
              </a:spcAft>
              <a:buClr>
                <a:schemeClr val="dk1"/>
              </a:buClr>
              <a:buSzPct val="100000"/>
              <a:buChar char="•"/>
            </a:pPr>
            <a:r>
              <a:rPr lang="en-US"/>
              <a:t>ERT capabilities and resourcing</a:t>
            </a:r>
            <a:endParaRPr/>
          </a:p>
          <a:p>
            <a:pPr indent="-231775" lvl="1" marL="344488" rtl="0" algn="l">
              <a:lnSpc>
                <a:spcPct val="100000"/>
              </a:lnSpc>
              <a:spcBef>
                <a:spcPts val="600"/>
              </a:spcBef>
              <a:spcAft>
                <a:spcPts val="0"/>
              </a:spcAft>
              <a:buClr>
                <a:schemeClr val="dk1"/>
              </a:buClr>
              <a:buSzPct val="100000"/>
              <a:buChar char="•"/>
            </a:pPr>
            <a:r>
              <a:rPr lang="en-US" sz="2600"/>
              <a:t>Team expansion</a:t>
            </a:r>
            <a:endParaRPr/>
          </a:p>
          <a:p>
            <a:pPr indent="-231775" lvl="1" marL="344488" rtl="0" algn="l">
              <a:lnSpc>
                <a:spcPct val="100000"/>
              </a:lnSpc>
              <a:spcBef>
                <a:spcPts val="600"/>
              </a:spcBef>
              <a:spcAft>
                <a:spcPts val="0"/>
              </a:spcAft>
              <a:buClr>
                <a:schemeClr val="dk1"/>
              </a:buClr>
              <a:buSzPct val="100000"/>
              <a:buChar char="•"/>
            </a:pPr>
            <a:r>
              <a:rPr lang="en-US" sz="2600"/>
              <a:t>Heavy Search and Rescue</a:t>
            </a:r>
            <a:endParaRPr/>
          </a:p>
          <a:p>
            <a:pPr indent="-231775" lvl="1" marL="344488" rtl="0" algn="l">
              <a:lnSpc>
                <a:spcPct val="100000"/>
              </a:lnSpc>
              <a:spcBef>
                <a:spcPts val="600"/>
              </a:spcBef>
              <a:spcAft>
                <a:spcPts val="0"/>
              </a:spcAft>
              <a:buClr>
                <a:schemeClr val="dk1"/>
              </a:buClr>
              <a:buSzPct val="100000"/>
              <a:buChar char="•"/>
            </a:pPr>
            <a:r>
              <a:rPr lang="en-US" sz="2600"/>
              <a:t>Equipment</a:t>
            </a:r>
            <a:endParaRPr/>
          </a:p>
          <a:p>
            <a:pPr indent="-231775" lvl="1" marL="344488" rtl="0" algn="l">
              <a:lnSpc>
                <a:spcPct val="100000"/>
              </a:lnSpc>
              <a:spcBef>
                <a:spcPts val="600"/>
              </a:spcBef>
              <a:spcAft>
                <a:spcPts val="0"/>
              </a:spcAft>
              <a:buClr>
                <a:schemeClr val="dk1"/>
              </a:buClr>
              <a:buSzPct val="100000"/>
              <a:buChar char="•"/>
            </a:pPr>
            <a:r>
              <a:rPr lang="en-US" sz="2600"/>
              <a:t>Structural assessment capabilities</a:t>
            </a:r>
            <a:endParaRPr/>
          </a:p>
          <a:p>
            <a:pPr indent="-68898" lvl="0" marL="233363" rtl="0" algn="l">
              <a:lnSpc>
                <a:spcPct val="100000"/>
              </a:lnSpc>
              <a:spcBef>
                <a:spcPts val="600"/>
              </a:spcBef>
              <a:spcAft>
                <a:spcPts val="0"/>
              </a:spcAft>
              <a:buClr>
                <a:schemeClr val="dk1"/>
              </a:buClr>
              <a:buSzPct val="100000"/>
              <a:buNone/>
            </a:pPr>
            <a:r>
              <a:t/>
            </a:r>
            <a:endParaRPr/>
          </a:p>
        </p:txBody>
      </p:sp>
      <p:pic>
        <p:nvPicPr>
          <p:cNvPr descr="A picture containing text, indoor&#10;&#10;Description automatically generated" id="848" name="Google Shape;848;p95"/>
          <p:cNvPicPr preferRelativeResize="0"/>
          <p:nvPr/>
        </p:nvPicPr>
        <p:blipFill rotWithShape="1">
          <a:blip r:embed="rId3">
            <a:alphaModFix/>
          </a:blip>
          <a:srcRect b="0" l="0" r="0" t="0"/>
          <a:stretch/>
        </p:blipFill>
        <p:spPr>
          <a:xfrm rot="5400000">
            <a:off x="6773297" y="3880549"/>
            <a:ext cx="2335784" cy="1751838"/>
          </a:xfrm>
          <a:prstGeom prst="rect">
            <a:avLst/>
          </a:prstGeom>
          <a:noFill/>
          <a:ln>
            <a:noFill/>
          </a:ln>
        </p:spPr>
      </p:pic>
      <p:pic>
        <p:nvPicPr>
          <p:cNvPr id="849" name="Google Shape;849;p95"/>
          <p:cNvPicPr preferRelativeResize="0"/>
          <p:nvPr/>
        </p:nvPicPr>
        <p:blipFill rotWithShape="1">
          <a:blip r:embed="rId4">
            <a:alphaModFix/>
          </a:blip>
          <a:srcRect b="0" l="0" r="0" t="0"/>
          <a:stretch/>
        </p:blipFill>
        <p:spPr>
          <a:xfrm>
            <a:off x="9099158" y="3571733"/>
            <a:ext cx="1751839" cy="2335786"/>
          </a:xfrm>
          <a:prstGeom prst="rect">
            <a:avLst/>
          </a:prstGeom>
          <a:noFill/>
          <a:ln>
            <a:noFill/>
          </a:ln>
        </p:spPr>
      </p:pic>
      <p:sp>
        <p:nvSpPr>
          <p:cNvPr id="850" name="Google Shape;850;p95"/>
          <p:cNvSpPr/>
          <p:nvPr/>
        </p:nvSpPr>
        <p:spPr>
          <a:xfrm>
            <a:off x="7347320" y="4274875"/>
            <a:ext cx="716280" cy="762000"/>
          </a:xfrm>
          <a:prstGeom prst="ellipse">
            <a:avLst/>
          </a:prstGeom>
          <a:noFill/>
          <a:ln cap="flat" cmpd="sng" w="28575">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51" name="Google Shape;851;p95"/>
          <p:cNvPicPr preferRelativeResize="0"/>
          <p:nvPr/>
        </p:nvPicPr>
        <p:blipFill rotWithShape="1">
          <a:blip r:embed="rId5">
            <a:alphaModFix/>
          </a:blip>
          <a:srcRect b="0" l="0" r="0" t="0"/>
          <a:stretch/>
        </p:blipFill>
        <p:spPr>
          <a:xfrm>
            <a:off x="8493097" y="5991826"/>
            <a:ext cx="3572566" cy="701101"/>
          </a:xfrm>
          <a:prstGeom prst="rect">
            <a:avLst/>
          </a:prstGeom>
          <a:noFill/>
          <a:ln>
            <a:noFill/>
          </a:ln>
        </p:spPr>
      </p:pic>
      <p:sp>
        <p:nvSpPr>
          <p:cNvPr id="852" name="Google Shape;852;p95"/>
          <p:cNvSpPr/>
          <p:nvPr/>
        </p:nvSpPr>
        <p:spPr>
          <a:xfrm rot="2328120">
            <a:off x="5562762" y="3426579"/>
            <a:ext cx="1751838" cy="189060"/>
          </a:xfrm>
          <a:prstGeom prst="rightArrow">
            <a:avLst>
              <a:gd fmla="val 50000" name="adj1"/>
              <a:gd fmla="val 50000" name="adj2"/>
            </a:avLst>
          </a:prstGeom>
          <a:solidFill>
            <a:srgbClr val="0032A0"/>
          </a:solidFill>
          <a:ln cap="flat" cmpd="sng" w="12700">
            <a:solidFill>
              <a:srgbClr val="223F9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53" name="Google Shape;853;p95"/>
          <p:cNvPicPr preferRelativeResize="0"/>
          <p:nvPr/>
        </p:nvPicPr>
        <p:blipFill rotWithShape="1">
          <a:blip r:embed="rId6">
            <a:alphaModFix/>
          </a:blip>
          <a:srcRect b="0" l="0" r="0" t="0"/>
          <a:stretch/>
        </p:blipFill>
        <p:spPr>
          <a:xfrm>
            <a:off x="8007783" y="1216586"/>
            <a:ext cx="923131" cy="205283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96"/>
          <p:cNvSpPr txBox="1"/>
          <p:nvPr>
            <p:ph type="title"/>
          </p:nvPr>
        </p:nvSpPr>
        <p:spPr>
          <a:xfrm>
            <a:off x="838200" y="434423"/>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b="1" i="1" lang="en-US" sz="4000">
                <a:solidFill>
                  <a:schemeClr val="dk1"/>
                </a:solidFill>
                <a:latin typeface="Arial"/>
                <a:ea typeface="Arial"/>
                <a:cs typeface="Arial"/>
                <a:sym typeface="Arial"/>
              </a:rPr>
              <a:t>Sample Transport Between Labs</a:t>
            </a:r>
            <a:br>
              <a:rPr b="1" i="1" lang="en-US" sz="4000">
                <a:solidFill>
                  <a:schemeClr val="dk1"/>
                </a:solidFill>
                <a:latin typeface="Arial"/>
                <a:ea typeface="Arial"/>
                <a:cs typeface="Arial"/>
                <a:sym typeface="Arial"/>
              </a:rPr>
            </a:br>
            <a:r>
              <a:rPr b="1" i="1" lang="en-US">
                <a:solidFill>
                  <a:srgbClr val="00AE9B"/>
                </a:solidFill>
                <a:latin typeface="Arial"/>
                <a:ea typeface="Arial"/>
                <a:cs typeface="Arial"/>
                <a:sym typeface="Arial"/>
              </a:rPr>
              <a:t>Policy: </a:t>
            </a:r>
            <a:r>
              <a:rPr i="1" lang="en-US">
                <a:solidFill>
                  <a:srgbClr val="00AE9B"/>
                </a:solidFill>
                <a:latin typeface="Arial"/>
                <a:ea typeface="Arial"/>
                <a:cs typeface="Arial"/>
                <a:sym typeface="Arial"/>
              </a:rPr>
              <a:t>Use closed secondary containment</a:t>
            </a:r>
            <a:br>
              <a:rPr lang="en-US"/>
            </a:br>
            <a:endParaRPr/>
          </a:p>
        </p:txBody>
      </p:sp>
      <p:pic>
        <p:nvPicPr>
          <p:cNvPr id="860" name="Google Shape;860;p96"/>
          <p:cNvPicPr preferRelativeResize="0"/>
          <p:nvPr>
            <p:ph idx="1" type="body"/>
          </p:nvPr>
        </p:nvPicPr>
        <p:blipFill rotWithShape="1">
          <a:blip r:embed="rId3">
            <a:alphaModFix/>
          </a:blip>
          <a:srcRect b="0" l="0" r="0" t="0"/>
          <a:stretch/>
        </p:blipFill>
        <p:spPr>
          <a:xfrm>
            <a:off x="3390138" y="2241767"/>
            <a:ext cx="5411724" cy="4059936"/>
          </a:xfrm>
          <a:prstGeom prst="rect">
            <a:avLst/>
          </a:prstGeom>
          <a:noFill/>
          <a:ln>
            <a:noFill/>
          </a:ln>
        </p:spPr>
      </p:pic>
      <p:pic>
        <p:nvPicPr>
          <p:cNvPr id="861" name="Google Shape;861;p96"/>
          <p:cNvPicPr preferRelativeResize="0"/>
          <p:nvPr/>
        </p:nvPicPr>
        <p:blipFill rotWithShape="1">
          <a:blip r:embed="rId4">
            <a:alphaModFix/>
          </a:blip>
          <a:srcRect b="0" l="0" r="0" t="0"/>
          <a:stretch/>
        </p:blipFill>
        <p:spPr>
          <a:xfrm>
            <a:off x="8557712" y="6006335"/>
            <a:ext cx="3572566" cy="7011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97"/>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A3B4"/>
              </a:buClr>
              <a:buSzPts val="3600"/>
              <a:buFont typeface="Calibri"/>
              <a:buNone/>
            </a:pPr>
            <a:r>
              <a:rPr lang="en-US"/>
              <a:t>The Situation…</a:t>
            </a:r>
            <a:endParaRPr/>
          </a:p>
        </p:txBody>
      </p:sp>
      <p:pic>
        <p:nvPicPr>
          <p:cNvPr id="868" name="Google Shape;868;p97"/>
          <p:cNvPicPr preferRelativeResize="0"/>
          <p:nvPr>
            <p:ph idx="1" type="body"/>
          </p:nvPr>
        </p:nvPicPr>
        <p:blipFill rotWithShape="1">
          <a:blip r:embed="rId3">
            <a:alphaModFix/>
          </a:blip>
          <a:srcRect b="0" l="0" r="0" t="0"/>
          <a:stretch/>
        </p:blipFill>
        <p:spPr>
          <a:xfrm>
            <a:off x="816576" y="2611554"/>
            <a:ext cx="4344348" cy="3143070"/>
          </a:xfrm>
          <a:prstGeom prst="rect">
            <a:avLst/>
          </a:prstGeom>
          <a:noFill/>
          <a:ln>
            <a:noFill/>
          </a:ln>
        </p:spPr>
      </p:pic>
      <p:pic>
        <p:nvPicPr>
          <p:cNvPr id="869" name="Google Shape;869;p97"/>
          <p:cNvPicPr preferRelativeResize="0"/>
          <p:nvPr/>
        </p:nvPicPr>
        <p:blipFill rotWithShape="1">
          <a:blip r:embed="rId4">
            <a:alphaModFix/>
          </a:blip>
          <a:srcRect b="0" l="0" r="0" t="0"/>
          <a:stretch/>
        </p:blipFill>
        <p:spPr>
          <a:xfrm>
            <a:off x="6641714" y="3531860"/>
            <a:ext cx="3126302" cy="2757560"/>
          </a:xfrm>
          <a:prstGeom prst="rect">
            <a:avLst/>
          </a:prstGeom>
          <a:noFill/>
          <a:ln>
            <a:noFill/>
          </a:ln>
        </p:spPr>
      </p:pic>
      <p:pic>
        <p:nvPicPr>
          <p:cNvPr id="870" name="Google Shape;870;p97"/>
          <p:cNvPicPr preferRelativeResize="0"/>
          <p:nvPr/>
        </p:nvPicPr>
        <p:blipFill rotWithShape="1">
          <a:blip r:embed="rId5">
            <a:alphaModFix/>
          </a:blip>
          <a:srcRect b="0" l="0" r="0" t="0"/>
          <a:stretch/>
        </p:blipFill>
        <p:spPr>
          <a:xfrm>
            <a:off x="7296155" y="3215148"/>
            <a:ext cx="1538800" cy="898198"/>
          </a:xfrm>
          <a:prstGeom prst="rect">
            <a:avLst/>
          </a:prstGeom>
          <a:noFill/>
          <a:ln>
            <a:noFill/>
          </a:ln>
        </p:spPr>
      </p:pic>
      <p:pic>
        <p:nvPicPr>
          <p:cNvPr id="871" name="Google Shape;871;p97"/>
          <p:cNvPicPr preferRelativeResize="0"/>
          <p:nvPr/>
        </p:nvPicPr>
        <p:blipFill rotWithShape="1">
          <a:blip r:embed="rId6">
            <a:alphaModFix/>
          </a:blip>
          <a:srcRect b="0" l="0" r="0" t="0"/>
          <a:stretch/>
        </p:blipFill>
        <p:spPr>
          <a:xfrm>
            <a:off x="8110524" y="1170207"/>
            <a:ext cx="819540" cy="819540"/>
          </a:xfrm>
          <a:prstGeom prst="rect">
            <a:avLst/>
          </a:prstGeom>
          <a:noFill/>
          <a:ln>
            <a:noFill/>
          </a:ln>
        </p:spPr>
      </p:pic>
      <p:pic>
        <p:nvPicPr>
          <p:cNvPr id="872" name="Google Shape;872;p97"/>
          <p:cNvPicPr preferRelativeResize="0"/>
          <p:nvPr/>
        </p:nvPicPr>
        <p:blipFill rotWithShape="1">
          <a:blip r:embed="rId7">
            <a:alphaModFix/>
          </a:blip>
          <a:srcRect b="0" l="0" r="0" t="0"/>
          <a:stretch/>
        </p:blipFill>
        <p:spPr>
          <a:xfrm>
            <a:off x="10089960" y="1170207"/>
            <a:ext cx="842560" cy="819540"/>
          </a:xfrm>
          <a:prstGeom prst="rect">
            <a:avLst/>
          </a:prstGeom>
          <a:noFill/>
          <a:ln>
            <a:noFill/>
          </a:ln>
        </p:spPr>
      </p:pic>
      <p:pic>
        <p:nvPicPr>
          <p:cNvPr id="873" name="Google Shape;873;p97"/>
          <p:cNvPicPr preferRelativeResize="0"/>
          <p:nvPr/>
        </p:nvPicPr>
        <p:blipFill rotWithShape="1">
          <a:blip r:embed="rId8">
            <a:alphaModFix/>
          </a:blip>
          <a:srcRect b="0" l="0" r="0" t="0"/>
          <a:stretch/>
        </p:blipFill>
        <p:spPr>
          <a:xfrm>
            <a:off x="5970592" y="963239"/>
            <a:ext cx="1325563" cy="1325563"/>
          </a:xfrm>
          <a:prstGeom prst="rect">
            <a:avLst/>
          </a:prstGeom>
          <a:noFill/>
          <a:ln>
            <a:noFill/>
          </a:ln>
        </p:spPr>
      </p:pic>
      <p:pic>
        <p:nvPicPr>
          <p:cNvPr id="874" name="Google Shape;874;p97"/>
          <p:cNvPicPr preferRelativeResize="0"/>
          <p:nvPr/>
        </p:nvPicPr>
        <p:blipFill rotWithShape="1">
          <a:blip r:embed="rId9">
            <a:alphaModFix/>
          </a:blip>
          <a:srcRect b="0" l="0" r="0" t="0"/>
          <a:stretch/>
        </p:blipFill>
        <p:spPr>
          <a:xfrm>
            <a:off x="10214997" y="2976122"/>
            <a:ext cx="1574648" cy="1090141"/>
          </a:xfrm>
          <a:prstGeom prst="rect">
            <a:avLst/>
          </a:prstGeom>
          <a:noFill/>
          <a:ln>
            <a:noFill/>
          </a:ln>
        </p:spPr>
      </p:pic>
      <p:pic>
        <p:nvPicPr>
          <p:cNvPr id="875" name="Google Shape;875;p97"/>
          <p:cNvPicPr preferRelativeResize="0"/>
          <p:nvPr/>
        </p:nvPicPr>
        <p:blipFill rotWithShape="1">
          <a:blip r:embed="rId10">
            <a:alphaModFix/>
          </a:blip>
          <a:srcRect b="0" l="0" r="0" t="0"/>
          <a:stretch/>
        </p:blipFill>
        <p:spPr>
          <a:xfrm>
            <a:off x="8428714" y="5954514"/>
            <a:ext cx="3572566" cy="701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1000"/>
                                        <p:tgtEl>
                                          <p:spTgt spid="8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1000"/>
                                        <p:tgtEl>
                                          <p:spTgt spid="8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1000"/>
                                        <p:tgtEl>
                                          <p:spTgt spid="8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1000"/>
                                        <p:tgtEl>
                                          <p:spTgt spid="8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0" name="Shape 880"/>
        <p:cNvGrpSpPr/>
        <p:nvPr/>
      </p:nvGrpSpPr>
      <p:grpSpPr>
        <a:xfrm>
          <a:off x="0" y="0"/>
          <a:ext cx="0" cy="0"/>
          <a:chOff x="0" y="0"/>
          <a:chExt cx="0" cy="0"/>
        </a:xfrm>
      </p:grpSpPr>
      <p:pic>
        <p:nvPicPr>
          <p:cNvPr id="881" name="Google Shape;881;p98"/>
          <p:cNvPicPr preferRelativeResize="0"/>
          <p:nvPr/>
        </p:nvPicPr>
        <p:blipFill rotWithShape="1">
          <a:blip r:embed="rId3">
            <a:alphaModFix/>
          </a:blip>
          <a:srcRect b="0" l="769" r="28781" t="0"/>
          <a:stretch/>
        </p:blipFill>
        <p:spPr>
          <a:xfrm>
            <a:off x="8882743" y="23528"/>
            <a:ext cx="3309253" cy="6857990"/>
          </a:xfrm>
          <a:custGeom>
            <a:rect b="b" l="l" r="r" t="t"/>
            <a:pathLst>
              <a:path extrusionOk="0" h="6858000" w="3810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ln>
            <a:noFill/>
          </a:ln>
        </p:spPr>
      </p:pic>
      <p:pic>
        <p:nvPicPr>
          <p:cNvPr descr="A picture containing text, indoor, kitchen, counter&#10;&#10;Description automatically generated" id="882" name="Google Shape;882;p98"/>
          <p:cNvPicPr preferRelativeResize="0"/>
          <p:nvPr/>
        </p:nvPicPr>
        <p:blipFill rotWithShape="1">
          <a:blip r:embed="rId4">
            <a:alphaModFix/>
          </a:blip>
          <a:srcRect b="1" l="29398" r="36787" t="0"/>
          <a:stretch/>
        </p:blipFill>
        <p:spPr>
          <a:xfrm>
            <a:off x="3" y="1"/>
            <a:ext cx="3970363" cy="6858001"/>
          </a:xfrm>
          <a:custGeom>
            <a:rect b="b" l="l" r="r" t="t"/>
            <a:pathLst>
              <a:path extrusionOk="0" h="6858001" w="3695699">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ln>
            <a:noFill/>
          </a:ln>
        </p:spPr>
      </p:pic>
      <p:sp>
        <p:nvSpPr>
          <p:cNvPr id="883" name="Google Shape;883;p98"/>
          <p:cNvSpPr txBox="1"/>
          <p:nvPr>
            <p:ph idx="1" type="body"/>
          </p:nvPr>
        </p:nvSpPr>
        <p:spPr>
          <a:xfrm>
            <a:off x="3880022" y="1802674"/>
            <a:ext cx="4818690" cy="44457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262626"/>
              </a:buClr>
              <a:buSzPts val="2400"/>
              <a:buChar char="•"/>
            </a:pPr>
            <a:r>
              <a:rPr lang="en-US" sz="2400">
                <a:solidFill>
                  <a:srgbClr val="262626"/>
                </a:solidFill>
              </a:rPr>
              <a:t>Myth: “If I don’t see powder, there’s not a hazard.”</a:t>
            </a:r>
            <a:endParaRPr/>
          </a:p>
          <a:p>
            <a:pPr indent="-228600" lvl="1" marL="685800" rtl="0" algn="l">
              <a:lnSpc>
                <a:spcPct val="90000"/>
              </a:lnSpc>
              <a:spcBef>
                <a:spcPts val="500"/>
              </a:spcBef>
              <a:spcAft>
                <a:spcPts val="0"/>
              </a:spcAft>
              <a:buClr>
                <a:srgbClr val="262626"/>
              </a:buClr>
              <a:buSzPts val="2400"/>
              <a:buChar char="•"/>
            </a:pPr>
            <a:r>
              <a:rPr lang="en-US">
                <a:solidFill>
                  <a:srgbClr val="262626"/>
                </a:solidFill>
              </a:rPr>
              <a:t>Visually clean surfaces often contaminated</a:t>
            </a:r>
            <a:endParaRPr/>
          </a:p>
          <a:p>
            <a:pPr indent="-228600" lvl="0" marL="228600" rtl="0" algn="l">
              <a:lnSpc>
                <a:spcPct val="90000"/>
              </a:lnSpc>
              <a:spcBef>
                <a:spcPts val="1000"/>
              </a:spcBef>
              <a:spcAft>
                <a:spcPts val="0"/>
              </a:spcAft>
              <a:buClr>
                <a:srgbClr val="262626"/>
              </a:buClr>
              <a:buSzPts val="2400"/>
              <a:buChar char="•"/>
            </a:pPr>
            <a:r>
              <a:rPr lang="en-US" sz="2400">
                <a:solidFill>
                  <a:srgbClr val="262626"/>
                </a:solidFill>
              </a:rPr>
              <a:t>Not visible, not regulated = sometimes difficult to get “buy-in” for controls</a:t>
            </a:r>
            <a:endParaRPr/>
          </a:p>
          <a:p>
            <a:pPr indent="-228600" lvl="0" marL="228600" rtl="0" algn="l">
              <a:lnSpc>
                <a:spcPct val="90000"/>
              </a:lnSpc>
              <a:spcBef>
                <a:spcPts val="1000"/>
              </a:spcBef>
              <a:spcAft>
                <a:spcPts val="0"/>
              </a:spcAft>
              <a:buClr>
                <a:srgbClr val="262626"/>
              </a:buClr>
              <a:buSzPts val="2400"/>
              <a:buChar char="•"/>
            </a:pPr>
            <a:r>
              <a:rPr lang="en-US" sz="2400">
                <a:solidFill>
                  <a:srgbClr val="262626"/>
                </a:solidFill>
              </a:rPr>
              <a:t>Reactive versus proactive</a:t>
            </a:r>
            <a:endParaRPr/>
          </a:p>
          <a:p>
            <a:pPr indent="-228600" lvl="0" marL="228600" rtl="0" algn="l">
              <a:lnSpc>
                <a:spcPct val="90000"/>
              </a:lnSpc>
              <a:spcBef>
                <a:spcPts val="1000"/>
              </a:spcBef>
              <a:spcAft>
                <a:spcPts val="0"/>
              </a:spcAft>
              <a:buClr>
                <a:srgbClr val="262626"/>
              </a:buClr>
              <a:buSzPts val="2400"/>
              <a:buChar char="•"/>
            </a:pPr>
            <a:r>
              <a:rPr lang="en-US" sz="2400">
                <a:solidFill>
                  <a:srgbClr val="262626"/>
                </a:solidFill>
              </a:rPr>
              <a:t>Cavalier attitudes</a:t>
            </a:r>
            <a:endParaRPr/>
          </a:p>
          <a:p>
            <a:pPr indent="-228600" lvl="0" marL="228600" rtl="0" algn="l">
              <a:lnSpc>
                <a:spcPct val="90000"/>
              </a:lnSpc>
              <a:spcBef>
                <a:spcPts val="1000"/>
              </a:spcBef>
              <a:spcAft>
                <a:spcPts val="0"/>
              </a:spcAft>
              <a:buClr>
                <a:srgbClr val="262626"/>
              </a:buClr>
              <a:buSzPts val="2400"/>
              <a:buChar char="•"/>
            </a:pPr>
            <a:r>
              <a:rPr lang="en-US" sz="2400">
                <a:solidFill>
                  <a:srgbClr val="262626"/>
                </a:solidFill>
              </a:rPr>
              <a:t>Maintenance and cleaning operations often overlooked.</a:t>
            </a:r>
            <a:endParaRPr/>
          </a:p>
          <a:p>
            <a:pPr indent="-101600" lvl="0" marL="228600" rtl="0" algn="l">
              <a:lnSpc>
                <a:spcPct val="90000"/>
              </a:lnSpc>
              <a:spcBef>
                <a:spcPts val="1000"/>
              </a:spcBef>
              <a:spcAft>
                <a:spcPts val="0"/>
              </a:spcAft>
              <a:buClr>
                <a:schemeClr val="dk1"/>
              </a:buClr>
              <a:buSzPts val="2000"/>
              <a:buNone/>
            </a:pPr>
            <a:r>
              <a:t/>
            </a:r>
            <a:endParaRPr sz="2000">
              <a:solidFill>
                <a:srgbClr val="262626"/>
              </a:solidFill>
            </a:endParaRPr>
          </a:p>
        </p:txBody>
      </p:sp>
      <p:sp>
        <p:nvSpPr>
          <p:cNvPr id="884" name="Google Shape;884;p98"/>
          <p:cNvSpPr txBox="1"/>
          <p:nvPr>
            <p:ph type="title"/>
          </p:nvPr>
        </p:nvSpPr>
        <p:spPr>
          <a:xfrm>
            <a:off x="2950464" y="183683"/>
            <a:ext cx="6656832" cy="1017208"/>
          </a:xfrm>
          <a:prstGeom prst="rect">
            <a:avLst/>
          </a:prstGeom>
          <a:solidFill>
            <a:srgbClr val="D3EBD9"/>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262626"/>
              </a:buClr>
              <a:buSzPct val="100000"/>
              <a:buFont typeface="Calibri"/>
              <a:buNone/>
            </a:pPr>
            <a:br>
              <a:rPr lang="en-US" sz="4000">
                <a:solidFill>
                  <a:srgbClr val="262626"/>
                </a:solidFill>
              </a:rPr>
            </a:br>
            <a:r>
              <a:rPr lang="en-US" sz="4000">
                <a:solidFill>
                  <a:srgbClr val="262626"/>
                </a:solidFill>
              </a:rPr>
              <a:t>Business Mindset Toward EH&amp;S</a:t>
            </a:r>
            <a:br>
              <a:rPr lang="en-US" sz="2800">
                <a:solidFill>
                  <a:srgbClr val="262626"/>
                </a:solidFill>
              </a:rPr>
            </a:br>
            <a:endParaRPr sz="2800">
              <a:solidFill>
                <a:srgbClr val="262626"/>
              </a:solidFill>
            </a:endParaRPr>
          </a:p>
        </p:txBody>
      </p:sp>
      <p:sp>
        <p:nvSpPr>
          <p:cNvPr id="885" name="Google Shape;885;p98"/>
          <p:cNvSpPr txBox="1"/>
          <p:nvPr/>
        </p:nvSpPr>
        <p:spPr>
          <a:xfrm>
            <a:off x="7692254" y="6019185"/>
            <a:ext cx="4499746" cy="830997"/>
          </a:xfrm>
          <a:prstGeom prst="rect">
            <a:avLst/>
          </a:prstGeom>
          <a:solidFill>
            <a:srgbClr val="D2F5F7"/>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Source:  https://commons.wikimedia.org/wiki/File:ContactDermatitis.jpg</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99"/>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A3B4"/>
              </a:buClr>
              <a:buSzPts val="3600"/>
              <a:buFont typeface="Calibri"/>
              <a:buNone/>
            </a:pPr>
            <a:r>
              <a:rPr b="1" lang="en-US"/>
              <a:t>Speed to Market</a:t>
            </a:r>
            <a:endParaRPr/>
          </a:p>
        </p:txBody>
      </p:sp>
      <p:sp>
        <p:nvSpPr>
          <p:cNvPr id="892" name="Google Shape;892;p99"/>
          <p:cNvSpPr txBox="1"/>
          <p:nvPr>
            <p:ph idx="1" type="body"/>
          </p:nvPr>
        </p:nvSpPr>
        <p:spPr>
          <a:xfrm>
            <a:off x="838200" y="1435481"/>
            <a:ext cx="10515600" cy="4351338"/>
          </a:xfrm>
          <a:prstGeom prst="rect">
            <a:avLst/>
          </a:prstGeom>
          <a:noFill/>
          <a:ln>
            <a:noFill/>
          </a:ln>
        </p:spPr>
        <p:txBody>
          <a:bodyPr anchorCtr="0" anchor="t" bIns="45700" lIns="91425" spcFirstLastPara="1" rIns="91425" wrap="square" tIns="45700">
            <a:normAutofit/>
          </a:bodyPr>
          <a:lstStyle/>
          <a:p>
            <a:pPr indent="-571500" lvl="0" marL="1096962" rtl="0" algn="l">
              <a:lnSpc>
                <a:spcPct val="107000"/>
              </a:lnSpc>
              <a:spcBef>
                <a:spcPts val="0"/>
              </a:spcBef>
              <a:spcAft>
                <a:spcPts val="0"/>
              </a:spcAft>
              <a:buClr>
                <a:schemeClr val="dk1"/>
              </a:buClr>
              <a:buSzPts val="2800"/>
              <a:buChar char="•"/>
            </a:pPr>
            <a:r>
              <a:rPr lang="en-US"/>
              <a:t>Installed new controls, but proper training time not given</a:t>
            </a:r>
            <a:endParaRPr/>
          </a:p>
          <a:p>
            <a:pPr indent="-457200" lvl="1" marL="1482725" rtl="0" algn="l">
              <a:lnSpc>
                <a:spcPct val="107000"/>
              </a:lnSpc>
              <a:spcBef>
                <a:spcPts val="0"/>
              </a:spcBef>
              <a:spcAft>
                <a:spcPts val="0"/>
              </a:spcAft>
              <a:buClr>
                <a:schemeClr val="dk1"/>
              </a:buClr>
              <a:buSzPts val="2400"/>
              <a:buChar char="•"/>
            </a:pPr>
            <a:r>
              <a:rPr lang="en-US"/>
              <a:t>Initial failure upon testing</a:t>
            </a:r>
            <a:endParaRPr/>
          </a:p>
          <a:p>
            <a:pPr indent="-55563" lvl="0" marL="233363" rtl="0" algn="l">
              <a:lnSpc>
                <a:spcPct val="100000"/>
              </a:lnSpc>
              <a:spcBef>
                <a:spcPts val="600"/>
              </a:spcBef>
              <a:spcAft>
                <a:spcPts val="0"/>
              </a:spcAft>
              <a:buClr>
                <a:schemeClr val="dk1"/>
              </a:buClr>
              <a:buSzPts val="2800"/>
              <a:buNone/>
            </a:pPr>
            <a:r>
              <a:t/>
            </a:r>
            <a:endParaRPr/>
          </a:p>
        </p:txBody>
      </p:sp>
      <p:pic>
        <p:nvPicPr>
          <p:cNvPr id="893" name="Google Shape;893;p99"/>
          <p:cNvPicPr preferRelativeResize="0"/>
          <p:nvPr/>
        </p:nvPicPr>
        <p:blipFill rotWithShape="1">
          <a:blip r:embed="rId3">
            <a:alphaModFix/>
          </a:blip>
          <a:srcRect b="0" l="0" r="0" t="0"/>
          <a:stretch/>
        </p:blipFill>
        <p:spPr>
          <a:xfrm>
            <a:off x="6356867" y="2493319"/>
            <a:ext cx="4782575" cy="3586931"/>
          </a:xfrm>
          <a:prstGeom prst="rect">
            <a:avLst/>
          </a:prstGeom>
          <a:noFill/>
          <a:ln>
            <a:noFill/>
          </a:ln>
        </p:spPr>
      </p:pic>
      <p:pic>
        <p:nvPicPr>
          <p:cNvPr descr="compounding and tableting isolator" id="894" name="Google Shape;894;p99"/>
          <p:cNvPicPr preferRelativeResize="0"/>
          <p:nvPr/>
        </p:nvPicPr>
        <p:blipFill rotWithShape="1">
          <a:blip r:embed="rId4">
            <a:alphaModFix/>
          </a:blip>
          <a:srcRect b="0" l="0" r="0" t="0"/>
          <a:stretch/>
        </p:blipFill>
        <p:spPr>
          <a:xfrm>
            <a:off x="1318259" y="2493320"/>
            <a:ext cx="4516876" cy="3586931"/>
          </a:xfrm>
          <a:prstGeom prst="rect">
            <a:avLst/>
          </a:prstGeom>
          <a:noFill/>
          <a:ln>
            <a:noFill/>
          </a:ln>
        </p:spPr>
      </p:pic>
      <p:pic>
        <p:nvPicPr>
          <p:cNvPr id="895" name="Google Shape;895;p99"/>
          <p:cNvPicPr preferRelativeResize="0"/>
          <p:nvPr/>
        </p:nvPicPr>
        <p:blipFill rotWithShape="1">
          <a:blip r:embed="rId5">
            <a:alphaModFix/>
          </a:blip>
          <a:srcRect b="0" l="0" r="0" t="0"/>
          <a:stretch/>
        </p:blipFill>
        <p:spPr>
          <a:xfrm>
            <a:off x="8442805" y="6080250"/>
            <a:ext cx="3572566" cy="7011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Working with Pharmaceutical Substances has Caused Occupational Illness</a:t>
            </a:r>
            <a:endParaRPr/>
          </a:p>
        </p:txBody>
      </p:sp>
      <p:pic>
        <p:nvPicPr>
          <p:cNvPr descr="Graphical user interface&#10;&#10;Description automatically generated" id="382" name="Google Shape;382;p55"/>
          <p:cNvPicPr preferRelativeResize="0"/>
          <p:nvPr>
            <p:ph idx="1" type="body"/>
          </p:nvPr>
        </p:nvPicPr>
        <p:blipFill rotWithShape="1">
          <a:blip r:embed="rId3">
            <a:alphaModFix/>
          </a:blip>
          <a:srcRect b="0" l="0" r="0" t="0"/>
          <a:stretch/>
        </p:blipFill>
        <p:spPr>
          <a:xfrm>
            <a:off x="838200" y="2319893"/>
            <a:ext cx="10515600" cy="33628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00"/>
          <p:cNvSpPr txBox="1"/>
          <p:nvPr>
            <p:ph idx="1" type="body"/>
          </p:nvPr>
        </p:nvSpPr>
        <p:spPr>
          <a:xfrm>
            <a:off x="235131" y="1739818"/>
            <a:ext cx="11534503" cy="31866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lang="en-US" sz="3600"/>
              <a:t>Humans can, and will, defeat the best engineering controls.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101"/>
          <p:cNvSpPr txBox="1"/>
          <p:nvPr>
            <p:ph idx="1" type="body"/>
          </p:nvPr>
        </p:nvSpPr>
        <p:spPr>
          <a:xfrm>
            <a:off x="1445045" y="780068"/>
            <a:ext cx="7624829" cy="584887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Char char="•"/>
            </a:pPr>
            <a:r>
              <a:rPr lang="en-US" sz="2400">
                <a:latin typeface="Calibri"/>
                <a:ea typeface="Calibri"/>
                <a:cs typeface="Calibri"/>
                <a:sym typeface="Calibri"/>
              </a:rPr>
              <a:t>Many potent drugs, often in same area</a:t>
            </a:r>
            <a:endParaRPr/>
          </a:p>
          <a:p>
            <a:pPr indent="-228600" lvl="0" marL="228600" rtl="0" algn="l">
              <a:lnSpc>
                <a:spcPct val="90000"/>
              </a:lnSpc>
              <a:spcBef>
                <a:spcPts val="1000"/>
              </a:spcBef>
              <a:spcAft>
                <a:spcPts val="0"/>
              </a:spcAft>
              <a:buClr>
                <a:schemeClr val="dk1"/>
              </a:buClr>
              <a:buSzPts val="2400"/>
              <a:buChar char="•"/>
            </a:pPr>
            <a:r>
              <a:rPr lang="en-US" sz="2400">
                <a:latin typeface="Calibri"/>
                <a:ea typeface="Calibri"/>
                <a:cs typeface="Calibri"/>
                <a:sym typeface="Calibri"/>
              </a:rPr>
              <a:t>No data on combined effects from multiple compounds</a:t>
            </a:r>
            <a:endParaRPr/>
          </a:p>
          <a:p>
            <a:pPr indent="-76200" lvl="0" marL="228600" rtl="0" algn="l">
              <a:lnSpc>
                <a:spcPct val="90000"/>
              </a:lnSpc>
              <a:spcBef>
                <a:spcPts val="1000"/>
              </a:spcBef>
              <a:spcAft>
                <a:spcPts val="0"/>
              </a:spcAft>
              <a:buClr>
                <a:schemeClr val="dk1"/>
              </a:buClr>
              <a:buSzPts val="2400"/>
              <a:buNone/>
            </a:pPr>
            <a:r>
              <a:t/>
            </a:r>
            <a:endParaRPr sz="2400"/>
          </a:p>
          <a:p>
            <a:pPr indent="-228600" lvl="0" marL="228600" rtl="0" algn="l">
              <a:lnSpc>
                <a:spcPct val="90000"/>
              </a:lnSpc>
              <a:spcBef>
                <a:spcPts val="1000"/>
              </a:spcBef>
              <a:spcAft>
                <a:spcPts val="0"/>
              </a:spcAft>
              <a:buClr>
                <a:schemeClr val="dk1"/>
              </a:buClr>
              <a:buSzPts val="2400"/>
              <a:buChar char="•"/>
            </a:pPr>
            <a:r>
              <a:rPr lang="en-US" sz="2400">
                <a:latin typeface="Calibri"/>
                <a:ea typeface="Calibri"/>
                <a:cs typeface="Calibri"/>
                <a:sym typeface="Calibri"/>
              </a:rPr>
              <a:t>Methodology</a:t>
            </a:r>
            <a:endParaRPr/>
          </a:p>
          <a:p>
            <a:pPr indent="-228600" lvl="1" marL="685800" rtl="0" algn="l">
              <a:lnSpc>
                <a:spcPct val="90000"/>
              </a:lnSpc>
              <a:spcBef>
                <a:spcPts val="500"/>
              </a:spcBef>
              <a:spcAft>
                <a:spcPts val="0"/>
              </a:spcAft>
              <a:buClr>
                <a:schemeClr val="dk1"/>
              </a:buClr>
              <a:buSzPts val="2400"/>
              <a:buChar char="•"/>
            </a:pPr>
            <a:r>
              <a:rPr lang="en-US">
                <a:latin typeface="Calibri"/>
                <a:ea typeface="Calibri"/>
                <a:cs typeface="Calibri"/>
                <a:sym typeface="Calibri"/>
              </a:rPr>
              <a:t>Task samples are standard, versus 8-hour TWA.</a:t>
            </a:r>
            <a:endParaRPr/>
          </a:p>
          <a:p>
            <a:pPr indent="-228600" lvl="2" marL="1143000" rtl="0" algn="l">
              <a:lnSpc>
                <a:spcPct val="90000"/>
              </a:lnSpc>
              <a:spcBef>
                <a:spcPts val="500"/>
              </a:spcBef>
              <a:spcAft>
                <a:spcPts val="0"/>
              </a:spcAft>
              <a:buClr>
                <a:schemeClr val="dk1"/>
              </a:buClr>
              <a:buSzPts val="2400"/>
              <a:buChar char="•"/>
            </a:pPr>
            <a:r>
              <a:rPr lang="en-US" sz="2400"/>
              <a:t>Compare to OEL or CPT</a:t>
            </a:r>
            <a:endParaRPr sz="2400">
              <a:latin typeface="Calibri"/>
              <a:ea typeface="Calibri"/>
              <a:cs typeface="Calibri"/>
              <a:sym typeface="Calibri"/>
            </a:endParaRPr>
          </a:p>
          <a:p>
            <a:pPr indent="-228600" lvl="1" marL="685800" rtl="0" algn="l">
              <a:lnSpc>
                <a:spcPct val="90000"/>
              </a:lnSpc>
              <a:spcBef>
                <a:spcPts val="500"/>
              </a:spcBef>
              <a:spcAft>
                <a:spcPts val="0"/>
              </a:spcAft>
              <a:buClr>
                <a:schemeClr val="dk1"/>
              </a:buClr>
              <a:buSzPts val="2400"/>
              <a:buChar char="•"/>
            </a:pPr>
            <a:r>
              <a:rPr lang="en-US"/>
              <a:t>Surface sampling</a:t>
            </a:r>
            <a:endParaRPr/>
          </a:p>
          <a:p>
            <a:pPr indent="-228600" lvl="2" marL="1143000" rtl="0" algn="l">
              <a:lnSpc>
                <a:spcPct val="90000"/>
              </a:lnSpc>
              <a:spcBef>
                <a:spcPts val="500"/>
              </a:spcBef>
              <a:spcAft>
                <a:spcPts val="0"/>
              </a:spcAft>
              <a:buClr>
                <a:schemeClr val="dk1"/>
              </a:buClr>
              <a:buSzPts val="2400"/>
              <a:buChar char="•"/>
            </a:pPr>
            <a:r>
              <a:rPr lang="en-US" sz="2400">
                <a:latin typeface="Calibri"/>
                <a:ea typeface="Calibri"/>
                <a:cs typeface="Calibri"/>
                <a:sym typeface="Calibri"/>
              </a:rPr>
              <a:t>Compare to ASL or default guidance </a:t>
            </a:r>
            <a:endParaRPr/>
          </a:p>
          <a:p>
            <a:pPr indent="-228600" lvl="0" marL="228600" rtl="0" algn="l">
              <a:lnSpc>
                <a:spcPct val="90000"/>
              </a:lnSpc>
              <a:spcBef>
                <a:spcPts val="1000"/>
              </a:spcBef>
              <a:spcAft>
                <a:spcPts val="0"/>
              </a:spcAft>
              <a:buClr>
                <a:schemeClr val="dk1"/>
              </a:buClr>
              <a:buSzPts val="2400"/>
              <a:buChar char="•"/>
            </a:pPr>
            <a:r>
              <a:rPr lang="en-US" sz="2400">
                <a:latin typeface="Calibri"/>
                <a:ea typeface="Calibri"/>
                <a:cs typeface="Calibri"/>
                <a:sym typeface="Calibri"/>
              </a:rPr>
              <a:t>Monitoring methods:  analytical sensitivity in picogram range</a:t>
            </a:r>
            <a:endParaRPr/>
          </a:p>
          <a:p>
            <a:pPr indent="-228600" lvl="1" marL="685800" rtl="0" algn="l">
              <a:lnSpc>
                <a:spcPct val="90000"/>
              </a:lnSpc>
              <a:spcBef>
                <a:spcPts val="500"/>
              </a:spcBef>
              <a:spcAft>
                <a:spcPts val="0"/>
              </a:spcAft>
              <a:buClr>
                <a:srgbClr val="242424"/>
              </a:buClr>
              <a:buSzPts val="2400"/>
              <a:buChar char="•"/>
            </a:pPr>
            <a:r>
              <a:rPr b="0" i="0" lang="en-US">
                <a:solidFill>
                  <a:srgbClr val="242424"/>
                </a:solidFill>
                <a:latin typeface="Calibri"/>
                <a:ea typeface="Calibri"/>
                <a:cs typeface="Calibri"/>
                <a:sym typeface="Calibri"/>
              </a:rPr>
              <a:t>Naproxen Sodium: 5 pcg/sample</a:t>
            </a:r>
            <a:endParaRPr/>
          </a:p>
          <a:p>
            <a:pPr indent="-228600" lvl="1" marL="685800" rtl="0" algn="l">
              <a:lnSpc>
                <a:spcPct val="90000"/>
              </a:lnSpc>
              <a:spcBef>
                <a:spcPts val="500"/>
              </a:spcBef>
              <a:spcAft>
                <a:spcPts val="0"/>
              </a:spcAft>
              <a:buClr>
                <a:srgbClr val="242424"/>
              </a:buClr>
              <a:buSzPts val="2400"/>
              <a:buChar char="•"/>
            </a:pPr>
            <a:r>
              <a:rPr lang="en-US">
                <a:solidFill>
                  <a:srgbClr val="242424"/>
                </a:solidFill>
                <a:latin typeface="Calibri"/>
                <a:ea typeface="Calibri"/>
                <a:cs typeface="Calibri"/>
                <a:sym typeface="Calibri"/>
              </a:rPr>
              <a:t>Acetaminophen: </a:t>
            </a:r>
            <a:r>
              <a:rPr b="0" i="0" lang="en-US">
                <a:solidFill>
                  <a:srgbClr val="242424"/>
                </a:solidFill>
                <a:latin typeface="Calibri"/>
                <a:ea typeface="Calibri"/>
                <a:cs typeface="Calibri"/>
                <a:sym typeface="Calibri"/>
              </a:rPr>
              <a:t>50 pcg/sample</a:t>
            </a:r>
            <a:endParaRPr/>
          </a:p>
          <a:p>
            <a:pPr indent="-228600" lvl="1" marL="685800" rtl="0" algn="l">
              <a:lnSpc>
                <a:spcPct val="90000"/>
              </a:lnSpc>
              <a:spcBef>
                <a:spcPts val="500"/>
              </a:spcBef>
              <a:spcAft>
                <a:spcPts val="0"/>
              </a:spcAft>
              <a:buClr>
                <a:srgbClr val="242424"/>
              </a:buClr>
              <a:buSzPts val="2400"/>
              <a:buChar char="•"/>
            </a:pPr>
            <a:r>
              <a:rPr lang="en-US">
                <a:solidFill>
                  <a:srgbClr val="242424"/>
                </a:solidFill>
                <a:latin typeface="Calibri"/>
                <a:ea typeface="Calibri"/>
                <a:cs typeface="Calibri"/>
                <a:sym typeface="Calibri"/>
              </a:rPr>
              <a:t>Lactose, mannitol: </a:t>
            </a:r>
            <a:r>
              <a:rPr b="0" i="0" lang="en-US">
                <a:solidFill>
                  <a:srgbClr val="242424"/>
                </a:solidFill>
                <a:latin typeface="Calibri"/>
                <a:ea typeface="Calibri"/>
                <a:cs typeface="Calibri"/>
                <a:sym typeface="Calibri"/>
              </a:rPr>
              <a:t>500 pcg/sample</a:t>
            </a:r>
            <a:endParaRPr>
              <a:latin typeface="Calibri"/>
              <a:ea typeface="Calibri"/>
              <a:cs typeface="Calibri"/>
              <a:sym typeface="Calibri"/>
            </a:endParaRPr>
          </a:p>
          <a:p>
            <a:pPr indent="-76200" lvl="0" marL="228600" rtl="0" algn="l">
              <a:lnSpc>
                <a:spcPct val="90000"/>
              </a:lnSpc>
              <a:spcBef>
                <a:spcPts val="1000"/>
              </a:spcBef>
              <a:spcAft>
                <a:spcPts val="0"/>
              </a:spcAft>
              <a:buClr>
                <a:schemeClr val="dk1"/>
              </a:buClr>
              <a:buSzPts val="2400"/>
              <a:buNone/>
            </a:pPr>
            <a:r>
              <a:t/>
            </a:r>
            <a:endParaRPr sz="2400"/>
          </a:p>
        </p:txBody>
      </p:sp>
      <p:sp>
        <p:nvSpPr>
          <p:cNvPr id="908" name="Google Shape;908;p101"/>
          <p:cNvSpPr txBox="1"/>
          <p:nvPr>
            <p:ph idx="2" type="body"/>
          </p:nvPr>
        </p:nvSpPr>
        <p:spPr>
          <a:xfrm>
            <a:off x="1445045" y="229060"/>
            <a:ext cx="9683291" cy="53579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2CE"/>
              </a:buClr>
              <a:buSzPts val="3600"/>
              <a:buNone/>
            </a:pPr>
            <a:r>
              <a:rPr lang="en-US" sz="3600">
                <a:latin typeface="Calibri"/>
                <a:ea typeface="Calibri"/>
                <a:cs typeface="Calibri"/>
                <a:sym typeface="Calibri"/>
              </a:rPr>
              <a:t>Industrial Hygiene Monitoring</a:t>
            </a:r>
            <a:endParaRPr/>
          </a:p>
        </p:txBody>
      </p:sp>
      <p:pic>
        <p:nvPicPr>
          <p:cNvPr id="909" name="Google Shape;909;p101"/>
          <p:cNvPicPr preferRelativeResize="0"/>
          <p:nvPr/>
        </p:nvPicPr>
        <p:blipFill rotWithShape="1">
          <a:blip r:embed="rId3">
            <a:alphaModFix/>
          </a:blip>
          <a:srcRect b="0" l="0" r="0" t="0"/>
          <a:stretch/>
        </p:blipFill>
        <p:spPr>
          <a:xfrm>
            <a:off x="9069874" y="3902743"/>
            <a:ext cx="2736651" cy="1822175"/>
          </a:xfrm>
          <a:prstGeom prst="rect">
            <a:avLst/>
          </a:prstGeom>
          <a:noFill/>
          <a:ln>
            <a:noFill/>
          </a:ln>
        </p:spPr>
      </p:pic>
      <p:pic>
        <p:nvPicPr>
          <p:cNvPr descr="A picture containing indoor, person&#10;&#10;Description automatically generated" id="910" name="Google Shape;910;p101"/>
          <p:cNvPicPr preferRelativeResize="0"/>
          <p:nvPr/>
        </p:nvPicPr>
        <p:blipFill rotWithShape="1">
          <a:blip r:embed="rId4">
            <a:alphaModFix/>
          </a:blip>
          <a:srcRect b="0" l="0" r="0" t="0"/>
          <a:stretch/>
        </p:blipFill>
        <p:spPr>
          <a:xfrm rot="5400000">
            <a:off x="8668476" y="645672"/>
            <a:ext cx="3211187" cy="240839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5" name="Shape 915"/>
        <p:cNvGrpSpPr/>
        <p:nvPr/>
      </p:nvGrpSpPr>
      <p:grpSpPr>
        <a:xfrm>
          <a:off x="0" y="0"/>
          <a:ext cx="0" cy="0"/>
          <a:chOff x="0" y="0"/>
          <a:chExt cx="0" cy="0"/>
        </a:xfrm>
      </p:grpSpPr>
      <p:sp>
        <p:nvSpPr>
          <p:cNvPr id="916" name="Google Shape;916;p102"/>
          <p:cNvSpPr txBox="1"/>
          <p:nvPr>
            <p:ph type="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Goal of EH&amp;S:  Influence Behavior</a:t>
            </a:r>
            <a:endParaRPr/>
          </a:p>
        </p:txBody>
      </p:sp>
      <p:sp>
        <p:nvSpPr>
          <p:cNvPr id="917" name="Google Shape;917;p102"/>
          <p:cNvSpPr txBox="1"/>
          <p:nvPr>
            <p:ph idx="1" type="body"/>
          </p:nvPr>
        </p:nvSpPr>
        <p:spPr>
          <a:xfrm>
            <a:off x="383458" y="2872899"/>
            <a:ext cx="5043948" cy="332066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None/>
            </a:pPr>
            <a:r>
              <a:rPr lang="en-US" sz="2600"/>
              <a:t>Researchers’ goal:  drug to market</a:t>
            </a:r>
            <a:endParaRPr/>
          </a:p>
        </p:txBody>
      </p:sp>
      <p:pic>
        <p:nvPicPr>
          <p:cNvPr descr="A picture containing drinking water, swimming, water sport, beverage&#10;&#10;Description automatically generated" id="918" name="Google Shape;918;p102"/>
          <p:cNvPicPr preferRelativeResize="0"/>
          <p:nvPr/>
        </p:nvPicPr>
        <p:blipFill rotWithShape="1">
          <a:blip r:embed="rId3">
            <a:alphaModFix/>
          </a:blip>
          <a:srcRect b="0" l="61137" r="1248"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10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Norm’s Hood</a:t>
            </a:r>
            <a:endParaRPr/>
          </a:p>
        </p:txBody>
      </p:sp>
      <p:pic>
        <p:nvPicPr>
          <p:cNvPr descr="fume hood_organic chem_cluttered.jpg" id="925" name="Google Shape;925;p103"/>
          <p:cNvPicPr preferRelativeResize="0"/>
          <p:nvPr>
            <p:ph idx="1" type="body"/>
          </p:nvPr>
        </p:nvPicPr>
        <p:blipFill rotWithShape="1">
          <a:blip r:embed="rId3">
            <a:alphaModFix/>
          </a:blip>
          <a:srcRect b="0" l="0" r="0" t="0"/>
          <a:stretch/>
        </p:blipFill>
        <p:spPr>
          <a:xfrm>
            <a:off x="2514600" y="1356838"/>
            <a:ext cx="7162800" cy="483488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0" name="Shape 930"/>
        <p:cNvGrpSpPr/>
        <p:nvPr/>
      </p:nvGrpSpPr>
      <p:grpSpPr>
        <a:xfrm>
          <a:off x="0" y="0"/>
          <a:ext cx="0" cy="0"/>
          <a:chOff x="0" y="0"/>
          <a:chExt cx="0" cy="0"/>
        </a:xfrm>
      </p:grpSpPr>
      <p:sp>
        <p:nvSpPr>
          <p:cNvPr id="931" name="Google Shape;931;p10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2" name="Google Shape;932;p104"/>
          <p:cNvSpPr txBox="1"/>
          <p:nvPr>
            <p:ph type="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An Evolution</a:t>
            </a:r>
            <a:endParaRPr/>
          </a:p>
        </p:txBody>
      </p:sp>
      <p:sp>
        <p:nvSpPr>
          <p:cNvPr id="933" name="Google Shape;933;p104"/>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4" name="Google Shape;934;p104"/>
          <p:cNvSpPr txBox="1"/>
          <p:nvPr>
            <p:ph idx="1" type="body"/>
          </p:nvPr>
        </p:nvSpPr>
        <p:spPr>
          <a:xfrm>
            <a:off x="640080" y="2872899"/>
            <a:ext cx="4243589" cy="332066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Char char="•"/>
            </a:pPr>
            <a:r>
              <a:rPr lang="en-US" sz="2200"/>
              <a:t>Seek first to understand, then to be understood</a:t>
            </a:r>
            <a:endParaRPr/>
          </a:p>
          <a:p>
            <a:pPr indent="-228600" lvl="0" marL="228600" rtl="0" algn="l">
              <a:lnSpc>
                <a:spcPct val="90000"/>
              </a:lnSpc>
              <a:spcBef>
                <a:spcPts val="1000"/>
              </a:spcBef>
              <a:spcAft>
                <a:spcPts val="0"/>
              </a:spcAft>
              <a:buClr>
                <a:schemeClr val="dk1"/>
              </a:buClr>
              <a:buSzPts val="2200"/>
              <a:buChar char="•"/>
            </a:pPr>
            <a:r>
              <a:rPr lang="en-US" sz="2200"/>
              <a:t>Move to a proactive state</a:t>
            </a:r>
            <a:endParaRPr/>
          </a:p>
          <a:p>
            <a:pPr indent="-228600" lvl="1" marL="685800" rtl="0" algn="l">
              <a:lnSpc>
                <a:spcPct val="90000"/>
              </a:lnSpc>
              <a:spcBef>
                <a:spcPts val="500"/>
              </a:spcBef>
              <a:spcAft>
                <a:spcPts val="0"/>
              </a:spcAft>
              <a:buClr>
                <a:schemeClr val="dk1"/>
              </a:buClr>
              <a:buSzPts val="2200"/>
              <a:buChar char="•"/>
            </a:pPr>
            <a:r>
              <a:rPr lang="en-US" sz="2200"/>
              <a:t>Safety inspections</a:t>
            </a:r>
            <a:endParaRPr/>
          </a:p>
          <a:p>
            <a:pPr indent="-228600" lvl="1" marL="685800" rtl="0" algn="l">
              <a:lnSpc>
                <a:spcPct val="90000"/>
              </a:lnSpc>
              <a:spcBef>
                <a:spcPts val="500"/>
              </a:spcBef>
              <a:spcAft>
                <a:spcPts val="0"/>
              </a:spcAft>
              <a:buClr>
                <a:schemeClr val="dk1"/>
              </a:buClr>
              <a:buSzPts val="2200"/>
              <a:buChar char="•"/>
            </a:pPr>
            <a:r>
              <a:rPr lang="en-US" sz="2200"/>
              <a:t>Reward positive behavior</a:t>
            </a:r>
            <a:endParaRPr/>
          </a:p>
          <a:p>
            <a:pPr indent="-228600" lvl="1" marL="685800" rtl="0" algn="l">
              <a:lnSpc>
                <a:spcPct val="90000"/>
              </a:lnSpc>
              <a:spcBef>
                <a:spcPts val="500"/>
              </a:spcBef>
              <a:spcAft>
                <a:spcPts val="0"/>
              </a:spcAft>
              <a:buClr>
                <a:schemeClr val="dk1"/>
              </a:buClr>
              <a:buSzPts val="2200"/>
              <a:buChar char="•"/>
            </a:pPr>
            <a:r>
              <a:rPr lang="en-US" sz="2200"/>
              <a:t>Encourage incident reporting</a:t>
            </a:r>
            <a:endParaRPr/>
          </a:p>
          <a:p>
            <a:pPr indent="-228600" lvl="0" marL="228600" rtl="0" algn="l">
              <a:lnSpc>
                <a:spcPct val="90000"/>
              </a:lnSpc>
              <a:spcBef>
                <a:spcPts val="1000"/>
              </a:spcBef>
              <a:spcAft>
                <a:spcPts val="0"/>
              </a:spcAft>
              <a:buClr>
                <a:schemeClr val="dk1"/>
              </a:buClr>
              <a:buSzPts val="2200"/>
              <a:buChar char="•"/>
            </a:pPr>
            <a:r>
              <a:rPr lang="en-US" sz="2200"/>
              <a:t>Think win-win</a:t>
            </a:r>
            <a:endParaRPr/>
          </a:p>
        </p:txBody>
      </p:sp>
      <p:pic>
        <p:nvPicPr>
          <p:cNvPr descr="A group of people in a lab&#10;&#10;Description automatically generated with medium confidence" id="935" name="Google Shape;935;p104"/>
          <p:cNvPicPr preferRelativeResize="0"/>
          <p:nvPr/>
        </p:nvPicPr>
        <p:blipFill rotWithShape="1">
          <a:blip r:embed="rId3">
            <a:alphaModFix/>
          </a:blip>
          <a:srcRect b="0" l="28069" r="15510"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936" name="Google Shape;936;p104"/>
          <p:cNvPicPr preferRelativeResize="0"/>
          <p:nvPr/>
        </p:nvPicPr>
        <p:blipFill rotWithShape="1">
          <a:blip r:embed="rId4">
            <a:alphaModFix/>
          </a:blip>
          <a:srcRect b="0" l="0" r="0" t="0"/>
          <a:stretch/>
        </p:blipFill>
        <p:spPr>
          <a:xfrm>
            <a:off x="3955637" y="5669953"/>
            <a:ext cx="1053045" cy="104722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CFB4"/>
            </a:gs>
            <a:gs pos="74000">
              <a:srgbClr val="97DAF2"/>
            </a:gs>
            <a:gs pos="83000">
              <a:srgbClr val="97DAF2"/>
            </a:gs>
            <a:gs pos="100000">
              <a:srgbClr val="BAE6F6"/>
            </a:gs>
          </a:gsLst>
          <a:lin ang="5400000" scaled="0"/>
        </a:gradFill>
      </p:bgPr>
    </p:bg>
    <p:spTree>
      <p:nvGrpSpPr>
        <p:cNvPr id="941" name="Shape 941"/>
        <p:cNvGrpSpPr/>
        <p:nvPr/>
      </p:nvGrpSpPr>
      <p:grpSpPr>
        <a:xfrm>
          <a:off x="0" y="0"/>
          <a:ext cx="0" cy="0"/>
          <a:chOff x="0" y="0"/>
          <a:chExt cx="0" cy="0"/>
        </a:xfrm>
      </p:grpSpPr>
      <p:sp>
        <p:nvSpPr>
          <p:cNvPr id="942" name="Google Shape;942;p105"/>
          <p:cNvSpPr/>
          <p:nvPr/>
        </p:nvSpPr>
        <p:spPr>
          <a:xfrm>
            <a:off x="3048" y="0"/>
            <a:ext cx="12188952" cy="6858000"/>
          </a:xfrm>
          <a:prstGeom prst="rect">
            <a:avLst/>
          </a:prstGeom>
          <a:gradFill>
            <a:gsLst>
              <a:gs pos="0">
                <a:srgbClr val="00CFB4"/>
              </a:gs>
              <a:gs pos="74000">
                <a:srgbClr val="97DAF2"/>
              </a:gs>
              <a:gs pos="83000">
                <a:srgbClr val="97DAF2"/>
              </a:gs>
              <a:gs pos="100000">
                <a:srgbClr val="BAE6F6"/>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3" name="Google Shape;943;p105"/>
          <p:cNvSpPr/>
          <p:nvPr/>
        </p:nvSpPr>
        <p:spPr>
          <a:xfrm>
            <a:off x="1" y="0"/>
            <a:ext cx="4167271" cy="6858000"/>
          </a:xfrm>
          <a:custGeom>
            <a:rect b="b" l="l" r="r" t="t"/>
            <a:pathLst>
              <a:path extrusionOk="0" h="6858000" w="4167271">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4" name="Google Shape;944;p105"/>
          <p:cNvSpPr txBox="1"/>
          <p:nvPr>
            <p:ph type="title"/>
          </p:nvPr>
        </p:nvSpPr>
        <p:spPr>
          <a:xfrm>
            <a:off x="686834" y="1153572"/>
            <a:ext cx="3200400" cy="44611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100"/>
              <a:buFont typeface="Calibri"/>
              <a:buNone/>
            </a:pPr>
            <a:r>
              <a:rPr lang="en-US" sz="4100">
                <a:solidFill>
                  <a:srgbClr val="FFFFFF"/>
                </a:solidFill>
              </a:rPr>
              <a:t>Collaborations</a:t>
            </a:r>
            <a:endParaRPr/>
          </a:p>
        </p:txBody>
      </p:sp>
      <p:sp>
        <p:nvSpPr>
          <p:cNvPr id="945" name="Google Shape;945;p105"/>
          <p:cNvSpPr/>
          <p:nvPr/>
        </p:nvSpPr>
        <p:spPr>
          <a:xfrm flipH="1" rot="10800000">
            <a:off x="7550402" y="2455479"/>
            <a:ext cx="4083433"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946" name="Google Shape;946;p105"/>
          <p:cNvSpPr txBox="1"/>
          <p:nvPr>
            <p:ph idx="1" type="body"/>
          </p:nvPr>
        </p:nvSpPr>
        <p:spPr>
          <a:xfrm>
            <a:off x="4447308" y="319088"/>
            <a:ext cx="6906491" cy="636212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Team development of Chemical Hygiene Plan</a:t>
            </a:r>
            <a:endParaRPr/>
          </a:p>
          <a:p>
            <a:pPr indent="-228600" lvl="0" marL="228600" rtl="0" algn="l">
              <a:lnSpc>
                <a:spcPct val="90000"/>
              </a:lnSpc>
              <a:spcBef>
                <a:spcPts val="1000"/>
              </a:spcBef>
              <a:spcAft>
                <a:spcPts val="0"/>
              </a:spcAft>
              <a:buClr>
                <a:schemeClr val="dk1"/>
              </a:buClr>
              <a:buSzPts val="2400"/>
              <a:buChar char="•"/>
            </a:pPr>
            <a:r>
              <a:rPr lang="en-US" sz="2400"/>
              <a:t>Team customization of Potent Compound Handling Guidelines in Medicinal Chemistry</a:t>
            </a:r>
            <a:endParaRPr/>
          </a:p>
          <a:p>
            <a:pPr indent="-228600" lvl="0" marL="228600" rtl="0" algn="l">
              <a:lnSpc>
                <a:spcPct val="90000"/>
              </a:lnSpc>
              <a:spcBef>
                <a:spcPts val="1000"/>
              </a:spcBef>
              <a:spcAft>
                <a:spcPts val="0"/>
              </a:spcAft>
              <a:buClr>
                <a:schemeClr val="dk1"/>
              </a:buClr>
              <a:buSzPts val="2400"/>
              <a:buChar char="•"/>
            </a:pPr>
            <a:r>
              <a:rPr lang="en-US" sz="2400"/>
              <a:t>Integrated Safety Committee</a:t>
            </a:r>
            <a:endParaRPr/>
          </a:p>
          <a:p>
            <a:pPr indent="-228600" lvl="1" marL="685800" rtl="0" algn="l">
              <a:lnSpc>
                <a:spcPct val="90000"/>
              </a:lnSpc>
              <a:spcBef>
                <a:spcPts val="500"/>
              </a:spcBef>
              <a:spcAft>
                <a:spcPts val="0"/>
              </a:spcAft>
              <a:buClr>
                <a:schemeClr val="dk1"/>
              </a:buClr>
              <a:buSzPts val="2400"/>
              <a:buChar char="•"/>
            </a:pPr>
            <a:r>
              <a:rPr lang="en-US"/>
              <a:t>Championed by a VP of Research</a:t>
            </a:r>
            <a:endParaRPr/>
          </a:p>
          <a:p>
            <a:pPr indent="-228600" lvl="1" marL="685800" rtl="0" algn="l">
              <a:lnSpc>
                <a:spcPct val="90000"/>
              </a:lnSpc>
              <a:spcBef>
                <a:spcPts val="500"/>
              </a:spcBef>
              <a:spcAft>
                <a:spcPts val="0"/>
              </a:spcAft>
              <a:buClr>
                <a:schemeClr val="dk1"/>
              </a:buClr>
              <a:buSzPts val="2400"/>
              <a:buChar char="•"/>
            </a:pPr>
            <a:r>
              <a:rPr lang="en-US"/>
              <a:t>Safety Coordinators led teams in their departments</a:t>
            </a:r>
            <a:endParaRPr/>
          </a:p>
          <a:p>
            <a:pPr indent="-228600" lvl="1" marL="685800" rtl="0" algn="l">
              <a:lnSpc>
                <a:spcPct val="90000"/>
              </a:lnSpc>
              <a:spcBef>
                <a:spcPts val="500"/>
              </a:spcBef>
              <a:spcAft>
                <a:spcPts val="0"/>
              </a:spcAft>
              <a:buClr>
                <a:schemeClr val="dk1"/>
              </a:buClr>
              <a:buSzPts val="2400"/>
              <a:buChar char="•"/>
            </a:pPr>
            <a:r>
              <a:rPr lang="en-US"/>
              <a:t>Friendly competition</a:t>
            </a:r>
            <a:endParaRPr/>
          </a:p>
          <a:p>
            <a:pPr indent="-228600" lvl="0" marL="228600" rtl="0" algn="l">
              <a:lnSpc>
                <a:spcPct val="90000"/>
              </a:lnSpc>
              <a:spcBef>
                <a:spcPts val="1000"/>
              </a:spcBef>
              <a:spcAft>
                <a:spcPts val="0"/>
              </a:spcAft>
              <a:buClr>
                <a:schemeClr val="dk1"/>
              </a:buClr>
              <a:buSzPts val="2400"/>
              <a:buChar char="•"/>
            </a:pPr>
            <a:r>
              <a:rPr lang="en-US" sz="2400"/>
              <a:t>Proactive metrics</a:t>
            </a:r>
            <a:endParaRPr/>
          </a:p>
          <a:p>
            <a:pPr indent="-228600" lvl="1" marL="685800" rtl="0" algn="l">
              <a:lnSpc>
                <a:spcPct val="90000"/>
              </a:lnSpc>
              <a:spcBef>
                <a:spcPts val="500"/>
              </a:spcBef>
              <a:spcAft>
                <a:spcPts val="0"/>
              </a:spcAft>
              <a:buClr>
                <a:schemeClr val="dk1"/>
              </a:buClr>
              <a:buSzPts val="2400"/>
              <a:buChar char="•"/>
            </a:pPr>
            <a:r>
              <a:rPr lang="en-US"/>
              <a:t>Safety inspections</a:t>
            </a:r>
            <a:endParaRPr/>
          </a:p>
          <a:p>
            <a:pPr indent="-228600" lvl="2" marL="1143000" rtl="0" algn="l">
              <a:lnSpc>
                <a:spcPct val="90000"/>
              </a:lnSpc>
              <a:spcBef>
                <a:spcPts val="500"/>
              </a:spcBef>
              <a:spcAft>
                <a:spcPts val="0"/>
              </a:spcAft>
              <a:buClr>
                <a:schemeClr val="dk1"/>
              </a:buClr>
              <a:buSzPts val="2400"/>
              <a:buChar char="•"/>
            </a:pPr>
            <a:r>
              <a:rPr lang="en-US" sz="2400"/>
              <a:t>Tracked to closure</a:t>
            </a:r>
            <a:endParaRPr/>
          </a:p>
          <a:p>
            <a:pPr indent="-228600" lvl="1" marL="685800" rtl="0" algn="l">
              <a:lnSpc>
                <a:spcPct val="90000"/>
              </a:lnSpc>
              <a:spcBef>
                <a:spcPts val="500"/>
              </a:spcBef>
              <a:spcAft>
                <a:spcPts val="0"/>
              </a:spcAft>
              <a:buClr>
                <a:schemeClr val="dk1"/>
              </a:buClr>
              <a:buSzPts val="2400"/>
              <a:buChar char="•"/>
            </a:pPr>
            <a:r>
              <a:rPr lang="en-US"/>
              <a:t>Evacuation drills (documented)</a:t>
            </a:r>
            <a:endParaRPr/>
          </a:p>
          <a:p>
            <a:pPr indent="-228600" lvl="1" marL="685800" rtl="0" algn="l">
              <a:lnSpc>
                <a:spcPct val="90000"/>
              </a:lnSpc>
              <a:spcBef>
                <a:spcPts val="500"/>
              </a:spcBef>
              <a:spcAft>
                <a:spcPts val="0"/>
              </a:spcAft>
              <a:buClr>
                <a:schemeClr val="dk1"/>
              </a:buClr>
              <a:buSzPts val="2400"/>
              <a:buChar char="•"/>
            </a:pPr>
            <a:r>
              <a:rPr lang="en-US"/>
              <a:t>Safety training attendance</a:t>
            </a:r>
            <a:endParaRPr/>
          </a:p>
          <a:p>
            <a:pPr indent="-228600" lvl="1" marL="685800" rtl="0" algn="l">
              <a:lnSpc>
                <a:spcPct val="90000"/>
              </a:lnSpc>
              <a:spcBef>
                <a:spcPts val="500"/>
              </a:spcBef>
              <a:spcAft>
                <a:spcPts val="0"/>
              </a:spcAft>
              <a:buClr>
                <a:schemeClr val="dk1"/>
              </a:buClr>
              <a:buSzPts val="2400"/>
              <a:buChar char="•"/>
            </a:pPr>
            <a:r>
              <a:rPr lang="en-US"/>
              <a:t>Incident reporting</a:t>
            </a:r>
            <a:endParaRPr/>
          </a:p>
          <a:p>
            <a:pPr indent="-228600" lvl="0" marL="228600" rtl="0" algn="l">
              <a:lnSpc>
                <a:spcPct val="90000"/>
              </a:lnSpc>
              <a:spcBef>
                <a:spcPts val="1000"/>
              </a:spcBef>
              <a:spcAft>
                <a:spcPts val="0"/>
              </a:spcAft>
              <a:buClr>
                <a:schemeClr val="dk1"/>
              </a:buClr>
              <a:buSzPts val="2400"/>
              <a:buChar char="•"/>
            </a:pPr>
            <a:r>
              <a:rPr lang="en-US" sz="2400"/>
              <a:t>Safety as a performance metric (5%)</a:t>
            </a:r>
            <a:endParaRPr sz="15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06"/>
          <p:cNvSpPr txBox="1"/>
          <p:nvPr>
            <p:ph idx="1" type="body"/>
          </p:nvPr>
        </p:nvSpPr>
        <p:spPr>
          <a:xfrm>
            <a:off x="1267968" y="1201567"/>
            <a:ext cx="7516267" cy="17323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sz="3600"/>
              <a:t>Facility Design and Lab Equipment (Engineering Controls)</a:t>
            </a:r>
            <a:endParaRPr/>
          </a:p>
          <a:p>
            <a:pPr indent="0" lvl="0" marL="0" rtl="0" algn="l">
              <a:lnSpc>
                <a:spcPct val="90000"/>
              </a:lnSpc>
              <a:spcBef>
                <a:spcPts val="1000"/>
              </a:spcBef>
              <a:spcAft>
                <a:spcPts val="0"/>
              </a:spcAft>
              <a:buClr>
                <a:schemeClr val="lt1"/>
              </a:buClr>
              <a:buSzPts val="3200"/>
              <a:buNone/>
            </a:pPr>
            <a:r>
              <a:t/>
            </a:r>
            <a:endParaRPr/>
          </a:p>
        </p:txBody>
      </p:sp>
      <p:sp>
        <p:nvSpPr>
          <p:cNvPr id="953" name="Google Shape;953;p106"/>
          <p:cNvSpPr txBox="1"/>
          <p:nvPr>
            <p:ph idx="2" type="body"/>
          </p:nvPr>
        </p:nvSpPr>
        <p:spPr>
          <a:xfrm>
            <a:off x="4148508" y="3565096"/>
            <a:ext cx="4114800" cy="1600382"/>
          </a:xfrm>
          <a:prstGeom prst="rect">
            <a:avLst/>
          </a:prstGeom>
          <a:noFill/>
          <a:ln>
            <a:noFill/>
          </a:ln>
        </p:spPr>
        <p:txBody>
          <a:bodyPr anchorCtr="0" anchor="t" bIns="45700" lIns="91425" spcFirstLastPara="1" rIns="91425" wrap="square" tIns="45700">
            <a:normAutofit/>
          </a:bodyPr>
          <a:lstStyle/>
          <a:p>
            <a:pPr indent="-228600" lvl="0" marL="228600" rtl="0" algn="l">
              <a:lnSpc>
                <a:spcPct val="70000"/>
              </a:lnSpc>
              <a:spcBef>
                <a:spcPts val="0"/>
              </a:spcBef>
              <a:spcAft>
                <a:spcPts val="0"/>
              </a:spcAft>
              <a:buClr>
                <a:schemeClr val="lt1"/>
              </a:buClr>
              <a:buSzPts val="2400"/>
              <a:buChar char="•"/>
            </a:pPr>
            <a:r>
              <a:rPr lang="en-US" sz="2400"/>
              <a:t>Get EH&amp;S involved early!</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pic>
        <p:nvPicPr>
          <p:cNvPr id="959" name="Google Shape;959;p107"/>
          <p:cNvPicPr preferRelativeResize="0"/>
          <p:nvPr>
            <p:ph idx="2" type="pic"/>
          </p:nvPr>
        </p:nvPicPr>
        <p:blipFill rotWithShape="1">
          <a:blip r:embed="rId3">
            <a:alphaModFix/>
          </a:blip>
          <a:srcRect b="0" l="18063" r="18062" t="0"/>
          <a:stretch/>
        </p:blipFill>
        <p:spPr>
          <a:xfrm>
            <a:off x="358009" y="1039463"/>
            <a:ext cx="3924644" cy="5525311"/>
          </a:xfrm>
          <a:prstGeom prst="rect">
            <a:avLst/>
          </a:prstGeom>
          <a:noFill/>
          <a:ln>
            <a:noFill/>
          </a:ln>
        </p:spPr>
      </p:pic>
      <p:sp>
        <p:nvSpPr>
          <p:cNvPr id="960" name="Google Shape;960;p107"/>
          <p:cNvSpPr txBox="1"/>
          <p:nvPr>
            <p:ph idx="1" type="body"/>
          </p:nvPr>
        </p:nvSpPr>
        <p:spPr>
          <a:xfrm>
            <a:off x="3567588" y="519925"/>
            <a:ext cx="8241792" cy="95974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2CE"/>
              </a:buClr>
              <a:buSzPts val="3600"/>
              <a:buNone/>
            </a:pPr>
            <a:r>
              <a:rPr lang="en-US" sz="3600"/>
              <a:t>The Room Cannot Be the Containment</a:t>
            </a:r>
            <a:endParaRPr/>
          </a:p>
        </p:txBody>
      </p:sp>
      <p:sp>
        <p:nvSpPr>
          <p:cNvPr id="961" name="Google Shape;961;p107"/>
          <p:cNvSpPr txBox="1"/>
          <p:nvPr>
            <p:ph idx="3" type="body"/>
          </p:nvPr>
        </p:nvSpPr>
        <p:spPr>
          <a:xfrm>
            <a:off x="4571427" y="1367926"/>
            <a:ext cx="6234113" cy="466711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Char char="•"/>
            </a:pPr>
            <a:r>
              <a:rPr lang="en-US" sz="2400"/>
              <a:t>Use of wrong or antiquated equipment</a:t>
            </a:r>
            <a:endParaRPr/>
          </a:p>
          <a:p>
            <a:pPr indent="-228600" lvl="0" marL="228600" rtl="0" algn="l">
              <a:lnSpc>
                <a:spcPct val="90000"/>
              </a:lnSpc>
              <a:spcBef>
                <a:spcPts val="1000"/>
              </a:spcBef>
              <a:spcAft>
                <a:spcPts val="0"/>
              </a:spcAft>
              <a:buClr>
                <a:schemeClr val="dk1"/>
              </a:buClr>
              <a:buSzPts val="2400"/>
              <a:buChar char="•"/>
            </a:pPr>
            <a:r>
              <a:rPr lang="en-US" sz="2400"/>
              <a:t>Purchase of older facilities (CMOs, CROs)</a:t>
            </a:r>
            <a:endParaRPr/>
          </a:p>
          <a:p>
            <a:pPr indent="-228600" lvl="1" marL="685800" rtl="0" algn="l">
              <a:lnSpc>
                <a:spcPct val="90000"/>
              </a:lnSpc>
              <a:spcBef>
                <a:spcPts val="500"/>
              </a:spcBef>
              <a:spcAft>
                <a:spcPts val="0"/>
              </a:spcAft>
              <a:buClr>
                <a:schemeClr val="dk1"/>
              </a:buClr>
              <a:buSzPts val="2400"/>
              <a:buChar char="•"/>
            </a:pPr>
            <a:r>
              <a:rPr lang="en-US" sz="2400"/>
              <a:t>Conversion of office use to lab use</a:t>
            </a:r>
            <a:endParaRPr/>
          </a:p>
          <a:p>
            <a:pPr indent="-228600" lvl="1" marL="685800" rtl="0" algn="l">
              <a:lnSpc>
                <a:spcPct val="90000"/>
              </a:lnSpc>
              <a:spcBef>
                <a:spcPts val="500"/>
              </a:spcBef>
              <a:spcAft>
                <a:spcPts val="0"/>
              </a:spcAft>
              <a:buClr>
                <a:schemeClr val="dk1"/>
              </a:buClr>
              <a:buSzPts val="2400"/>
              <a:buChar char="•"/>
            </a:pPr>
            <a:r>
              <a:rPr lang="en-US" sz="2400"/>
              <a:t>Non cleanable surfaces</a:t>
            </a:r>
            <a:endParaRPr/>
          </a:p>
          <a:p>
            <a:pPr indent="-228600" lvl="2" marL="1143000" rtl="0" algn="l">
              <a:lnSpc>
                <a:spcPct val="90000"/>
              </a:lnSpc>
              <a:spcBef>
                <a:spcPts val="500"/>
              </a:spcBef>
              <a:spcAft>
                <a:spcPts val="0"/>
              </a:spcAft>
              <a:buClr>
                <a:schemeClr val="dk1"/>
              </a:buClr>
              <a:buSzPts val="2400"/>
              <a:buChar char="•"/>
            </a:pPr>
            <a:r>
              <a:rPr lang="en-US" sz="2400"/>
              <a:t>Wood surfaces in labs</a:t>
            </a:r>
            <a:endParaRPr/>
          </a:p>
          <a:p>
            <a:pPr indent="-228600" lvl="2" marL="1143000" rtl="0" algn="l">
              <a:lnSpc>
                <a:spcPct val="90000"/>
              </a:lnSpc>
              <a:spcBef>
                <a:spcPts val="500"/>
              </a:spcBef>
              <a:spcAft>
                <a:spcPts val="0"/>
              </a:spcAft>
              <a:buClr>
                <a:schemeClr val="dk1"/>
              </a:buClr>
              <a:buSzPts val="2400"/>
              <a:buChar char="•"/>
            </a:pPr>
            <a:r>
              <a:rPr lang="en-US" sz="2400"/>
              <a:t>Chemical storage in office cabinets</a:t>
            </a:r>
            <a:endParaRPr/>
          </a:p>
          <a:p>
            <a:pPr indent="-228600" lvl="0" marL="228600" rtl="0" algn="l">
              <a:lnSpc>
                <a:spcPct val="90000"/>
              </a:lnSpc>
              <a:spcBef>
                <a:spcPts val="1000"/>
              </a:spcBef>
              <a:spcAft>
                <a:spcPts val="0"/>
              </a:spcAft>
              <a:buClr>
                <a:schemeClr val="dk1"/>
              </a:buClr>
              <a:buSzPts val="2400"/>
              <a:buChar char="•"/>
            </a:pPr>
            <a:r>
              <a:rPr lang="en-US" sz="2400"/>
              <a:t>New pilot plant design did not include local exhaust ventilation</a:t>
            </a:r>
            <a:endParaRPr/>
          </a:p>
          <a:p>
            <a:pPr indent="-228600" lvl="0" marL="228600" rtl="0" algn="l">
              <a:lnSpc>
                <a:spcPct val="90000"/>
              </a:lnSpc>
              <a:spcBef>
                <a:spcPts val="1000"/>
              </a:spcBef>
              <a:spcAft>
                <a:spcPts val="0"/>
              </a:spcAft>
              <a:buClr>
                <a:schemeClr val="dk1"/>
              </a:buClr>
              <a:buSzPts val="2400"/>
              <a:buChar char="•"/>
            </a:pPr>
            <a:r>
              <a:rPr lang="en-US" sz="2400"/>
              <a:t>Air pressure relationships/ventilation gradients</a:t>
            </a:r>
            <a:endParaRPr/>
          </a:p>
        </p:txBody>
      </p:sp>
      <p:sp>
        <p:nvSpPr>
          <p:cNvPr id="962" name="Google Shape;962;p107"/>
          <p:cNvSpPr txBox="1"/>
          <p:nvPr>
            <p:ph idx="4294967295" type="title"/>
          </p:nvPr>
        </p:nvSpPr>
        <p:spPr>
          <a:xfrm>
            <a:off x="3169921" y="376682"/>
            <a:ext cx="8241792"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4400"/>
              <a:buFont typeface="Calibri"/>
              <a:buNone/>
            </a:pPr>
            <a:r>
              <a:rPr lang="en-US"/>
              <a:t> </a:t>
            </a:r>
            <a:endParaRPr/>
          </a:p>
        </p:txBody>
      </p:sp>
      <p:sp>
        <p:nvSpPr>
          <p:cNvPr id="963" name="Google Shape;963;p107"/>
          <p:cNvSpPr txBox="1"/>
          <p:nvPr/>
        </p:nvSpPr>
        <p:spPr>
          <a:xfrm>
            <a:off x="3047189" y="3244334"/>
            <a:ext cx="60943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964" name="Google Shape;964;p107"/>
          <p:cNvSpPr txBox="1"/>
          <p:nvPr/>
        </p:nvSpPr>
        <p:spPr>
          <a:xfrm>
            <a:off x="3047189" y="3244334"/>
            <a:ext cx="60943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08"/>
          <p:cNvSpPr txBox="1"/>
          <p:nvPr>
            <p:ph idx="1" type="body"/>
          </p:nvPr>
        </p:nvSpPr>
        <p:spPr>
          <a:xfrm>
            <a:off x="1445045" y="1486929"/>
            <a:ext cx="9683291" cy="4067954"/>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971" name="Google Shape;971;p108"/>
          <p:cNvSpPr txBox="1"/>
          <p:nvPr>
            <p:ph idx="2" type="body"/>
          </p:nvPr>
        </p:nvSpPr>
        <p:spPr>
          <a:xfrm>
            <a:off x="1445045" y="519924"/>
            <a:ext cx="9683291" cy="53579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72CE"/>
              </a:buClr>
              <a:buSzPts val="3200"/>
              <a:buNone/>
            </a:pPr>
            <a:r>
              <a:t/>
            </a:r>
            <a:endParaRPr/>
          </a:p>
        </p:txBody>
      </p:sp>
      <p:pic>
        <p:nvPicPr>
          <p:cNvPr id="972" name="Google Shape;972;p108"/>
          <p:cNvPicPr preferRelativeResize="0"/>
          <p:nvPr/>
        </p:nvPicPr>
        <p:blipFill rotWithShape="1">
          <a:blip r:embed="rId3">
            <a:alphaModFix/>
          </a:blip>
          <a:srcRect b="0" l="0" r="0" t="0"/>
          <a:stretch/>
        </p:blipFill>
        <p:spPr>
          <a:xfrm>
            <a:off x="1445045" y="363077"/>
            <a:ext cx="8385136" cy="559009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0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Engineering Controls</a:t>
            </a:r>
            <a:br>
              <a:rPr b="1" lang="en-US" sz="3600"/>
            </a:br>
            <a:r>
              <a:rPr b="1" lang="en-US" sz="3600"/>
              <a:t>Laboratory-Type Hoods</a:t>
            </a:r>
            <a:endParaRPr/>
          </a:p>
        </p:txBody>
      </p:sp>
      <p:sp>
        <p:nvSpPr>
          <p:cNvPr id="979" name="Google Shape;979;p10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The pictured hood is appropriate for use with potent compound powders.</a:t>
            </a:r>
            <a:endParaRPr/>
          </a:p>
          <a:p>
            <a:pPr indent="-228600" lvl="1" marL="685800" rtl="0" algn="l">
              <a:lnSpc>
                <a:spcPct val="90000"/>
              </a:lnSpc>
              <a:spcBef>
                <a:spcPts val="500"/>
              </a:spcBef>
              <a:spcAft>
                <a:spcPts val="0"/>
              </a:spcAft>
              <a:buClr>
                <a:schemeClr val="dk1"/>
              </a:buClr>
              <a:buSzPts val="2800"/>
              <a:buChar char="•"/>
            </a:pPr>
            <a:r>
              <a:rPr lang="en-US" sz="2800"/>
              <a:t>True</a:t>
            </a:r>
            <a:endParaRPr/>
          </a:p>
          <a:p>
            <a:pPr indent="-228600" lvl="1" marL="685800" rtl="0" algn="l">
              <a:lnSpc>
                <a:spcPct val="90000"/>
              </a:lnSpc>
              <a:spcBef>
                <a:spcPts val="500"/>
              </a:spcBef>
              <a:spcAft>
                <a:spcPts val="0"/>
              </a:spcAft>
              <a:buClr>
                <a:schemeClr val="dk1"/>
              </a:buClr>
              <a:buSzPts val="2800"/>
              <a:buChar char="•"/>
            </a:pPr>
            <a:r>
              <a:rPr lang="en-US" sz="2800"/>
              <a:t>False</a:t>
            </a:r>
            <a:endParaRPr/>
          </a:p>
          <a:p>
            <a:pPr indent="0" lvl="1" marL="234950" rtl="0" algn="l">
              <a:lnSpc>
                <a:spcPct val="90000"/>
              </a:lnSpc>
              <a:spcBef>
                <a:spcPts val="500"/>
              </a:spcBef>
              <a:spcAft>
                <a:spcPts val="0"/>
              </a:spcAft>
              <a:buClr>
                <a:schemeClr val="dk1"/>
              </a:buClr>
              <a:buSzPts val="2400"/>
              <a:buNone/>
            </a:pPr>
            <a:r>
              <a:t/>
            </a:r>
            <a:endParaRPr/>
          </a:p>
        </p:txBody>
      </p:sp>
      <p:pic>
        <p:nvPicPr>
          <p:cNvPr id="980" name="Google Shape;980;p109"/>
          <p:cNvPicPr preferRelativeResize="0"/>
          <p:nvPr/>
        </p:nvPicPr>
        <p:blipFill rotWithShape="1">
          <a:blip r:embed="rId3">
            <a:alphaModFix/>
          </a:blip>
          <a:srcRect b="0" l="0" r="0" t="0"/>
          <a:stretch/>
        </p:blipFill>
        <p:spPr>
          <a:xfrm>
            <a:off x="4346232" y="2653170"/>
            <a:ext cx="4974767" cy="3523793"/>
          </a:xfrm>
          <a:prstGeom prst="rect">
            <a:avLst/>
          </a:prstGeom>
          <a:noFill/>
          <a:ln>
            <a:noFill/>
          </a:ln>
        </p:spPr>
      </p:pic>
      <p:pic>
        <p:nvPicPr>
          <p:cNvPr id="981" name="Google Shape;981;p109"/>
          <p:cNvPicPr preferRelativeResize="0"/>
          <p:nvPr/>
        </p:nvPicPr>
        <p:blipFill rotWithShape="1">
          <a:blip r:embed="rId4">
            <a:alphaModFix/>
          </a:blip>
          <a:srcRect b="0" l="0" r="0" t="0"/>
          <a:stretch/>
        </p:blipFill>
        <p:spPr>
          <a:xfrm>
            <a:off x="8223349" y="6142324"/>
            <a:ext cx="3572566" cy="7011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7" name="Shape 387"/>
        <p:cNvGrpSpPr/>
        <p:nvPr/>
      </p:nvGrpSpPr>
      <p:grpSpPr>
        <a:xfrm>
          <a:off x="0" y="0"/>
          <a:ext cx="0" cy="0"/>
          <a:chOff x="0" y="0"/>
          <a:chExt cx="0" cy="0"/>
        </a:xfrm>
      </p:grpSpPr>
      <p:sp>
        <p:nvSpPr>
          <p:cNvPr id="388" name="Google Shape;388;p56"/>
          <p:cNvSpPr txBox="1"/>
          <p:nvPr>
            <p:ph type="title"/>
          </p:nvPr>
        </p:nvSpPr>
        <p:spPr>
          <a:xfrm>
            <a:off x="838200" y="365129"/>
            <a:ext cx="10515600" cy="1325563"/>
          </a:xfrm>
          <a:prstGeom prst="rect">
            <a:avLst/>
          </a:prstGeom>
          <a:noFill/>
          <a:ln>
            <a:noFill/>
          </a:ln>
        </p:spPr>
        <p:txBody>
          <a:bodyPr anchorCtr="0" anchor="b" bIns="44450" lIns="90475" spcFirstLastPara="1" rIns="90475" wrap="square" tIns="44450">
            <a:normAutofit/>
          </a:bodyPr>
          <a:lstStyle/>
          <a:p>
            <a:pPr indent="0" lvl="0" marL="0" rtl="0" algn="l">
              <a:lnSpc>
                <a:spcPct val="90000"/>
              </a:lnSpc>
              <a:spcBef>
                <a:spcPts val="0"/>
              </a:spcBef>
              <a:spcAft>
                <a:spcPts val="0"/>
              </a:spcAft>
              <a:buClr>
                <a:srgbClr val="00A3B4"/>
              </a:buClr>
              <a:buSzPts val="3600"/>
              <a:buFont typeface="Calibri"/>
              <a:buNone/>
            </a:pPr>
            <a:r>
              <a:rPr lang="en-US"/>
              <a:t>Potential of Pharmaceutical Substances to Cause Occupational Illness</a:t>
            </a:r>
            <a:endParaRPr/>
          </a:p>
        </p:txBody>
      </p:sp>
      <p:sp>
        <p:nvSpPr>
          <p:cNvPr id="389" name="Google Shape;389;p56"/>
          <p:cNvSpPr txBox="1"/>
          <p:nvPr>
            <p:ph idx="1" type="body"/>
          </p:nvPr>
        </p:nvSpPr>
        <p:spPr>
          <a:xfrm>
            <a:off x="838200" y="1825625"/>
            <a:ext cx="10515600" cy="4351338"/>
          </a:xfrm>
          <a:prstGeom prst="rect">
            <a:avLst/>
          </a:prstGeom>
          <a:noFill/>
          <a:ln>
            <a:noFill/>
          </a:ln>
        </p:spPr>
        <p:txBody>
          <a:bodyPr anchorCtr="0" anchor="t" bIns="44450" lIns="90475" spcFirstLastPara="1" rIns="90475" wrap="square" tIns="44450">
            <a:normAutofit/>
          </a:bodyPr>
          <a:lstStyle/>
          <a:p>
            <a:pPr indent="-233363" lvl="0" marL="233363" rtl="0" algn="l">
              <a:lnSpc>
                <a:spcPct val="100000"/>
              </a:lnSpc>
              <a:spcBef>
                <a:spcPts val="0"/>
              </a:spcBef>
              <a:spcAft>
                <a:spcPts val="0"/>
              </a:spcAft>
              <a:buClr>
                <a:schemeClr val="dk1"/>
              </a:buClr>
              <a:buSzPts val="1440"/>
              <a:buFont typeface="Noto Sans Symbols"/>
              <a:buNone/>
            </a:pPr>
            <a:r>
              <a:rPr b="1" lang="en-US" sz="2400"/>
              <a:t>Historical Examples</a:t>
            </a:r>
            <a:endParaRPr sz="2400"/>
          </a:p>
          <a:p>
            <a:pPr indent="-233363" lvl="0" marL="233363" rtl="0" algn="l">
              <a:lnSpc>
                <a:spcPct val="100000"/>
              </a:lnSpc>
              <a:spcBef>
                <a:spcPts val="1800"/>
              </a:spcBef>
              <a:spcAft>
                <a:spcPts val="0"/>
              </a:spcAft>
              <a:buClr>
                <a:schemeClr val="dk1"/>
              </a:buClr>
              <a:buSzPts val="2400"/>
              <a:buChar char="•"/>
            </a:pPr>
            <a:r>
              <a:rPr lang="en-US" sz="2400"/>
              <a:t>Sex hormones</a:t>
            </a:r>
            <a:endParaRPr/>
          </a:p>
          <a:p>
            <a:pPr indent="-233363" lvl="0" marL="233363" rtl="0" algn="l">
              <a:lnSpc>
                <a:spcPct val="100000"/>
              </a:lnSpc>
              <a:spcBef>
                <a:spcPts val="1800"/>
              </a:spcBef>
              <a:spcAft>
                <a:spcPts val="0"/>
              </a:spcAft>
              <a:buClr>
                <a:schemeClr val="dk1"/>
              </a:buClr>
              <a:buSzPts val="2400"/>
              <a:buChar char="•"/>
            </a:pPr>
            <a:r>
              <a:rPr lang="en-US" sz="2400"/>
              <a:t>Opiates</a:t>
            </a:r>
            <a:endParaRPr/>
          </a:p>
          <a:p>
            <a:pPr indent="-233363" lvl="0" marL="233363" rtl="0" algn="l">
              <a:lnSpc>
                <a:spcPct val="100000"/>
              </a:lnSpc>
              <a:spcBef>
                <a:spcPts val="1800"/>
              </a:spcBef>
              <a:spcAft>
                <a:spcPts val="0"/>
              </a:spcAft>
              <a:buClr>
                <a:schemeClr val="dk1"/>
              </a:buClr>
              <a:buSzPts val="2400"/>
              <a:buChar char="•"/>
            </a:pPr>
            <a:r>
              <a:rPr lang="en-US" sz="2400"/>
              <a:t>Antibiotics</a:t>
            </a:r>
            <a:endParaRPr/>
          </a:p>
          <a:p>
            <a:pPr indent="-233363" lvl="0" marL="233363" rtl="0" algn="l">
              <a:lnSpc>
                <a:spcPct val="100000"/>
              </a:lnSpc>
              <a:spcBef>
                <a:spcPts val="1800"/>
              </a:spcBef>
              <a:spcAft>
                <a:spcPts val="0"/>
              </a:spcAft>
              <a:buClr>
                <a:schemeClr val="dk1"/>
              </a:buClr>
              <a:buSzPts val="2400"/>
              <a:buChar char="•"/>
            </a:pPr>
            <a:r>
              <a:rPr lang="en-US" sz="2400"/>
              <a:t>“Cytotoxic” drugs</a:t>
            </a:r>
            <a:endParaRPr/>
          </a:p>
          <a:p>
            <a:pPr indent="-233363" lvl="0" marL="233363" rtl="0" algn="l">
              <a:lnSpc>
                <a:spcPct val="100000"/>
              </a:lnSpc>
              <a:spcBef>
                <a:spcPts val="1800"/>
              </a:spcBef>
              <a:spcAft>
                <a:spcPts val="0"/>
              </a:spcAft>
              <a:buClr>
                <a:schemeClr val="dk1"/>
              </a:buClr>
              <a:buSzPts val="2400"/>
              <a:buChar char="•"/>
            </a:pPr>
            <a:r>
              <a:rPr lang="en-US" sz="2400"/>
              <a:t>Prostaglandins</a:t>
            </a:r>
            <a:endParaRPr/>
          </a:p>
        </p:txBody>
      </p:sp>
      <p:pic>
        <p:nvPicPr>
          <p:cNvPr id="390" name="Google Shape;390;p56"/>
          <p:cNvPicPr preferRelativeResize="0"/>
          <p:nvPr/>
        </p:nvPicPr>
        <p:blipFill rotWithShape="1">
          <a:blip r:embed="rId3">
            <a:alphaModFix/>
          </a:blip>
          <a:srcRect b="12880" l="0" r="-2" t="16014"/>
          <a:stretch/>
        </p:blipFill>
        <p:spPr>
          <a:xfrm>
            <a:off x="6623304" y="1616505"/>
            <a:ext cx="5079102" cy="2338364"/>
          </a:xfrm>
          <a:prstGeom prst="rect">
            <a:avLst/>
          </a:prstGeom>
          <a:noFill/>
          <a:ln>
            <a:noFill/>
          </a:ln>
        </p:spPr>
      </p:pic>
      <p:pic>
        <p:nvPicPr>
          <p:cNvPr id="391" name="Google Shape;391;p56"/>
          <p:cNvPicPr preferRelativeResize="0"/>
          <p:nvPr/>
        </p:nvPicPr>
        <p:blipFill rotWithShape="1">
          <a:blip r:embed="rId4">
            <a:alphaModFix/>
          </a:blip>
          <a:srcRect b="6466" l="0" r="-2" t="16799"/>
          <a:stretch/>
        </p:blipFill>
        <p:spPr>
          <a:xfrm>
            <a:off x="4625340" y="4286393"/>
            <a:ext cx="3995928" cy="1839704"/>
          </a:xfrm>
          <a:prstGeom prst="rect">
            <a:avLst/>
          </a:prstGeom>
          <a:noFill/>
          <a:ln>
            <a:noFill/>
          </a:ln>
        </p:spPr>
      </p:pic>
      <p:sp>
        <p:nvSpPr>
          <p:cNvPr id="392" name="Google Shape;392;p56"/>
          <p:cNvSpPr txBox="1"/>
          <p:nvPr/>
        </p:nvSpPr>
        <p:spPr>
          <a:xfrm>
            <a:off x="1063752" y="5862745"/>
            <a:ext cx="712317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Source:  https://commons.wikimedia.org/wiki/File:Asymmetric_Gynecomastia.jpg</a:t>
            </a:r>
            <a:endParaRPr/>
          </a:p>
        </p:txBody>
      </p:sp>
      <p:pic>
        <p:nvPicPr>
          <p:cNvPr id="393" name="Google Shape;393;p56"/>
          <p:cNvPicPr preferRelativeResize="0"/>
          <p:nvPr/>
        </p:nvPicPr>
        <p:blipFill rotWithShape="1">
          <a:blip r:embed="rId5">
            <a:alphaModFix/>
          </a:blip>
          <a:srcRect b="0" l="0" r="0" t="0"/>
          <a:stretch/>
        </p:blipFill>
        <p:spPr>
          <a:xfrm>
            <a:off x="8196072" y="6020690"/>
            <a:ext cx="3995928" cy="78989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Engineering Controls</a:t>
            </a:r>
            <a:br>
              <a:rPr b="1" lang="en-US" sz="3600"/>
            </a:br>
            <a:r>
              <a:rPr b="1" lang="en-US" sz="3600"/>
              <a:t>Laboratory-Type Hoods</a:t>
            </a:r>
            <a:endParaRPr/>
          </a:p>
        </p:txBody>
      </p:sp>
      <p:sp>
        <p:nvSpPr>
          <p:cNvPr id="988" name="Google Shape;988;p1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The pictured hood is appropriate for use with potent compound powders.</a:t>
            </a:r>
            <a:endParaRPr/>
          </a:p>
          <a:p>
            <a:pPr indent="-228600" lvl="1" marL="685800" rtl="0" algn="l">
              <a:lnSpc>
                <a:spcPct val="90000"/>
              </a:lnSpc>
              <a:spcBef>
                <a:spcPts val="500"/>
              </a:spcBef>
              <a:spcAft>
                <a:spcPts val="0"/>
              </a:spcAft>
              <a:buClr>
                <a:schemeClr val="dk1"/>
              </a:buClr>
              <a:buSzPts val="2800"/>
              <a:buChar char="•"/>
            </a:pPr>
            <a:r>
              <a:rPr lang="en-US" sz="2800"/>
              <a:t>True</a:t>
            </a:r>
            <a:endParaRPr/>
          </a:p>
          <a:p>
            <a:pPr indent="-228600" lvl="1" marL="685800" rtl="0" algn="l">
              <a:lnSpc>
                <a:spcPct val="90000"/>
              </a:lnSpc>
              <a:spcBef>
                <a:spcPts val="500"/>
              </a:spcBef>
              <a:spcAft>
                <a:spcPts val="0"/>
              </a:spcAft>
              <a:buClr>
                <a:srgbClr val="FF0000"/>
              </a:buClr>
              <a:buSzPts val="2800"/>
              <a:buChar char="•"/>
            </a:pPr>
            <a:r>
              <a:rPr lang="en-US" sz="2800">
                <a:solidFill>
                  <a:srgbClr val="FF0000"/>
                </a:solidFill>
              </a:rPr>
              <a:t>False</a:t>
            </a:r>
            <a:endParaRPr/>
          </a:p>
          <a:p>
            <a:pPr indent="0" lvl="1" marL="234950" rtl="0" algn="l">
              <a:lnSpc>
                <a:spcPct val="90000"/>
              </a:lnSpc>
              <a:spcBef>
                <a:spcPts val="500"/>
              </a:spcBef>
              <a:spcAft>
                <a:spcPts val="0"/>
              </a:spcAft>
              <a:buClr>
                <a:schemeClr val="dk1"/>
              </a:buClr>
              <a:buSzPts val="2400"/>
              <a:buNone/>
            </a:pPr>
            <a:r>
              <a:t/>
            </a:r>
            <a:endParaRPr/>
          </a:p>
        </p:txBody>
      </p:sp>
      <p:pic>
        <p:nvPicPr>
          <p:cNvPr id="989" name="Google Shape;989;p110"/>
          <p:cNvPicPr preferRelativeResize="0"/>
          <p:nvPr/>
        </p:nvPicPr>
        <p:blipFill rotWithShape="1">
          <a:blip r:embed="rId3">
            <a:alphaModFix/>
          </a:blip>
          <a:srcRect b="0" l="0" r="0" t="0"/>
          <a:stretch/>
        </p:blipFill>
        <p:spPr>
          <a:xfrm>
            <a:off x="5559336" y="2433714"/>
            <a:ext cx="4974767" cy="3523793"/>
          </a:xfrm>
          <a:prstGeom prst="rect">
            <a:avLst/>
          </a:prstGeom>
          <a:noFill/>
          <a:ln>
            <a:noFill/>
          </a:ln>
        </p:spPr>
      </p:pic>
      <p:pic>
        <p:nvPicPr>
          <p:cNvPr id="990" name="Google Shape;990;p110"/>
          <p:cNvPicPr preferRelativeResize="0"/>
          <p:nvPr/>
        </p:nvPicPr>
        <p:blipFill rotWithShape="1">
          <a:blip r:embed="rId4">
            <a:alphaModFix/>
          </a:blip>
          <a:srcRect b="0" l="0" r="0" t="0"/>
          <a:stretch/>
        </p:blipFill>
        <p:spPr>
          <a:xfrm>
            <a:off x="8284309" y="6083951"/>
            <a:ext cx="3572566" cy="70110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pic>
        <p:nvPicPr>
          <p:cNvPr id="996" name="Google Shape;996;p111"/>
          <p:cNvPicPr preferRelativeResize="0"/>
          <p:nvPr/>
        </p:nvPicPr>
        <p:blipFill rotWithShape="1">
          <a:blip r:embed="rId3">
            <a:alphaModFix/>
          </a:blip>
          <a:srcRect b="0" l="0" r="0" t="0"/>
          <a:stretch/>
        </p:blipFill>
        <p:spPr>
          <a:xfrm>
            <a:off x="7140102" y="1482756"/>
            <a:ext cx="4397316" cy="4314205"/>
          </a:xfrm>
          <a:prstGeom prst="rect">
            <a:avLst/>
          </a:prstGeom>
          <a:noFill/>
          <a:ln>
            <a:noFill/>
          </a:ln>
        </p:spPr>
      </p:pic>
      <p:sp>
        <p:nvSpPr>
          <p:cNvPr id="997" name="Google Shape;997;p111"/>
          <p:cNvSpPr txBox="1"/>
          <p:nvPr>
            <p:ph idx="1" type="body"/>
          </p:nvPr>
        </p:nvSpPr>
        <p:spPr>
          <a:xfrm>
            <a:off x="1445045" y="1486929"/>
            <a:ext cx="9683291" cy="406795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p:txBody>
      </p:sp>
      <p:sp>
        <p:nvSpPr>
          <p:cNvPr id="998" name="Google Shape;998;p111"/>
          <p:cNvSpPr txBox="1"/>
          <p:nvPr>
            <p:ph idx="2" type="body"/>
          </p:nvPr>
        </p:nvSpPr>
        <p:spPr>
          <a:xfrm>
            <a:off x="1445045" y="519924"/>
            <a:ext cx="9683291" cy="535794"/>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0072CE"/>
              </a:buClr>
              <a:buSzPts val="3600"/>
              <a:buNone/>
            </a:pPr>
            <a:r>
              <a:rPr lang="en-US" sz="3600"/>
              <a:t>All Hoods Are Not the Same</a:t>
            </a:r>
            <a:endParaRPr/>
          </a:p>
          <a:p>
            <a:pPr indent="0" lvl="0" marL="0" rtl="0" algn="l">
              <a:lnSpc>
                <a:spcPct val="90000"/>
              </a:lnSpc>
              <a:spcBef>
                <a:spcPts val="1000"/>
              </a:spcBef>
              <a:spcAft>
                <a:spcPts val="0"/>
              </a:spcAft>
              <a:buClr>
                <a:srgbClr val="0072CE"/>
              </a:buClr>
              <a:buSzPts val="3200"/>
              <a:buNone/>
            </a:pPr>
            <a:r>
              <a:t/>
            </a:r>
            <a:endParaRPr/>
          </a:p>
        </p:txBody>
      </p:sp>
      <p:sp>
        <p:nvSpPr>
          <p:cNvPr id="999" name="Google Shape;999;p111"/>
          <p:cNvSpPr txBox="1"/>
          <p:nvPr/>
        </p:nvSpPr>
        <p:spPr>
          <a:xfrm>
            <a:off x="0" y="0"/>
            <a:ext cx="4871257"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0" name="Google Shape;1000;p111"/>
          <p:cNvPicPr preferRelativeResize="0"/>
          <p:nvPr/>
        </p:nvPicPr>
        <p:blipFill rotWithShape="1">
          <a:blip r:embed="rId4">
            <a:alphaModFix/>
          </a:blip>
          <a:srcRect b="0" l="0" r="0" t="0"/>
          <a:stretch/>
        </p:blipFill>
        <p:spPr>
          <a:xfrm>
            <a:off x="954121" y="1848255"/>
            <a:ext cx="4977893" cy="3522816"/>
          </a:xfrm>
          <a:prstGeom prst="rect">
            <a:avLst/>
          </a:prstGeom>
          <a:noFill/>
          <a:ln>
            <a:noFill/>
          </a:ln>
        </p:spPr>
      </p:pic>
      <p:pic>
        <p:nvPicPr>
          <p:cNvPr id="1001" name="Google Shape;1001;p111"/>
          <p:cNvPicPr preferRelativeResize="0"/>
          <p:nvPr/>
        </p:nvPicPr>
        <p:blipFill rotWithShape="1">
          <a:blip r:embed="rId5">
            <a:alphaModFix/>
          </a:blip>
          <a:srcRect b="0" l="0" r="0" t="0"/>
          <a:stretch/>
        </p:blipFill>
        <p:spPr>
          <a:xfrm>
            <a:off x="5932014" y="2903973"/>
            <a:ext cx="1305107" cy="97168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112"/>
          <p:cNvSpPr txBox="1"/>
          <p:nvPr>
            <p:ph idx="1" type="body"/>
          </p:nvPr>
        </p:nvSpPr>
        <p:spPr>
          <a:xfrm>
            <a:off x="1445045" y="1486929"/>
            <a:ext cx="9683291" cy="4067954"/>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008" name="Google Shape;1008;p112"/>
          <p:cNvSpPr txBox="1"/>
          <p:nvPr>
            <p:ph idx="2" type="body"/>
          </p:nvPr>
        </p:nvSpPr>
        <p:spPr>
          <a:xfrm>
            <a:off x="1445045" y="519924"/>
            <a:ext cx="9683291" cy="53579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2CE"/>
              </a:buClr>
              <a:buSzPts val="3600"/>
              <a:buNone/>
            </a:pPr>
            <a:r>
              <a:rPr lang="en-US" sz="3600"/>
              <a:t>More Air is Not Necessarily Better</a:t>
            </a:r>
            <a:endParaRPr/>
          </a:p>
        </p:txBody>
      </p:sp>
      <p:pic>
        <p:nvPicPr>
          <p:cNvPr id="1009" name="Google Shape;1009;p112"/>
          <p:cNvPicPr preferRelativeResize="0"/>
          <p:nvPr/>
        </p:nvPicPr>
        <p:blipFill rotWithShape="1">
          <a:blip r:embed="rId3">
            <a:alphaModFix/>
          </a:blip>
          <a:srcRect b="0" l="0" r="0" t="0"/>
          <a:stretch/>
        </p:blipFill>
        <p:spPr>
          <a:xfrm>
            <a:off x="1061020" y="3614258"/>
            <a:ext cx="10960292" cy="2399022"/>
          </a:xfrm>
          <a:prstGeom prst="rect">
            <a:avLst/>
          </a:prstGeom>
          <a:noFill/>
          <a:ln>
            <a:noFill/>
          </a:ln>
        </p:spPr>
      </p:pic>
      <p:pic>
        <p:nvPicPr>
          <p:cNvPr id="1010" name="Google Shape;1010;p112"/>
          <p:cNvPicPr preferRelativeResize="0"/>
          <p:nvPr/>
        </p:nvPicPr>
        <p:blipFill rotWithShape="1">
          <a:blip r:embed="rId4">
            <a:alphaModFix/>
          </a:blip>
          <a:srcRect b="0" l="0" r="0" t="0"/>
          <a:stretch/>
        </p:blipFill>
        <p:spPr>
          <a:xfrm>
            <a:off x="1308159" y="1119974"/>
            <a:ext cx="7013885" cy="230902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113"/>
          <p:cNvSpPr txBox="1"/>
          <p:nvPr>
            <p:ph idx="1" type="body"/>
          </p:nvPr>
        </p:nvSpPr>
        <p:spPr>
          <a:xfrm>
            <a:off x="123985" y="1201567"/>
            <a:ext cx="8632557" cy="17323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sz="3600"/>
              <a:t>Other Standards/Guidance Documents</a:t>
            </a:r>
            <a:endParaRPr/>
          </a:p>
        </p:txBody>
      </p:sp>
      <p:sp>
        <p:nvSpPr>
          <p:cNvPr id="1017" name="Google Shape;1017;p113"/>
          <p:cNvSpPr txBox="1"/>
          <p:nvPr>
            <p:ph idx="2" type="body"/>
          </p:nvPr>
        </p:nvSpPr>
        <p:spPr>
          <a:xfrm>
            <a:off x="3254644" y="3077416"/>
            <a:ext cx="5130584" cy="1732392"/>
          </a:xfrm>
          <a:prstGeom prst="rect">
            <a:avLst/>
          </a:prstGeom>
          <a:noFill/>
          <a:ln>
            <a:noFill/>
          </a:ln>
        </p:spPr>
        <p:txBody>
          <a:bodyPr anchorCtr="0" anchor="t" bIns="45700" lIns="91425" spcFirstLastPara="1" rIns="91425" wrap="square" tIns="45700">
            <a:normAutofit/>
          </a:bodyPr>
          <a:lstStyle/>
          <a:p>
            <a:pPr indent="-228600" lvl="0" marL="228600" rtl="0" algn="l">
              <a:lnSpc>
                <a:spcPct val="70000"/>
              </a:lnSpc>
              <a:spcBef>
                <a:spcPts val="0"/>
              </a:spcBef>
              <a:spcAft>
                <a:spcPts val="0"/>
              </a:spcAft>
              <a:buClr>
                <a:schemeClr val="lt1"/>
              </a:buClr>
              <a:buSzPts val="2800"/>
              <a:buChar char="•"/>
            </a:pPr>
            <a:r>
              <a:rPr lang="en-US" sz="2800"/>
              <a:t>USP 800</a:t>
            </a:r>
            <a:endParaRPr/>
          </a:p>
          <a:p>
            <a:pPr indent="-228600" lvl="0" marL="228600" rtl="0" algn="l">
              <a:lnSpc>
                <a:spcPct val="70000"/>
              </a:lnSpc>
              <a:spcBef>
                <a:spcPts val="1000"/>
              </a:spcBef>
              <a:spcAft>
                <a:spcPts val="0"/>
              </a:spcAft>
              <a:buClr>
                <a:schemeClr val="lt1"/>
              </a:buClr>
              <a:buSzPts val="2800"/>
              <a:buChar char="•"/>
            </a:pPr>
            <a:r>
              <a:rPr lang="en-US" sz="2800"/>
              <a:t>NIOSH Hazardous Drug Alert</a:t>
            </a:r>
            <a:endParaRPr/>
          </a:p>
          <a:p>
            <a:pPr indent="-228600" lvl="0" marL="228600" rtl="0" algn="l">
              <a:lnSpc>
                <a:spcPct val="70000"/>
              </a:lnSpc>
              <a:spcBef>
                <a:spcPts val="1000"/>
              </a:spcBef>
              <a:spcAft>
                <a:spcPts val="0"/>
              </a:spcAft>
              <a:buClr>
                <a:schemeClr val="lt1"/>
              </a:buClr>
              <a:buSzPts val="2800"/>
              <a:buChar char="•"/>
            </a:pPr>
            <a:r>
              <a:rPr b="0" lang="en-US" sz="2800"/>
              <a:t>AIHA Healthcare Working Group</a:t>
            </a:r>
            <a:endParaRPr sz="2800"/>
          </a:p>
          <a:p>
            <a:pPr indent="-101600" lvl="0" marL="228600" rtl="0" algn="l">
              <a:lnSpc>
                <a:spcPct val="70000"/>
              </a:lnSpc>
              <a:spcBef>
                <a:spcPts val="1000"/>
              </a:spcBef>
              <a:spcAft>
                <a:spcPts val="0"/>
              </a:spcAft>
              <a:buClr>
                <a:schemeClr val="lt1"/>
              </a:buClr>
              <a:buSzPts val="2000"/>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14"/>
          <p:cNvSpPr txBox="1"/>
          <p:nvPr>
            <p:ph idx="1" type="body"/>
          </p:nvPr>
        </p:nvSpPr>
        <p:spPr>
          <a:xfrm>
            <a:off x="1121664" y="1437145"/>
            <a:ext cx="9993407" cy="4685749"/>
          </a:xfrm>
          <a:prstGeom prst="rect">
            <a:avLst/>
          </a:prstGeom>
          <a:noFill/>
          <a:ln>
            <a:noFill/>
          </a:ln>
        </p:spPr>
        <p:txBody>
          <a:bodyPr anchorCtr="0" anchor="t" bIns="45700" lIns="91425" spcFirstLastPara="1" rIns="91425" wrap="square" tIns="45700">
            <a:normAutofit fontScale="92500" lnSpcReduction="10000"/>
          </a:bodyPr>
          <a:lstStyle/>
          <a:p>
            <a:pPr indent="-228631" lvl="0" marL="228600" rtl="0" algn="l">
              <a:lnSpc>
                <a:spcPct val="90000"/>
              </a:lnSpc>
              <a:spcBef>
                <a:spcPts val="0"/>
              </a:spcBef>
              <a:spcAft>
                <a:spcPts val="0"/>
              </a:spcAft>
              <a:buClr>
                <a:srgbClr val="000000"/>
              </a:buClr>
              <a:buSzPct val="100000"/>
              <a:buChar char="•"/>
            </a:pPr>
            <a:r>
              <a:rPr b="1" i="1" lang="en-US" sz="3100">
                <a:solidFill>
                  <a:srgbClr val="000000"/>
                </a:solidFill>
                <a:latin typeface="Calibri"/>
                <a:ea typeface="Calibri"/>
                <a:cs typeface="Calibri"/>
                <a:sym typeface="Calibri"/>
              </a:rPr>
              <a:t>“Provides standards for safe handling of hazardous drugs to minimize the risk of exposure to healthcare personnel, patients and the environment.”       </a:t>
            </a:r>
            <a:endParaRPr b="0" i="1" sz="3100">
              <a:solidFill>
                <a:srgbClr val="000000"/>
              </a:solidFill>
              <a:latin typeface="Calibri"/>
              <a:ea typeface="Calibri"/>
              <a:cs typeface="Calibri"/>
              <a:sym typeface="Calibri"/>
            </a:endParaRPr>
          </a:p>
          <a:p>
            <a:pPr indent="0" lvl="0" marL="0" rtl="0" algn="l">
              <a:lnSpc>
                <a:spcPct val="90000"/>
              </a:lnSpc>
              <a:spcBef>
                <a:spcPts val="1000"/>
              </a:spcBef>
              <a:spcAft>
                <a:spcPts val="0"/>
              </a:spcAft>
              <a:buClr>
                <a:srgbClr val="000000"/>
              </a:buClr>
              <a:buSzPct val="100000"/>
              <a:buNone/>
            </a:pPr>
            <a:r>
              <a:rPr i="1" lang="en-US" sz="3100">
                <a:solidFill>
                  <a:srgbClr val="000000"/>
                </a:solidFill>
                <a:latin typeface="Calibri"/>
                <a:ea typeface="Calibri"/>
                <a:cs typeface="Calibri"/>
                <a:sym typeface="Calibri"/>
              </a:rPr>
              <a:t>     </a:t>
            </a:r>
            <a:endParaRPr/>
          </a:p>
          <a:p>
            <a:pPr indent="0" lvl="0" marL="0" rtl="0" algn="l">
              <a:lnSpc>
                <a:spcPct val="90000"/>
              </a:lnSpc>
              <a:spcBef>
                <a:spcPts val="1000"/>
              </a:spcBef>
              <a:spcAft>
                <a:spcPts val="0"/>
              </a:spcAft>
              <a:buClr>
                <a:srgbClr val="0072CE"/>
              </a:buClr>
              <a:buSzPct val="100000"/>
              <a:buNone/>
            </a:pPr>
            <a:r>
              <a:rPr b="1" lang="en-US" sz="3100">
                <a:solidFill>
                  <a:srgbClr val="0072CE"/>
                </a:solidFill>
              </a:rPr>
              <a:t>Hazardous Drugs:</a:t>
            </a:r>
            <a:r>
              <a:rPr lang="en-US" sz="3100"/>
              <a:t>  also known as </a:t>
            </a:r>
            <a:r>
              <a:rPr b="1" i="1" lang="en-US" sz="3100">
                <a:solidFill>
                  <a:srgbClr val="009CBD"/>
                </a:solidFill>
              </a:rPr>
              <a:t>potent compounds</a:t>
            </a:r>
            <a:r>
              <a:rPr lang="en-US" sz="3100"/>
              <a:t>. </a:t>
            </a:r>
            <a:endParaRPr/>
          </a:p>
          <a:p>
            <a:pPr indent="0" lvl="0" marL="0" rtl="0" algn="l">
              <a:lnSpc>
                <a:spcPct val="90000"/>
              </a:lnSpc>
              <a:spcBef>
                <a:spcPts val="1000"/>
              </a:spcBef>
              <a:spcAft>
                <a:spcPts val="0"/>
              </a:spcAft>
              <a:buClr>
                <a:schemeClr val="dk1"/>
              </a:buClr>
              <a:buSzPct val="100000"/>
              <a:buNone/>
            </a:pPr>
            <a:r>
              <a:t/>
            </a:r>
            <a:endParaRPr b="1" sz="3100">
              <a:solidFill>
                <a:srgbClr val="0072CE"/>
              </a:solidFill>
            </a:endParaRPr>
          </a:p>
          <a:p>
            <a:pPr indent="0" lvl="0" marL="0" rtl="0" algn="l">
              <a:lnSpc>
                <a:spcPct val="90000"/>
              </a:lnSpc>
              <a:spcBef>
                <a:spcPts val="1000"/>
              </a:spcBef>
              <a:spcAft>
                <a:spcPts val="0"/>
              </a:spcAft>
              <a:buClr>
                <a:srgbClr val="0072CE"/>
              </a:buClr>
              <a:buSzPct val="100000"/>
              <a:buNone/>
            </a:pPr>
            <a:r>
              <a:rPr b="1" lang="en-US" sz="3100">
                <a:solidFill>
                  <a:srgbClr val="0072CE"/>
                </a:solidFill>
              </a:rPr>
              <a:t>IH Expertise</a:t>
            </a:r>
            <a:endParaRPr b="1" sz="3100">
              <a:solidFill>
                <a:srgbClr val="0072CE"/>
              </a:solidFill>
            </a:endParaRPr>
          </a:p>
          <a:p>
            <a:pPr indent="0" lvl="1" marL="457200" rtl="0" algn="l">
              <a:lnSpc>
                <a:spcPct val="90000"/>
              </a:lnSpc>
              <a:spcBef>
                <a:spcPts val="500"/>
              </a:spcBef>
              <a:spcAft>
                <a:spcPts val="0"/>
              </a:spcAft>
              <a:buClr>
                <a:schemeClr val="dk1"/>
              </a:buClr>
              <a:buSzPct val="100000"/>
              <a:buNone/>
            </a:pPr>
            <a:r>
              <a:t/>
            </a:r>
            <a:endParaRPr sz="3100"/>
          </a:p>
          <a:p>
            <a:pPr indent="-228631" lvl="0" marL="228600" rtl="0" algn="l">
              <a:lnSpc>
                <a:spcPct val="90000"/>
              </a:lnSpc>
              <a:spcBef>
                <a:spcPts val="1000"/>
              </a:spcBef>
              <a:spcAft>
                <a:spcPts val="0"/>
              </a:spcAft>
              <a:buClr>
                <a:schemeClr val="dk1"/>
              </a:buClr>
              <a:buSzPct val="100000"/>
              <a:buChar char="•"/>
            </a:pPr>
            <a:r>
              <a:rPr lang="en-US" sz="3100"/>
              <a:t>Pharmaceutical IH expertise has not funneled down to the same level in healthcare setting.</a:t>
            </a:r>
            <a:endParaRPr/>
          </a:p>
          <a:p>
            <a:pPr indent="-46545" lvl="1" marL="685800" rtl="0" algn="l">
              <a:lnSpc>
                <a:spcPct val="90000"/>
              </a:lnSpc>
              <a:spcBef>
                <a:spcPts val="500"/>
              </a:spcBef>
              <a:spcAft>
                <a:spcPts val="0"/>
              </a:spcAft>
              <a:buClr>
                <a:schemeClr val="dk1"/>
              </a:buClr>
              <a:buSzPct val="100000"/>
              <a:buNone/>
            </a:pPr>
            <a:r>
              <a:t/>
            </a:r>
            <a:endParaRPr sz="3100"/>
          </a:p>
          <a:p>
            <a:pPr indent="0" lvl="0" marL="0" rtl="0" algn="l">
              <a:lnSpc>
                <a:spcPct val="90000"/>
              </a:lnSpc>
              <a:spcBef>
                <a:spcPts val="10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1024" name="Google Shape;1024;p114"/>
          <p:cNvSpPr txBox="1"/>
          <p:nvPr>
            <p:ph idx="2" type="body"/>
          </p:nvPr>
        </p:nvSpPr>
        <p:spPr>
          <a:xfrm>
            <a:off x="1121664" y="195072"/>
            <a:ext cx="10838687" cy="75364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72CE"/>
              </a:buClr>
              <a:buSzPts val="3600"/>
              <a:buNone/>
            </a:pPr>
            <a:r>
              <a:rPr lang="en-US" sz="3600">
                <a:latin typeface="Fira Sans"/>
                <a:ea typeface="Fira Sans"/>
                <a:cs typeface="Fira Sans"/>
                <a:sym typeface="Fira Sans"/>
              </a:rPr>
              <a:t>USP &lt;800&gt; Hazardous Drugs - Handling in Healthcare Settings  </a:t>
            </a:r>
            <a:endParaRPr sz="3600"/>
          </a:p>
        </p:txBody>
      </p:sp>
      <p:sp>
        <p:nvSpPr>
          <p:cNvPr id="1025" name="Google Shape;1025;p114"/>
          <p:cNvSpPr txBox="1"/>
          <p:nvPr/>
        </p:nvSpPr>
        <p:spPr>
          <a:xfrm>
            <a:off x="1257300" y="6445079"/>
            <a:ext cx="542405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800">
                <a:solidFill>
                  <a:schemeClr val="dk1"/>
                </a:solidFill>
                <a:latin typeface="Calibri"/>
                <a:ea typeface="Calibri"/>
                <a:cs typeface="Calibri"/>
                <a:sym typeface="Calibri"/>
              </a:rPr>
              <a:t>USP website accessed 10.18.22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115"/>
          <p:cNvSpPr txBox="1"/>
          <p:nvPr>
            <p:ph idx="1" type="body"/>
          </p:nvPr>
        </p:nvSpPr>
        <p:spPr>
          <a:xfrm>
            <a:off x="1445045" y="884654"/>
            <a:ext cx="9949174" cy="539331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Char char="•"/>
            </a:pPr>
            <a:r>
              <a:rPr lang="en-US" sz="2400"/>
              <a:t>Purpose: </a:t>
            </a:r>
            <a:endParaRPr/>
          </a:p>
          <a:p>
            <a:pPr indent="-228600" lvl="1" marL="685800" rtl="0" algn="l">
              <a:lnSpc>
                <a:spcPct val="90000"/>
              </a:lnSpc>
              <a:spcBef>
                <a:spcPts val="500"/>
              </a:spcBef>
              <a:spcAft>
                <a:spcPts val="0"/>
              </a:spcAft>
              <a:buClr>
                <a:schemeClr val="dk1"/>
              </a:buClr>
              <a:buSzPts val="2400"/>
              <a:buChar char="•"/>
            </a:pPr>
            <a:r>
              <a:rPr lang="en-US"/>
              <a:t>Verify HD containment</a:t>
            </a:r>
            <a:endParaRPr/>
          </a:p>
          <a:p>
            <a:pPr indent="-228600" lvl="1" marL="685800" rtl="0" algn="l">
              <a:lnSpc>
                <a:spcPct val="90000"/>
              </a:lnSpc>
              <a:spcBef>
                <a:spcPts val="500"/>
              </a:spcBef>
              <a:spcAft>
                <a:spcPts val="0"/>
              </a:spcAft>
              <a:buClr>
                <a:schemeClr val="dk1"/>
              </a:buClr>
              <a:buSzPts val="2400"/>
              <a:buChar char="•"/>
            </a:pPr>
            <a:r>
              <a:rPr lang="en-US"/>
              <a:t>USP &lt;800&gt; enforceable</a:t>
            </a:r>
            <a:r>
              <a:rPr i="1" lang="en-US"/>
              <a:t> </a:t>
            </a:r>
            <a:r>
              <a:rPr lang="en-US"/>
              <a:t>May 1, 2023 </a:t>
            </a:r>
            <a:endParaRPr sz="2000"/>
          </a:p>
          <a:p>
            <a:pPr indent="-228600" lvl="0" marL="228600" rtl="0" algn="l">
              <a:lnSpc>
                <a:spcPct val="90000"/>
              </a:lnSpc>
              <a:spcBef>
                <a:spcPts val="1000"/>
              </a:spcBef>
              <a:spcAft>
                <a:spcPts val="0"/>
              </a:spcAft>
              <a:buClr>
                <a:schemeClr val="dk1"/>
              </a:buClr>
              <a:buSzPts val="2400"/>
              <a:buChar char="•"/>
            </a:pPr>
            <a:r>
              <a:rPr lang="en-US" sz="2400"/>
              <a:t>Requirements: </a:t>
            </a:r>
            <a:endParaRPr/>
          </a:p>
          <a:p>
            <a:pPr indent="-228600" lvl="1" marL="685800" rtl="0" algn="l">
              <a:lnSpc>
                <a:spcPct val="90000"/>
              </a:lnSpc>
              <a:spcBef>
                <a:spcPts val="500"/>
              </a:spcBef>
              <a:spcAft>
                <a:spcPts val="0"/>
              </a:spcAft>
              <a:buClr>
                <a:schemeClr val="dk1"/>
              </a:buClr>
              <a:buSzPts val="2400"/>
              <a:buChar char="•"/>
            </a:pPr>
            <a:r>
              <a:rPr lang="en-US"/>
              <a:t>Follow path of Hazardous Drug (HD) </a:t>
            </a:r>
            <a:endParaRPr/>
          </a:p>
          <a:p>
            <a:pPr indent="-228600" lvl="1" marL="685800" rtl="0" algn="l">
              <a:lnSpc>
                <a:spcPct val="90000"/>
              </a:lnSpc>
              <a:spcBef>
                <a:spcPts val="500"/>
              </a:spcBef>
              <a:spcAft>
                <a:spcPts val="0"/>
              </a:spcAft>
              <a:buClr>
                <a:schemeClr val="dk1"/>
              </a:buClr>
              <a:buSzPts val="2400"/>
              <a:buChar char="•"/>
            </a:pPr>
            <a:r>
              <a:rPr lang="en-US"/>
              <a:t>Qualitative Risk Assessment (RA) – observe work &amp; identify gaps </a:t>
            </a:r>
            <a:endParaRPr/>
          </a:p>
          <a:p>
            <a:pPr indent="-228600" lvl="0" marL="228600" rtl="0" algn="l">
              <a:lnSpc>
                <a:spcPct val="90000"/>
              </a:lnSpc>
              <a:spcBef>
                <a:spcPts val="1000"/>
              </a:spcBef>
              <a:spcAft>
                <a:spcPts val="0"/>
              </a:spcAft>
              <a:buClr>
                <a:schemeClr val="dk1"/>
              </a:buClr>
              <a:buSzPts val="2400"/>
              <a:buChar char="•"/>
            </a:pPr>
            <a:r>
              <a:rPr lang="en-US" sz="2400"/>
              <a:t>When </a:t>
            </a:r>
            <a:endParaRPr/>
          </a:p>
          <a:p>
            <a:pPr indent="-228600" lvl="1" marL="685800" rtl="0" algn="l">
              <a:lnSpc>
                <a:spcPct val="90000"/>
              </a:lnSpc>
              <a:spcBef>
                <a:spcPts val="500"/>
              </a:spcBef>
              <a:spcAft>
                <a:spcPts val="0"/>
              </a:spcAft>
              <a:buClr>
                <a:schemeClr val="dk1"/>
              </a:buClr>
              <a:buSzPts val="2400"/>
              <a:buChar char="•"/>
            </a:pPr>
            <a:r>
              <a:rPr lang="en-US"/>
              <a:t>Baseline; Minimum every 6 months;</a:t>
            </a:r>
            <a:endParaRPr/>
          </a:p>
          <a:p>
            <a:pPr indent="-228600" lvl="1" marL="685800" rtl="0" algn="l">
              <a:lnSpc>
                <a:spcPct val="90000"/>
              </a:lnSpc>
              <a:spcBef>
                <a:spcPts val="500"/>
              </a:spcBef>
              <a:spcAft>
                <a:spcPts val="0"/>
              </a:spcAft>
              <a:buClr>
                <a:schemeClr val="dk1"/>
              </a:buClr>
              <a:buSzPts val="2400"/>
              <a:buChar char="•"/>
            </a:pPr>
            <a:r>
              <a:rPr lang="en-US"/>
              <a:t>Not </a:t>
            </a:r>
            <a:r>
              <a:rPr b="1" i="1" lang="en-US"/>
              <a:t>one and done</a:t>
            </a:r>
            <a:endParaRPr/>
          </a:p>
          <a:p>
            <a:pPr indent="-228600" lvl="1" marL="685800" rtl="0" algn="l">
              <a:lnSpc>
                <a:spcPct val="90000"/>
              </a:lnSpc>
              <a:spcBef>
                <a:spcPts val="500"/>
              </a:spcBef>
              <a:spcAft>
                <a:spcPts val="0"/>
              </a:spcAft>
              <a:buClr>
                <a:schemeClr val="dk1"/>
              </a:buClr>
              <a:buSzPts val="2400"/>
              <a:buChar char="•"/>
            </a:pPr>
            <a:r>
              <a:rPr lang="en-US"/>
              <a:t>Consider more frequent if trending up, or less frequently if results are consistently low </a:t>
            </a:r>
            <a:endParaRPr/>
          </a:p>
          <a:p>
            <a:pPr indent="-228600" lvl="1" marL="685800" rtl="0" algn="l">
              <a:lnSpc>
                <a:spcPct val="90000"/>
              </a:lnSpc>
              <a:spcBef>
                <a:spcPts val="500"/>
              </a:spcBef>
              <a:spcAft>
                <a:spcPts val="0"/>
              </a:spcAft>
              <a:buClr>
                <a:schemeClr val="dk1"/>
              </a:buClr>
              <a:buSzPts val="2400"/>
              <a:buChar char="•"/>
            </a:pPr>
            <a:r>
              <a:rPr lang="en-US"/>
              <a:t>Follow up based on RA Gaps and Actions – confirm actions/adjustments are effective </a:t>
            </a:r>
            <a:endParaRPr/>
          </a:p>
        </p:txBody>
      </p:sp>
      <p:sp>
        <p:nvSpPr>
          <p:cNvPr id="1032" name="Google Shape;1032;p115"/>
          <p:cNvSpPr txBox="1"/>
          <p:nvPr>
            <p:ph idx="2" type="body"/>
          </p:nvPr>
        </p:nvSpPr>
        <p:spPr>
          <a:xfrm>
            <a:off x="1445045" y="231648"/>
            <a:ext cx="9683291" cy="65300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2CE"/>
              </a:buClr>
              <a:buSzPts val="3600"/>
              <a:buNone/>
            </a:pPr>
            <a:r>
              <a:rPr lang="en-US" sz="3600"/>
              <a:t>USP &lt;800&gt; HD Surface Sampling </a:t>
            </a:r>
            <a:endParaRPr sz="36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16"/>
          <p:cNvSpPr txBox="1"/>
          <p:nvPr>
            <p:ph idx="1" type="body"/>
          </p:nvPr>
        </p:nvSpPr>
        <p:spPr>
          <a:xfrm>
            <a:off x="1445045" y="750270"/>
            <a:ext cx="10192773" cy="5357462"/>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2400"/>
              <a:buChar char="•"/>
            </a:pPr>
            <a:r>
              <a:rPr lang="en-US" sz="2400"/>
              <a:t>Summary of USP &lt;800&gt; regulations Section 6</a:t>
            </a:r>
            <a:endParaRPr/>
          </a:p>
          <a:p>
            <a:pPr indent="-228600" lvl="1" marL="685800" rtl="0" algn="l">
              <a:lnSpc>
                <a:spcPct val="120000"/>
              </a:lnSpc>
              <a:spcBef>
                <a:spcPts val="0"/>
              </a:spcBef>
              <a:spcAft>
                <a:spcPts val="0"/>
              </a:spcAft>
              <a:buClr>
                <a:schemeClr val="dk1"/>
              </a:buClr>
              <a:buSzPts val="2400"/>
              <a:buChar char="•"/>
            </a:pPr>
            <a:r>
              <a:rPr i="1" lang="en-US"/>
              <a:t>“Environmental wipe sampling for HD surface residue should be performed routinely (e.g., initially as a benchmark and at least every 6 months, or more often as needed, to verify containment).” </a:t>
            </a:r>
            <a:endParaRPr/>
          </a:p>
          <a:p>
            <a:pPr indent="-228600" lvl="0" marL="228600" rtl="0" algn="l">
              <a:lnSpc>
                <a:spcPct val="120000"/>
              </a:lnSpc>
              <a:spcBef>
                <a:spcPts val="0"/>
              </a:spcBef>
              <a:spcAft>
                <a:spcPts val="0"/>
              </a:spcAft>
              <a:buClr>
                <a:schemeClr val="dk1"/>
              </a:buClr>
              <a:buSzPts val="2400"/>
              <a:buChar char="•"/>
            </a:pPr>
            <a:r>
              <a:rPr lang="en-US" sz="2400"/>
              <a:t>Scope of sampling</a:t>
            </a:r>
            <a:endParaRPr/>
          </a:p>
          <a:p>
            <a:pPr indent="-228600" lvl="1" marL="685800" rtl="0" algn="l">
              <a:lnSpc>
                <a:spcPct val="120000"/>
              </a:lnSpc>
              <a:spcBef>
                <a:spcPts val="0"/>
              </a:spcBef>
              <a:spcAft>
                <a:spcPts val="0"/>
              </a:spcAft>
              <a:buClr>
                <a:schemeClr val="dk1"/>
              </a:buClr>
              <a:buSzPts val="2400"/>
              <a:buChar char="•"/>
            </a:pPr>
            <a:r>
              <a:rPr lang="en-US"/>
              <a:t>Identify hot spots</a:t>
            </a:r>
            <a:endParaRPr/>
          </a:p>
          <a:p>
            <a:pPr indent="-228600" lvl="1" marL="685800" rtl="0" algn="l">
              <a:lnSpc>
                <a:spcPct val="120000"/>
              </a:lnSpc>
              <a:spcBef>
                <a:spcPts val="0"/>
              </a:spcBef>
              <a:spcAft>
                <a:spcPts val="0"/>
              </a:spcAft>
              <a:buClr>
                <a:schemeClr val="dk1"/>
              </a:buClr>
              <a:buSzPts val="2400"/>
              <a:buChar char="•"/>
            </a:pPr>
            <a:r>
              <a:rPr lang="en-US"/>
              <a:t>Trend results </a:t>
            </a:r>
            <a:endParaRPr/>
          </a:p>
          <a:p>
            <a:pPr indent="-228600" lvl="0" marL="228600" rtl="0" algn="l">
              <a:lnSpc>
                <a:spcPct val="120000"/>
              </a:lnSpc>
              <a:spcBef>
                <a:spcPts val="0"/>
              </a:spcBef>
              <a:spcAft>
                <a:spcPts val="0"/>
              </a:spcAft>
              <a:buClr>
                <a:schemeClr val="dk1"/>
              </a:buClr>
              <a:buSzPts val="2400"/>
              <a:buChar char="•"/>
            </a:pPr>
            <a:r>
              <a:rPr lang="en-US" sz="2400"/>
              <a:t>Set acceptable surface limits (ASL)</a:t>
            </a:r>
            <a:endParaRPr/>
          </a:p>
          <a:p>
            <a:pPr indent="-228600" lvl="1" marL="685800" rtl="0" algn="l">
              <a:lnSpc>
                <a:spcPct val="120000"/>
              </a:lnSpc>
              <a:spcBef>
                <a:spcPts val="0"/>
              </a:spcBef>
              <a:spcAft>
                <a:spcPts val="0"/>
              </a:spcAft>
              <a:buClr>
                <a:schemeClr val="dk1"/>
              </a:buClr>
              <a:buSzPts val="2400"/>
              <a:buChar char="•"/>
            </a:pPr>
            <a:r>
              <a:rPr lang="en-US"/>
              <a:t>Determine appropriate surface limits</a:t>
            </a:r>
            <a:endParaRPr/>
          </a:p>
          <a:p>
            <a:pPr indent="-228600" lvl="1" marL="685800" rtl="0" algn="l">
              <a:lnSpc>
                <a:spcPct val="120000"/>
              </a:lnSpc>
              <a:spcBef>
                <a:spcPts val="0"/>
              </a:spcBef>
              <a:spcAft>
                <a:spcPts val="0"/>
              </a:spcAft>
              <a:buClr>
                <a:schemeClr val="dk1"/>
              </a:buClr>
              <a:buSzPts val="2400"/>
              <a:buChar char="•"/>
            </a:pPr>
            <a:r>
              <a:rPr lang="en-US"/>
              <a:t>ASLs are not one size fits all</a:t>
            </a:r>
            <a:endParaRPr/>
          </a:p>
          <a:p>
            <a:pPr indent="-228600" lvl="1" marL="685800" rtl="0" algn="l">
              <a:lnSpc>
                <a:spcPct val="120000"/>
              </a:lnSpc>
              <a:spcBef>
                <a:spcPts val="0"/>
              </a:spcBef>
              <a:spcAft>
                <a:spcPts val="0"/>
              </a:spcAft>
              <a:buClr>
                <a:schemeClr val="dk1"/>
              </a:buClr>
              <a:buSzPts val="2400"/>
              <a:buChar char="•"/>
            </a:pPr>
            <a:r>
              <a:rPr lang="en-US"/>
              <a:t>Cyclophosphamide example in USP &lt;800&gt;: 1.0 ng/cm</a:t>
            </a:r>
            <a:r>
              <a:rPr baseline="30000" lang="en-US"/>
              <a:t>2</a:t>
            </a:r>
            <a:r>
              <a:rPr lang="en-US"/>
              <a:t> </a:t>
            </a:r>
            <a:endParaRPr/>
          </a:p>
          <a:p>
            <a:pPr indent="-228600" lvl="1" marL="685800" rtl="0" algn="l">
              <a:lnSpc>
                <a:spcPct val="120000"/>
              </a:lnSpc>
              <a:spcBef>
                <a:spcPts val="0"/>
              </a:spcBef>
              <a:spcAft>
                <a:spcPts val="0"/>
              </a:spcAft>
              <a:buClr>
                <a:schemeClr val="dk1"/>
              </a:buClr>
              <a:buSzPts val="2400"/>
              <a:buChar char="•"/>
            </a:pPr>
            <a:r>
              <a:rPr lang="en-US"/>
              <a:t>Risk assessment informs prioritization of needs</a:t>
            </a:r>
            <a:endParaRPr/>
          </a:p>
        </p:txBody>
      </p:sp>
      <p:sp>
        <p:nvSpPr>
          <p:cNvPr id="1039" name="Google Shape;1039;p116"/>
          <p:cNvSpPr txBox="1"/>
          <p:nvPr>
            <p:ph idx="2" type="body"/>
          </p:nvPr>
        </p:nvSpPr>
        <p:spPr>
          <a:xfrm>
            <a:off x="1445045" y="195072"/>
            <a:ext cx="9683291" cy="55519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72CE"/>
              </a:buClr>
              <a:buSzPts val="3600"/>
              <a:buNone/>
            </a:pPr>
            <a:r>
              <a:rPr lang="en-US" sz="3600"/>
              <a:t>Scope of Sampling -- USP &lt;800&gt;</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117"/>
          <p:cNvSpPr txBox="1"/>
          <p:nvPr>
            <p:ph idx="1" type="body"/>
          </p:nvPr>
        </p:nvSpPr>
        <p:spPr>
          <a:xfrm>
            <a:off x="1445046" y="1486929"/>
            <a:ext cx="5932148" cy="406795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Revised 2016, new draft in 2020</a:t>
            </a:r>
            <a:endParaRPr/>
          </a:p>
          <a:p>
            <a:pPr indent="-228600" lvl="0" marL="228600" rtl="0" algn="l">
              <a:lnSpc>
                <a:spcPct val="90000"/>
              </a:lnSpc>
              <a:spcBef>
                <a:spcPts val="1000"/>
              </a:spcBef>
              <a:spcAft>
                <a:spcPts val="0"/>
              </a:spcAft>
              <a:buClr>
                <a:schemeClr val="dk1"/>
              </a:buClr>
              <a:buSzPts val="2800"/>
              <a:buChar char="•"/>
            </a:pPr>
            <a:r>
              <a:rPr lang="en-US"/>
              <a:t>Hazardous drugs noted as:</a:t>
            </a:r>
            <a:endParaRPr/>
          </a:p>
          <a:p>
            <a:pPr indent="-228600" lvl="1" marL="685800" rtl="0" algn="l">
              <a:lnSpc>
                <a:spcPct val="90000"/>
              </a:lnSpc>
              <a:spcBef>
                <a:spcPts val="500"/>
              </a:spcBef>
              <a:spcAft>
                <a:spcPts val="0"/>
              </a:spcAft>
              <a:buClr>
                <a:schemeClr val="dk1"/>
              </a:buClr>
              <a:buSzPts val="2400"/>
              <a:buChar char="•"/>
            </a:pPr>
            <a:r>
              <a:rPr lang="en-US"/>
              <a:t>carcinogenic hazard,</a:t>
            </a:r>
            <a:endParaRPr/>
          </a:p>
          <a:p>
            <a:pPr indent="-228600" lvl="1" marL="685800" rtl="0" algn="l">
              <a:lnSpc>
                <a:spcPct val="90000"/>
              </a:lnSpc>
              <a:spcBef>
                <a:spcPts val="500"/>
              </a:spcBef>
              <a:spcAft>
                <a:spcPts val="0"/>
              </a:spcAft>
              <a:buClr>
                <a:schemeClr val="dk1"/>
              </a:buClr>
              <a:buSzPts val="2400"/>
              <a:buChar char="•"/>
            </a:pPr>
            <a:r>
              <a:rPr lang="en-US"/>
              <a:t>developmental hazard,</a:t>
            </a:r>
            <a:endParaRPr/>
          </a:p>
          <a:p>
            <a:pPr indent="-228600" lvl="1" marL="685800" rtl="0" algn="l">
              <a:lnSpc>
                <a:spcPct val="90000"/>
              </a:lnSpc>
              <a:spcBef>
                <a:spcPts val="500"/>
              </a:spcBef>
              <a:spcAft>
                <a:spcPts val="0"/>
              </a:spcAft>
              <a:buClr>
                <a:schemeClr val="dk1"/>
              </a:buClr>
              <a:buSzPts val="2400"/>
              <a:buChar char="•"/>
            </a:pPr>
            <a:r>
              <a:rPr lang="en-US"/>
              <a:t>reproductive hazard, </a:t>
            </a:r>
            <a:endParaRPr/>
          </a:p>
          <a:p>
            <a:pPr indent="-228600" lvl="1" marL="685800" rtl="0" algn="l">
              <a:lnSpc>
                <a:spcPct val="90000"/>
              </a:lnSpc>
              <a:spcBef>
                <a:spcPts val="500"/>
              </a:spcBef>
              <a:spcAft>
                <a:spcPts val="0"/>
              </a:spcAft>
              <a:buClr>
                <a:schemeClr val="dk1"/>
              </a:buClr>
              <a:buSzPts val="2400"/>
              <a:buChar char="•"/>
            </a:pPr>
            <a:r>
              <a:rPr lang="en-US"/>
              <a:t>genotoxic hazard, or </a:t>
            </a:r>
            <a:endParaRPr/>
          </a:p>
          <a:p>
            <a:pPr indent="-228600" lvl="1" marL="685800" rtl="0" algn="l">
              <a:lnSpc>
                <a:spcPct val="90000"/>
              </a:lnSpc>
              <a:spcBef>
                <a:spcPts val="500"/>
              </a:spcBef>
              <a:spcAft>
                <a:spcPts val="0"/>
              </a:spcAft>
              <a:buClr>
                <a:schemeClr val="dk1"/>
              </a:buClr>
              <a:buSzPts val="2400"/>
              <a:buChar char="•"/>
            </a:pPr>
            <a:r>
              <a:rPr lang="en-US"/>
              <a:t>other health hazard </a:t>
            </a:r>
            <a:endParaRPr/>
          </a:p>
          <a:p>
            <a:pPr indent="-228600" lvl="0" marL="228600" rtl="0" algn="l">
              <a:lnSpc>
                <a:spcPct val="90000"/>
              </a:lnSpc>
              <a:spcBef>
                <a:spcPts val="1000"/>
              </a:spcBef>
              <a:spcAft>
                <a:spcPts val="0"/>
              </a:spcAft>
              <a:buClr>
                <a:schemeClr val="dk1"/>
              </a:buClr>
              <a:buSzPts val="2800"/>
              <a:buChar char="•"/>
            </a:pPr>
            <a:r>
              <a:rPr lang="en-US"/>
              <a:t>No dose information</a:t>
            </a:r>
            <a:endParaRPr/>
          </a:p>
          <a:p>
            <a:pPr indent="-228600" lvl="0" marL="228600" rtl="0" algn="l">
              <a:lnSpc>
                <a:spcPct val="90000"/>
              </a:lnSpc>
              <a:spcBef>
                <a:spcPts val="1000"/>
              </a:spcBef>
              <a:spcAft>
                <a:spcPts val="0"/>
              </a:spcAft>
              <a:buClr>
                <a:schemeClr val="dk1"/>
              </a:buClr>
              <a:buSzPts val="2800"/>
              <a:buChar char="•"/>
            </a:pPr>
            <a:r>
              <a:rPr lang="en-US"/>
              <a:t>No potency categorizations or OELs</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046" name="Google Shape;1046;p117"/>
          <p:cNvSpPr txBox="1"/>
          <p:nvPr>
            <p:ph idx="2" type="body"/>
          </p:nvPr>
        </p:nvSpPr>
        <p:spPr>
          <a:xfrm>
            <a:off x="1445045" y="519924"/>
            <a:ext cx="9683291" cy="53579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2CE"/>
              </a:buClr>
              <a:buSzPts val="3600"/>
              <a:buNone/>
            </a:pPr>
            <a:r>
              <a:rPr lang="en-US" sz="3600"/>
              <a:t>NIOSH Hazardous Drug List</a:t>
            </a:r>
            <a:endParaRPr/>
          </a:p>
        </p:txBody>
      </p:sp>
      <p:pic>
        <p:nvPicPr>
          <p:cNvPr id="1047" name="Google Shape;1047;p117"/>
          <p:cNvPicPr preferRelativeResize="0"/>
          <p:nvPr/>
        </p:nvPicPr>
        <p:blipFill rotWithShape="1">
          <a:blip r:embed="rId3">
            <a:alphaModFix/>
          </a:blip>
          <a:srcRect b="0" l="0" r="0" t="0"/>
          <a:stretch/>
        </p:blipFill>
        <p:spPr>
          <a:xfrm>
            <a:off x="7377194" y="193768"/>
            <a:ext cx="4479009" cy="5853988"/>
          </a:xfrm>
          <a:prstGeom prst="rect">
            <a:avLst/>
          </a:prstGeom>
          <a:noFill/>
          <a:ln cap="flat" cmpd="sng" w="19050">
            <a:solidFill>
              <a:schemeClr val="dk1"/>
            </a:solidFill>
            <a:prstDash val="solid"/>
            <a:round/>
            <a:headEnd len="sm" w="sm" type="none"/>
            <a:tailEnd len="sm" w="sm" type="none"/>
          </a:ln>
        </p:spPr>
      </p:pic>
      <p:sp>
        <p:nvSpPr>
          <p:cNvPr id="1048" name="Google Shape;1048;p117"/>
          <p:cNvSpPr txBox="1"/>
          <p:nvPr/>
        </p:nvSpPr>
        <p:spPr>
          <a:xfrm>
            <a:off x="1765516" y="5784124"/>
            <a:ext cx="609858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https://www.cdc.gov/niosh/docs/2016-161/default.html, accessed 11/9/22</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1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223F95"/>
              </a:buClr>
              <a:buSzPct val="100000"/>
              <a:buFont typeface="Fira Sans"/>
              <a:buNone/>
            </a:pPr>
            <a:r>
              <a:rPr b="1" lang="en-US" sz="4000">
                <a:solidFill>
                  <a:srgbClr val="223F95"/>
                </a:solidFill>
                <a:latin typeface="Fira Sans"/>
                <a:ea typeface="Fira Sans"/>
                <a:cs typeface="Fira Sans"/>
                <a:sym typeface="Fira Sans"/>
              </a:rPr>
              <a:t>AIHA Surface Contamination Guidance Document -  Risk Assessment Table</a:t>
            </a:r>
            <a:br>
              <a:rPr lang="en-US"/>
            </a:br>
            <a:endParaRPr/>
          </a:p>
        </p:txBody>
      </p:sp>
      <p:sp>
        <p:nvSpPr>
          <p:cNvPr id="1055" name="Google Shape;1055;p118"/>
          <p:cNvSpPr txBox="1"/>
          <p:nvPr>
            <p:ph idx="1" type="body"/>
          </p:nvPr>
        </p:nvSpPr>
        <p:spPr>
          <a:xfrm>
            <a:off x="475592" y="1690688"/>
            <a:ext cx="453532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Guidance on surface contamination in healthcare settings. </a:t>
            </a:r>
            <a:endParaRPr/>
          </a:p>
          <a:p>
            <a:pPr indent="-228600" lvl="0" marL="228600" rtl="0" algn="l">
              <a:lnSpc>
                <a:spcPct val="90000"/>
              </a:lnSpc>
              <a:spcBef>
                <a:spcPts val="1000"/>
              </a:spcBef>
              <a:spcAft>
                <a:spcPts val="0"/>
              </a:spcAft>
              <a:buClr>
                <a:schemeClr val="dk1"/>
              </a:buClr>
              <a:buSzPts val="2800"/>
              <a:buChar char="•"/>
            </a:pPr>
            <a:r>
              <a:rPr lang="en-US"/>
              <a:t>Portion of document dedicated to ASLs.</a:t>
            </a:r>
            <a:endParaRPr/>
          </a:p>
          <a:p>
            <a:pPr indent="-228600" lvl="0" marL="228600" rtl="0" algn="l">
              <a:lnSpc>
                <a:spcPct val="90000"/>
              </a:lnSpc>
              <a:spcBef>
                <a:spcPts val="1000"/>
              </a:spcBef>
              <a:spcAft>
                <a:spcPts val="0"/>
              </a:spcAft>
              <a:buClr>
                <a:schemeClr val="dk1"/>
              </a:buClr>
              <a:buSzPts val="2800"/>
              <a:buChar char="•"/>
            </a:pPr>
            <a:r>
              <a:rPr lang="en-US"/>
              <a:t>Coming soon!</a:t>
            </a:r>
            <a:endParaRPr/>
          </a:p>
          <a:p>
            <a:pPr indent="0" lvl="0" marL="0" rtl="0" algn="l">
              <a:lnSpc>
                <a:spcPct val="90000"/>
              </a:lnSpc>
              <a:spcBef>
                <a:spcPts val="1000"/>
              </a:spcBef>
              <a:spcAft>
                <a:spcPts val="0"/>
              </a:spcAft>
              <a:buClr>
                <a:schemeClr val="dk1"/>
              </a:buClr>
              <a:buSzPts val="2800"/>
              <a:buNone/>
            </a:pPr>
            <a:r>
              <a:t/>
            </a:r>
            <a:endParaRPr/>
          </a:p>
        </p:txBody>
      </p:sp>
      <p:sp>
        <p:nvSpPr>
          <p:cNvPr id="1056" name="Google Shape;1056;p1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descr="Table&#10;&#10;Description automatically generated" id="1057" name="Google Shape;1057;p118"/>
          <p:cNvPicPr preferRelativeResize="0"/>
          <p:nvPr/>
        </p:nvPicPr>
        <p:blipFill rotWithShape="1">
          <a:blip r:embed="rId3">
            <a:alphaModFix/>
          </a:blip>
          <a:srcRect b="0" l="0" r="0" t="0"/>
          <a:stretch/>
        </p:blipFill>
        <p:spPr>
          <a:xfrm>
            <a:off x="5145024" y="1816524"/>
            <a:ext cx="6933765" cy="3973486"/>
          </a:xfrm>
          <a:prstGeom prst="rect">
            <a:avLst/>
          </a:prstGeom>
          <a:noFill/>
          <a:ln>
            <a:noFill/>
          </a:ln>
        </p:spPr>
      </p:pic>
      <p:sp>
        <p:nvSpPr>
          <p:cNvPr id="1058" name="Google Shape;1058;p118"/>
          <p:cNvSpPr txBox="1"/>
          <p:nvPr/>
        </p:nvSpPr>
        <p:spPr>
          <a:xfrm rot="-1270407">
            <a:off x="6529239" y="2746800"/>
            <a:ext cx="4864205"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9600">
                <a:solidFill>
                  <a:srgbClr val="009CBD"/>
                </a:solidFill>
                <a:latin typeface="Calibri"/>
                <a:ea typeface="Calibri"/>
                <a:cs typeface="Calibri"/>
                <a:sym typeface="Calibri"/>
              </a:rPr>
              <a:t>DRAFT </a:t>
            </a:r>
            <a:r>
              <a:rPr lang="en-US" sz="96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059" name="Google Shape;1059;p118"/>
          <p:cNvSpPr/>
          <p:nvPr/>
        </p:nvSpPr>
        <p:spPr>
          <a:xfrm>
            <a:off x="11512731" y="5668775"/>
            <a:ext cx="566058" cy="97100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0" name="Google Shape;1060;p118"/>
          <p:cNvSpPr txBox="1"/>
          <p:nvPr/>
        </p:nvSpPr>
        <p:spPr>
          <a:xfrm>
            <a:off x="1597152" y="5943115"/>
            <a:ext cx="832365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AIHA Healthcare Working Group</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119"/>
          <p:cNvSpPr txBox="1"/>
          <p:nvPr>
            <p:ph idx="1" type="body"/>
          </p:nvPr>
        </p:nvSpPr>
        <p:spPr>
          <a:xfrm>
            <a:off x="412017" y="519925"/>
            <a:ext cx="6294951" cy="9597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sz="3600"/>
              <a:t>Objectives:  Review</a:t>
            </a:r>
            <a:endParaRPr/>
          </a:p>
        </p:txBody>
      </p:sp>
      <p:sp>
        <p:nvSpPr>
          <p:cNvPr id="1067" name="Google Shape;1067;p119"/>
          <p:cNvSpPr txBox="1"/>
          <p:nvPr>
            <p:ph idx="2" type="body"/>
          </p:nvPr>
        </p:nvSpPr>
        <p:spPr>
          <a:xfrm>
            <a:off x="412017" y="1816711"/>
            <a:ext cx="6234113" cy="3752816"/>
          </a:xfrm>
          <a:prstGeom prst="rect">
            <a:avLst/>
          </a:prstGeom>
          <a:noFill/>
          <a:ln>
            <a:noFill/>
          </a:ln>
        </p:spPr>
        <p:txBody>
          <a:bodyPr anchorCtr="0" anchor="t" bIns="45700" lIns="91425" spcFirstLastPara="1" rIns="91425" wrap="square" tIns="45700">
            <a:normAutofit/>
          </a:bodyPr>
          <a:lstStyle/>
          <a:p>
            <a:pPr indent="-101600" lvl="0" marL="228600" rtl="0" algn="l">
              <a:lnSpc>
                <a:spcPct val="90000"/>
              </a:lnSpc>
              <a:spcBef>
                <a:spcPts val="0"/>
              </a:spcBef>
              <a:spcAft>
                <a:spcPts val="0"/>
              </a:spcAft>
              <a:buClr>
                <a:schemeClr val="lt1"/>
              </a:buClr>
              <a:buSzPts val="2000"/>
              <a:buNone/>
            </a:pPr>
            <a:r>
              <a:t/>
            </a:r>
            <a:endParaRPr/>
          </a:p>
        </p:txBody>
      </p:sp>
      <p:grpSp>
        <p:nvGrpSpPr>
          <p:cNvPr id="1068" name="Google Shape;1068;p119"/>
          <p:cNvGrpSpPr/>
          <p:nvPr/>
        </p:nvGrpSpPr>
        <p:grpSpPr>
          <a:xfrm>
            <a:off x="412017" y="1817169"/>
            <a:ext cx="6234113" cy="3751899"/>
            <a:chOff x="0" y="458"/>
            <a:chExt cx="6234113" cy="3751899"/>
          </a:xfrm>
        </p:grpSpPr>
        <p:sp>
          <p:nvSpPr>
            <p:cNvPr id="1069" name="Google Shape;1069;p119"/>
            <p:cNvSpPr/>
            <p:nvPr/>
          </p:nvSpPr>
          <p:spPr>
            <a:xfrm>
              <a:off x="0" y="458"/>
              <a:ext cx="6234113" cy="1071971"/>
            </a:xfrm>
            <a:prstGeom prst="roundRect">
              <a:avLst>
                <a:gd fmla="val 10000" name="adj"/>
              </a:avLst>
            </a:prstGeom>
            <a:solidFill>
              <a:srgbClr val="CBE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19"/>
            <p:cNvSpPr/>
            <p:nvPr/>
          </p:nvSpPr>
          <p:spPr>
            <a:xfrm>
              <a:off x="324271" y="241651"/>
              <a:ext cx="589584" cy="589584"/>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19"/>
            <p:cNvSpPr/>
            <p:nvPr/>
          </p:nvSpPr>
          <p:spPr>
            <a:xfrm>
              <a:off x="1238126" y="458"/>
              <a:ext cx="4995986" cy="107197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19"/>
            <p:cNvSpPr txBox="1"/>
            <p:nvPr/>
          </p:nvSpPr>
          <p:spPr>
            <a:xfrm>
              <a:off x="1238126" y="458"/>
              <a:ext cx="4995986" cy="1071971"/>
            </a:xfrm>
            <a:prstGeom prst="rect">
              <a:avLst/>
            </a:prstGeom>
            <a:noFill/>
            <a:ln>
              <a:noFill/>
            </a:ln>
          </p:spPr>
          <p:txBody>
            <a:bodyPr anchorCtr="0" anchor="ctr" bIns="113450" lIns="113450" spcFirstLastPara="1" rIns="113450" wrap="square" tIns="113450">
              <a:noAutofit/>
            </a:bodyPr>
            <a:lstStyle/>
            <a:p>
              <a:pPr indent="0" lvl="0" marL="0" marR="0" rtl="0" algn="l">
                <a:lnSpc>
                  <a:spcPct val="100000"/>
                </a:lnSpc>
                <a:spcBef>
                  <a:spcPts val="0"/>
                </a:spcBef>
                <a:spcAft>
                  <a:spcPts val="0"/>
                </a:spcAft>
                <a:buClr>
                  <a:schemeClr val="dk1"/>
                </a:buClr>
                <a:buSzPts val="2500"/>
                <a:buFont typeface="Calibri"/>
                <a:buNone/>
              </a:pPr>
              <a:r>
                <a:rPr b="0" i="0" lang="en-US" sz="2500">
                  <a:solidFill>
                    <a:schemeClr val="dk1"/>
                  </a:solidFill>
                  <a:latin typeface="Calibri"/>
                  <a:ea typeface="Calibri"/>
                  <a:cs typeface="Calibri"/>
                  <a:sym typeface="Calibri"/>
                </a:rPr>
                <a:t>What are potent compounds?</a:t>
              </a:r>
              <a:endParaRPr sz="2500">
                <a:solidFill>
                  <a:schemeClr val="dk1"/>
                </a:solidFill>
                <a:latin typeface="Calibri"/>
                <a:ea typeface="Calibri"/>
                <a:cs typeface="Calibri"/>
                <a:sym typeface="Calibri"/>
              </a:endParaRPr>
            </a:p>
          </p:txBody>
        </p:sp>
        <p:sp>
          <p:nvSpPr>
            <p:cNvPr id="1073" name="Google Shape;1073;p119"/>
            <p:cNvSpPr/>
            <p:nvPr/>
          </p:nvSpPr>
          <p:spPr>
            <a:xfrm>
              <a:off x="0" y="1340422"/>
              <a:ext cx="6234113" cy="1071971"/>
            </a:xfrm>
            <a:prstGeom prst="roundRect">
              <a:avLst>
                <a:gd fmla="val 10000" name="adj"/>
              </a:avLst>
            </a:prstGeom>
            <a:solidFill>
              <a:srgbClr val="CBE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19"/>
            <p:cNvSpPr/>
            <p:nvPr/>
          </p:nvSpPr>
          <p:spPr>
            <a:xfrm>
              <a:off x="324271" y="1581615"/>
              <a:ext cx="589584" cy="589584"/>
            </a:xfrm>
            <a:prstGeom prst="rect">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19"/>
            <p:cNvSpPr/>
            <p:nvPr/>
          </p:nvSpPr>
          <p:spPr>
            <a:xfrm>
              <a:off x="1238126" y="1340422"/>
              <a:ext cx="4995986" cy="107197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19"/>
            <p:cNvSpPr txBox="1"/>
            <p:nvPr/>
          </p:nvSpPr>
          <p:spPr>
            <a:xfrm>
              <a:off x="1238126" y="1340422"/>
              <a:ext cx="4995986" cy="1071971"/>
            </a:xfrm>
            <a:prstGeom prst="rect">
              <a:avLst/>
            </a:prstGeom>
            <a:noFill/>
            <a:ln>
              <a:noFill/>
            </a:ln>
          </p:spPr>
          <p:txBody>
            <a:bodyPr anchorCtr="0" anchor="ctr" bIns="113450" lIns="113450" spcFirstLastPara="1" rIns="113450" wrap="square" tIns="113450">
              <a:noAutofit/>
            </a:bodyPr>
            <a:lstStyle/>
            <a:p>
              <a:pPr indent="0" lvl="0" marL="0" marR="0" rtl="0" algn="l">
                <a:lnSpc>
                  <a:spcPct val="100000"/>
                </a:lnSpc>
                <a:spcBef>
                  <a:spcPts val="0"/>
                </a:spcBef>
                <a:spcAft>
                  <a:spcPts val="0"/>
                </a:spcAft>
                <a:buClr>
                  <a:schemeClr val="dk1"/>
                </a:buClr>
                <a:buSzPts val="2500"/>
                <a:buFont typeface="Calibri"/>
                <a:buNone/>
              </a:pPr>
              <a:r>
                <a:rPr b="0" i="0" lang="en-US" sz="2500">
                  <a:solidFill>
                    <a:schemeClr val="dk1"/>
                  </a:solidFill>
                  <a:latin typeface="Calibri"/>
                  <a:ea typeface="Calibri"/>
                  <a:cs typeface="Calibri"/>
                  <a:sym typeface="Calibri"/>
                </a:rPr>
                <a:t>What Business Drivers make IH in Pharma challenging?</a:t>
              </a:r>
              <a:endParaRPr sz="2500">
                <a:solidFill>
                  <a:schemeClr val="dk1"/>
                </a:solidFill>
                <a:latin typeface="Calibri"/>
                <a:ea typeface="Calibri"/>
                <a:cs typeface="Calibri"/>
                <a:sym typeface="Calibri"/>
              </a:endParaRPr>
            </a:p>
          </p:txBody>
        </p:sp>
        <p:sp>
          <p:nvSpPr>
            <p:cNvPr id="1077" name="Google Shape;1077;p119"/>
            <p:cNvSpPr/>
            <p:nvPr/>
          </p:nvSpPr>
          <p:spPr>
            <a:xfrm>
              <a:off x="0" y="2680386"/>
              <a:ext cx="6234113" cy="1071971"/>
            </a:xfrm>
            <a:prstGeom prst="roundRect">
              <a:avLst>
                <a:gd fmla="val 10000" name="adj"/>
              </a:avLst>
            </a:prstGeom>
            <a:solidFill>
              <a:srgbClr val="CBE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19"/>
            <p:cNvSpPr/>
            <p:nvPr/>
          </p:nvSpPr>
          <p:spPr>
            <a:xfrm>
              <a:off x="324271" y="2921580"/>
              <a:ext cx="589584" cy="589584"/>
            </a:xfrm>
            <a:prstGeom prst="rect">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19"/>
            <p:cNvSpPr/>
            <p:nvPr/>
          </p:nvSpPr>
          <p:spPr>
            <a:xfrm>
              <a:off x="1238126" y="2680386"/>
              <a:ext cx="4995986" cy="107197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19"/>
            <p:cNvSpPr txBox="1"/>
            <p:nvPr/>
          </p:nvSpPr>
          <p:spPr>
            <a:xfrm>
              <a:off x="1238126" y="2680386"/>
              <a:ext cx="4995986" cy="1071971"/>
            </a:xfrm>
            <a:prstGeom prst="rect">
              <a:avLst/>
            </a:prstGeom>
            <a:noFill/>
            <a:ln>
              <a:noFill/>
            </a:ln>
          </p:spPr>
          <p:txBody>
            <a:bodyPr anchorCtr="0" anchor="ctr" bIns="113450" lIns="113450" spcFirstLastPara="1" rIns="113450" wrap="square" tIns="113450">
              <a:noAutofit/>
            </a:bodyPr>
            <a:lstStyle/>
            <a:p>
              <a:pPr indent="0" lvl="0" marL="0" marR="0" rtl="0" algn="l">
                <a:lnSpc>
                  <a:spcPct val="100000"/>
                </a:lnSpc>
                <a:spcBef>
                  <a:spcPts val="0"/>
                </a:spcBef>
                <a:spcAft>
                  <a:spcPts val="0"/>
                </a:spcAft>
                <a:buClr>
                  <a:schemeClr val="dk1"/>
                </a:buClr>
                <a:buSzPts val="2500"/>
                <a:buFont typeface="Calibri"/>
                <a:buNone/>
              </a:pPr>
              <a:r>
                <a:rPr b="0" i="0" lang="en-US" sz="2500">
                  <a:solidFill>
                    <a:schemeClr val="dk1"/>
                  </a:solidFill>
                  <a:latin typeface="Calibri"/>
                  <a:ea typeface="Calibri"/>
                  <a:cs typeface="Calibri"/>
                  <a:sym typeface="Calibri"/>
                </a:rPr>
                <a:t>What ideas can I take to my job for possible implementation?</a:t>
              </a:r>
              <a:endParaRPr sz="2500">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7"/>
          <p:cNvSpPr txBox="1"/>
          <p:nvPr>
            <p:ph type="title"/>
          </p:nvPr>
        </p:nvSpPr>
        <p:spPr>
          <a:xfrm>
            <a:off x="838200" y="365129"/>
            <a:ext cx="10515600" cy="1325563"/>
          </a:xfrm>
          <a:prstGeom prst="rect">
            <a:avLst/>
          </a:prstGeom>
          <a:noFill/>
          <a:ln>
            <a:noFill/>
          </a:ln>
        </p:spPr>
        <p:txBody>
          <a:bodyPr anchorCtr="0" anchor="ctr" bIns="44450" lIns="90475" spcFirstLastPara="1" rIns="90475" wrap="square" tIns="44450">
            <a:noAutofit/>
          </a:bodyPr>
          <a:lstStyle/>
          <a:p>
            <a:pPr indent="0" lvl="0" marL="0" rtl="0" algn="l">
              <a:lnSpc>
                <a:spcPct val="90000"/>
              </a:lnSpc>
              <a:spcBef>
                <a:spcPts val="0"/>
              </a:spcBef>
              <a:spcAft>
                <a:spcPts val="0"/>
              </a:spcAft>
              <a:buClr>
                <a:srgbClr val="00A3B4"/>
              </a:buClr>
              <a:buSzPts val="3600"/>
              <a:buFont typeface="Calibri"/>
              <a:buNone/>
            </a:pPr>
            <a:r>
              <a:rPr lang="en-US"/>
              <a:t>Potential of Pharmaceutical Substances to Cause Occupational Illness</a:t>
            </a:r>
            <a:endParaRPr/>
          </a:p>
        </p:txBody>
      </p:sp>
      <p:sp>
        <p:nvSpPr>
          <p:cNvPr id="400" name="Google Shape;400;p57"/>
          <p:cNvSpPr txBox="1"/>
          <p:nvPr>
            <p:ph idx="1" type="body"/>
          </p:nvPr>
        </p:nvSpPr>
        <p:spPr>
          <a:xfrm>
            <a:off x="838200" y="1825625"/>
            <a:ext cx="10515600" cy="4351338"/>
          </a:xfrm>
          <a:prstGeom prst="rect">
            <a:avLst/>
          </a:prstGeom>
          <a:noFill/>
          <a:ln>
            <a:noFill/>
          </a:ln>
        </p:spPr>
        <p:txBody>
          <a:bodyPr anchorCtr="0" anchor="t" bIns="44450" lIns="90475" spcFirstLastPara="1" rIns="90475" wrap="square" tIns="44450">
            <a:normAutofit/>
          </a:bodyPr>
          <a:lstStyle/>
          <a:p>
            <a:pPr indent="-233363" lvl="0" marL="233363" rtl="0" algn="l">
              <a:lnSpc>
                <a:spcPct val="100000"/>
              </a:lnSpc>
              <a:spcBef>
                <a:spcPts val="0"/>
              </a:spcBef>
              <a:spcAft>
                <a:spcPts val="0"/>
              </a:spcAft>
              <a:buClr>
                <a:schemeClr val="dk1"/>
              </a:buClr>
              <a:buSzPts val="1920"/>
              <a:buFont typeface="Noto Sans Symbols"/>
              <a:buNone/>
            </a:pPr>
            <a:r>
              <a:rPr b="1" lang="en-US" sz="3200"/>
              <a:t>Historical Examples</a:t>
            </a:r>
            <a:endParaRPr sz="3200"/>
          </a:p>
          <a:p>
            <a:pPr indent="-233363" lvl="0" marL="233363" rtl="0" algn="l">
              <a:lnSpc>
                <a:spcPct val="100000"/>
              </a:lnSpc>
              <a:spcBef>
                <a:spcPts val="1800"/>
              </a:spcBef>
              <a:spcAft>
                <a:spcPts val="0"/>
              </a:spcAft>
              <a:buClr>
                <a:schemeClr val="dk1"/>
              </a:buClr>
              <a:buSzPts val="2800"/>
              <a:buChar char="•"/>
            </a:pPr>
            <a:r>
              <a:rPr lang="en-US"/>
              <a:t>Sex hormones</a:t>
            </a:r>
            <a:endParaRPr/>
          </a:p>
          <a:p>
            <a:pPr indent="-233363" lvl="0" marL="233363" rtl="0" algn="l">
              <a:lnSpc>
                <a:spcPct val="100000"/>
              </a:lnSpc>
              <a:spcBef>
                <a:spcPts val="1800"/>
              </a:spcBef>
              <a:spcAft>
                <a:spcPts val="0"/>
              </a:spcAft>
              <a:buClr>
                <a:schemeClr val="dk1"/>
              </a:buClr>
              <a:buSzPts val="2800"/>
              <a:buChar char="•"/>
            </a:pPr>
            <a:r>
              <a:rPr lang="en-US"/>
              <a:t>Opiates</a:t>
            </a:r>
            <a:endParaRPr/>
          </a:p>
        </p:txBody>
      </p:sp>
      <p:pic>
        <p:nvPicPr>
          <p:cNvPr id="401" name="Google Shape;401;p57"/>
          <p:cNvPicPr preferRelativeResize="0"/>
          <p:nvPr/>
        </p:nvPicPr>
        <p:blipFill rotWithShape="1">
          <a:blip r:embed="rId3">
            <a:alphaModFix/>
          </a:blip>
          <a:srcRect b="0" l="0" r="0" t="0"/>
          <a:stretch/>
        </p:blipFill>
        <p:spPr>
          <a:xfrm>
            <a:off x="5862419" y="1600201"/>
            <a:ext cx="3882982" cy="2096226"/>
          </a:xfrm>
          <a:prstGeom prst="rect">
            <a:avLst/>
          </a:prstGeom>
          <a:noFill/>
          <a:ln>
            <a:noFill/>
          </a:ln>
        </p:spPr>
      </p:pic>
      <p:pic>
        <p:nvPicPr>
          <p:cNvPr id="402" name="Google Shape;402;p57"/>
          <p:cNvPicPr preferRelativeResize="0"/>
          <p:nvPr/>
        </p:nvPicPr>
        <p:blipFill rotWithShape="1">
          <a:blip r:embed="rId4">
            <a:alphaModFix/>
          </a:blip>
          <a:srcRect b="0" l="0" r="0" t="0"/>
          <a:stretch/>
        </p:blipFill>
        <p:spPr>
          <a:xfrm>
            <a:off x="3920928" y="4112408"/>
            <a:ext cx="3882982" cy="2199488"/>
          </a:xfrm>
          <a:prstGeom prst="rect">
            <a:avLst/>
          </a:prstGeom>
          <a:noFill/>
          <a:ln>
            <a:noFill/>
          </a:ln>
        </p:spPr>
      </p:pic>
      <p:pic>
        <p:nvPicPr>
          <p:cNvPr id="403" name="Google Shape;403;p57"/>
          <p:cNvPicPr preferRelativeResize="0"/>
          <p:nvPr/>
        </p:nvPicPr>
        <p:blipFill rotWithShape="1">
          <a:blip r:embed="rId5">
            <a:alphaModFix/>
          </a:blip>
          <a:srcRect b="0" l="0" r="0" t="0"/>
          <a:stretch/>
        </p:blipFill>
        <p:spPr>
          <a:xfrm>
            <a:off x="8351520" y="6001429"/>
            <a:ext cx="3674964" cy="72644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120"/>
          <p:cNvSpPr txBox="1"/>
          <p:nvPr>
            <p:ph type="title"/>
          </p:nvPr>
        </p:nvSpPr>
        <p:spPr>
          <a:xfrm>
            <a:off x="838200" y="470263"/>
            <a:ext cx="10515600" cy="62701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b="0" i="0" lang="en-US"/>
            </a:br>
            <a:r>
              <a:rPr b="1" i="0" lang="en-US" sz="4400"/>
              <a:t>What are potent compounds?</a:t>
            </a:r>
            <a:br>
              <a:rPr b="1" i="0" lang="en-US" sz="4400"/>
            </a:br>
            <a:endParaRPr b="1"/>
          </a:p>
        </p:txBody>
      </p:sp>
      <p:grpSp>
        <p:nvGrpSpPr>
          <p:cNvPr id="1087" name="Google Shape;1087;p120"/>
          <p:cNvGrpSpPr/>
          <p:nvPr/>
        </p:nvGrpSpPr>
        <p:grpSpPr>
          <a:xfrm>
            <a:off x="979714" y="1539679"/>
            <a:ext cx="8817429" cy="5015416"/>
            <a:chOff x="0" y="1493"/>
            <a:chExt cx="8817429" cy="5015416"/>
          </a:xfrm>
        </p:grpSpPr>
        <p:sp>
          <p:nvSpPr>
            <p:cNvPr id="1088" name="Google Shape;1088;p120"/>
            <p:cNvSpPr/>
            <p:nvPr/>
          </p:nvSpPr>
          <p:spPr>
            <a:xfrm>
              <a:off x="0" y="1493"/>
              <a:ext cx="8817429" cy="1662268"/>
            </a:xfrm>
            <a:prstGeom prst="roundRect">
              <a:avLst>
                <a:gd fmla="val 16667" name="adj"/>
              </a:avLst>
            </a:prstGeom>
            <a:solidFill>
              <a:srgbClr val="009CB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20"/>
            <p:cNvSpPr txBox="1"/>
            <p:nvPr/>
          </p:nvSpPr>
          <p:spPr>
            <a:xfrm>
              <a:off x="81145" y="82638"/>
              <a:ext cx="8655139" cy="1499978"/>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Calibri"/>
                <a:buNone/>
              </a:pPr>
              <a:r>
                <a:rPr b="1" lang="en-US" sz="2800">
                  <a:solidFill>
                    <a:schemeClr val="lt1"/>
                  </a:solidFill>
                  <a:latin typeface="Calibri"/>
                  <a:ea typeface="Calibri"/>
                  <a:cs typeface="Calibri"/>
                  <a:sym typeface="Calibri"/>
                </a:rPr>
                <a:t>Categories 3 and 4</a:t>
              </a:r>
              <a:endParaRPr/>
            </a:p>
            <a:p>
              <a:pPr indent="0" lvl="0" marL="0" marR="0" rtl="0" algn="l">
                <a:lnSpc>
                  <a:spcPct val="90000"/>
                </a:lnSpc>
                <a:spcBef>
                  <a:spcPts val="980"/>
                </a:spcBef>
                <a:spcAft>
                  <a:spcPts val="0"/>
                </a:spcAft>
                <a:buClr>
                  <a:schemeClr val="lt1"/>
                </a:buClr>
                <a:buSzPts val="2400"/>
                <a:buFont typeface="Calibri"/>
                <a:buNone/>
              </a:pPr>
              <a:r>
                <a:rPr b="1" lang="en-US" sz="2400">
                  <a:solidFill>
                    <a:schemeClr val="lt1"/>
                  </a:solidFill>
                  <a:latin typeface="Calibri"/>
                  <a:ea typeface="Calibri"/>
                  <a:cs typeface="Calibri"/>
                  <a:sym typeface="Calibri"/>
                </a:rPr>
                <a:t>       ⬥ Category 3 </a:t>
              </a:r>
              <a:r>
                <a:rPr lang="en-US" sz="2400">
                  <a:solidFill>
                    <a:schemeClr val="lt1"/>
                  </a:solidFill>
                  <a:latin typeface="Calibri"/>
                  <a:ea typeface="Calibri"/>
                  <a:cs typeface="Calibri"/>
                  <a:sym typeface="Calibri"/>
                </a:rPr>
                <a:t>Potent / Toxic: </a:t>
              </a:r>
              <a:r>
                <a:rPr lang="en-US" sz="1800">
                  <a:solidFill>
                    <a:schemeClr val="lt1"/>
                  </a:solidFill>
                  <a:latin typeface="Calibri"/>
                  <a:ea typeface="Calibri"/>
                  <a:cs typeface="Calibri"/>
                  <a:sym typeface="Calibri"/>
                </a:rPr>
                <a:t>(OEL 0.03 – 10 µg/m</a:t>
              </a:r>
              <a:r>
                <a:rPr baseline="30000" lang="en-US" sz="1800">
                  <a:solidFill>
                    <a:schemeClr val="lt1"/>
                  </a:solidFill>
                  <a:latin typeface="Calibri"/>
                  <a:ea typeface="Calibri"/>
                  <a:cs typeface="Calibri"/>
                  <a:sym typeface="Calibri"/>
                </a:rPr>
                <a:t>3</a:t>
              </a:r>
              <a:r>
                <a:rPr lang="en-US" sz="1800">
                  <a:solidFill>
                    <a:schemeClr val="lt1"/>
                  </a:solidFill>
                  <a:latin typeface="Calibri"/>
                  <a:ea typeface="Calibri"/>
                  <a:cs typeface="Calibri"/>
                  <a:sym typeface="Calibri"/>
                </a:rPr>
                <a:t>)</a:t>
              </a:r>
              <a:endParaRPr sz="2400">
                <a:solidFill>
                  <a:schemeClr val="lt1"/>
                </a:solidFill>
                <a:latin typeface="Calibri"/>
                <a:ea typeface="Calibri"/>
                <a:cs typeface="Calibri"/>
                <a:sym typeface="Calibri"/>
              </a:endParaRPr>
            </a:p>
            <a:p>
              <a:pPr indent="0" lvl="0" marL="0" marR="0" rtl="0" algn="l">
                <a:lnSpc>
                  <a:spcPct val="90000"/>
                </a:lnSpc>
                <a:spcBef>
                  <a:spcPts val="840"/>
                </a:spcBef>
                <a:spcAft>
                  <a:spcPts val="0"/>
                </a:spcAft>
                <a:buClr>
                  <a:schemeClr val="lt1"/>
                </a:buClr>
                <a:buSzPts val="2400"/>
                <a:buFont typeface="Calibri"/>
                <a:buNone/>
              </a:pPr>
              <a:r>
                <a:rPr b="1" lang="en-US" sz="2400">
                  <a:solidFill>
                    <a:schemeClr val="lt1"/>
                  </a:solidFill>
                  <a:latin typeface="Calibri"/>
                  <a:ea typeface="Calibri"/>
                  <a:cs typeface="Calibri"/>
                  <a:sym typeface="Calibri"/>
                </a:rPr>
                <a:t>       ⬥ Category 4 </a:t>
              </a:r>
              <a:r>
                <a:rPr lang="en-US" sz="2400">
                  <a:solidFill>
                    <a:schemeClr val="lt1"/>
                  </a:solidFill>
                  <a:latin typeface="Calibri"/>
                  <a:ea typeface="Calibri"/>
                  <a:cs typeface="Calibri"/>
                  <a:sym typeface="Calibri"/>
                </a:rPr>
                <a:t>Highly Potent / Highly Toxic:  </a:t>
              </a:r>
              <a:r>
                <a:rPr lang="en-US" sz="1800">
                  <a:solidFill>
                    <a:schemeClr val="lt1"/>
                  </a:solidFill>
                  <a:latin typeface="Calibri"/>
                  <a:ea typeface="Calibri"/>
                  <a:cs typeface="Calibri"/>
                  <a:sym typeface="Calibri"/>
                </a:rPr>
                <a:t>(OEL ≤30 ng/m</a:t>
              </a:r>
              <a:r>
                <a:rPr baseline="30000" lang="en-US" sz="1800">
                  <a:solidFill>
                    <a:schemeClr val="lt1"/>
                  </a:solidFill>
                  <a:latin typeface="Calibri"/>
                  <a:ea typeface="Calibri"/>
                  <a:cs typeface="Calibri"/>
                  <a:sym typeface="Calibri"/>
                </a:rPr>
                <a:t>3</a:t>
              </a:r>
              <a:r>
                <a:rPr lang="en-US" sz="1800">
                  <a:solidFill>
                    <a:schemeClr val="lt1"/>
                  </a:solidFill>
                  <a:latin typeface="Calibri"/>
                  <a:ea typeface="Calibri"/>
                  <a:cs typeface="Calibri"/>
                  <a:sym typeface="Calibri"/>
                </a:rPr>
                <a:t>):</a:t>
              </a:r>
              <a:endParaRPr sz="2400">
                <a:solidFill>
                  <a:schemeClr val="lt1"/>
                </a:solidFill>
                <a:latin typeface="Calibri"/>
                <a:ea typeface="Calibri"/>
                <a:cs typeface="Calibri"/>
                <a:sym typeface="Calibri"/>
              </a:endParaRPr>
            </a:p>
          </p:txBody>
        </p:sp>
        <p:sp>
          <p:nvSpPr>
            <p:cNvPr id="1090" name="Google Shape;1090;p120"/>
            <p:cNvSpPr/>
            <p:nvPr/>
          </p:nvSpPr>
          <p:spPr>
            <a:xfrm>
              <a:off x="0" y="1678549"/>
              <a:ext cx="8817429" cy="1662268"/>
            </a:xfrm>
            <a:prstGeom prst="roundRect">
              <a:avLst>
                <a:gd fmla="val 16667" name="adj"/>
              </a:avLst>
            </a:prstGeom>
            <a:solidFill>
              <a:srgbClr val="009CB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20"/>
            <p:cNvSpPr txBox="1"/>
            <p:nvPr/>
          </p:nvSpPr>
          <p:spPr>
            <a:xfrm>
              <a:off x="81145" y="1759694"/>
              <a:ext cx="8655139" cy="1499978"/>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Calibri"/>
                <a:buNone/>
              </a:pPr>
              <a:r>
                <a:rPr b="0" i="0" lang="en-US" sz="2800">
                  <a:solidFill>
                    <a:schemeClr val="lt1"/>
                  </a:solidFill>
                  <a:latin typeface="Calibri"/>
                  <a:ea typeface="Calibri"/>
                  <a:cs typeface="Calibri"/>
                  <a:sym typeface="Calibri"/>
                </a:rPr>
                <a:t>ADCs</a:t>
              </a:r>
              <a:endParaRPr sz="2800">
                <a:solidFill>
                  <a:schemeClr val="lt1"/>
                </a:solidFill>
                <a:latin typeface="Calibri"/>
                <a:ea typeface="Calibri"/>
                <a:cs typeface="Calibri"/>
                <a:sym typeface="Calibri"/>
              </a:endParaRPr>
            </a:p>
          </p:txBody>
        </p:sp>
        <p:sp>
          <p:nvSpPr>
            <p:cNvPr id="1092" name="Google Shape;1092;p120"/>
            <p:cNvSpPr/>
            <p:nvPr/>
          </p:nvSpPr>
          <p:spPr>
            <a:xfrm>
              <a:off x="0" y="3354641"/>
              <a:ext cx="8817429" cy="1662268"/>
            </a:xfrm>
            <a:prstGeom prst="roundRect">
              <a:avLst>
                <a:gd fmla="val 16667" name="adj"/>
              </a:avLst>
            </a:prstGeom>
            <a:solidFill>
              <a:srgbClr val="009CB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120"/>
            <p:cNvSpPr txBox="1"/>
            <p:nvPr/>
          </p:nvSpPr>
          <p:spPr>
            <a:xfrm>
              <a:off x="81145" y="3435786"/>
              <a:ext cx="8655139" cy="1499978"/>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HDs </a:t>
              </a:r>
              <a:endParaRPr/>
            </a:p>
          </p:txBody>
        </p:sp>
      </p:grpSp>
      <p:sp>
        <p:nvSpPr>
          <p:cNvPr id="1094" name="Google Shape;1094;p120"/>
          <p:cNvSpPr txBox="1"/>
          <p:nvPr>
            <p:ph idx="2" type="body"/>
          </p:nvPr>
        </p:nvSpPr>
        <p:spPr>
          <a:xfrm>
            <a:off x="8294914" y="1445617"/>
            <a:ext cx="3058886" cy="45275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 </a:t>
            </a:r>
            <a:endParaRPr/>
          </a:p>
        </p:txBody>
      </p:sp>
      <p:sp>
        <p:nvSpPr>
          <p:cNvPr id="1095" name="Google Shape;1095;p120"/>
          <p:cNvSpPr/>
          <p:nvPr/>
        </p:nvSpPr>
        <p:spPr>
          <a:xfrm rot="-1069765">
            <a:off x="5206836" y="4037464"/>
            <a:ext cx="4278644" cy="19389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cap="none">
                <a:solidFill>
                  <a:srgbClr val="262626"/>
                </a:solidFill>
                <a:latin typeface="Calibri"/>
                <a:ea typeface="Calibri"/>
                <a:cs typeface="Calibri"/>
                <a:sym typeface="Calibri"/>
              </a:rPr>
              <a:t>Low OELSs!</a:t>
            </a:r>
            <a:endParaRPr/>
          </a:p>
          <a:p>
            <a:pPr indent="0" lvl="0" marL="0" marR="0" rtl="0" algn="ctr">
              <a:spcBef>
                <a:spcPts val="0"/>
              </a:spcBef>
              <a:spcAft>
                <a:spcPts val="0"/>
              </a:spcAft>
              <a:buNone/>
            </a:pPr>
            <a:r>
              <a:rPr b="1" lang="en-US" sz="4000" cap="none">
                <a:solidFill>
                  <a:srgbClr val="262626"/>
                </a:solidFill>
                <a:latin typeface="Calibri"/>
                <a:ea typeface="Calibri"/>
                <a:cs typeface="Calibri"/>
                <a:sym typeface="Calibri"/>
              </a:rPr>
              <a:t>The dose makes the poison</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121"/>
          <p:cNvSpPr txBox="1"/>
          <p:nvPr>
            <p:ph type="title"/>
          </p:nvPr>
        </p:nvSpPr>
        <p:spPr>
          <a:xfrm>
            <a:off x="607424" y="477230"/>
            <a:ext cx="10657114" cy="975354"/>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br>
              <a:rPr b="0" i="0" lang="en-US"/>
            </a:br>
            <a:r>
              <a:rPr b="1" i="0" lang="en-US" sz="4000"/>
              <a:t>What Business Drivers make IH in Pharma challenging?</a:t>
            </a:r>
            <a:br>
              <a:rPr b="1" lang="en-US" sz="4000"/>
            </a:br>
            <a:endParaRPr b="1"/>
          </a:p>
        </p:txBody>
      </p:sp>
      <p:grpSp>
        <p:nvGrpSpPr>
          <p:cNvPr id="1102" name="Google Shape;1102;p121"/>
          <p:cNvGrpSpPr/>
          <p:nvPr/>
        </p:nvGrpSpPr>
        <p:grpSpPr>
          <a:xfrm>
            <a:off x="856321" y="1775387"/>
            <a:ext cx="9280455" cy="4037863"/>
            <a:chOff x="0" y="238330"/>
            <a:chExt cx="9280455" cy="4037863"/>
          </a:xfrm>
        </p:grpSpPr>
        <p:sp>
          <p:nvSpPr>
            <p:cNvPr id="1103" name="Google Shape;1103;p121"/>
            <p:cNvSpPr/>
            <p:nvPr/>
          </p:nvSpPr>
          <p:spPr>
            <a:xfrm>
              <a:off x="0" y="238330"/>
              <a:ext cx="9280455" cy="1216800"/>
            </a:xfrm>
            <a:prstGeom prst="roundRect">
              <a:avLst>
                <a:gd fmla="val 16667" name="adj"/>
              </a:avLst>
            </a:prstGeom>
            <a:solidFill>
              <a:srgbClr val="009CB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21"/>
            <p:cNvSpPr txBox="1"/>
            <p:nvPr/>
          </p:nvSpPr>
          <p:spPr>
            <a:xfrm>
              <a:off x="59399" y="297729"/>
              <a:ext cx="9161657" cy="1098002"/>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Need for speed to market</a:t>
              </a:r>
              <a:endParaRPr/>
            </a:p>
          </p:txBody>
        </p:sp>
        <p:sp>
          <p:nvSpPr>
            <p:cNvPr id="1105" name="Google Shape;1105;p121"/>
            <p:cNvSpPr/>
            <p:nvPr/>
          </p:nvSpPr>
          <p:spPr>
            <a:xfrm>
              <a:off x="0" y="1655393"/>
              <a:ext cx="9280455" cy="1216800"/>
            </a:xfrm>
            <a:prstGeom prst="roundRect">
              <a:avLst>
                <a:gd fmla="val 16667" name="adj"/>
              </a:avLst>
            </a:prstGeom>
            <a:solidFill>
              <a:srgbClr val="009CB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21"/>
            <p:cNvSpPr txBox="1"/>
            <p:nvPr/>
          </p:nvSpPr>
          <p:spPr>
            <a:xfrm>
              <a:off x="59399" y="1714792"/>
              <a:ext cx="9161657" cy="1098002"/>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Lack of tox data in early stages</a:t>
              </a:r>
              <a:endParaRPr/>
            </a:p>
          </p:txBody>
        </p:sp>
        <p:sp>
          <p:nvSpPr>
            <p:cNvPr id="1107" name="Google Shape;1107;p121"/>
            <p:cNvSpPr/>
            <p:nvPr/>
          </p:nvSpPr>
          <p:spPr>
            <a:xfrm>
              <a:off x="0" y="3059393"/>
              <a:ext cx="9280455" cy="1216800"/>
            </a:xfrm>
            <a:prstGeom prst="roundRect">
              <a:avLst>
                <a:gd fmla="val 16667" name="adj"/>
              </a:avLst>
            </a:prstGeom>
            <a:solidFill>
              <a:srgbClr val="009CB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21"/>
            <p:cNvSpPr txBox="1"/>
            <p:nvPr/>
          </p:nvSpPr>
          <p:spPr>
            <a:xfrm>
              <a:off x="59399" y="3118792"/>
              <a:ext cx="9161657" cy="1098002"/>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Facility design issues if EH&amp;S is not integrated</a:t>
              </a:r>
              <a:endParaRPr/>
            </a:p>
          </p:txBody>
        </p:sp>
      </p:grpSp>
      <p:sp>
        <p:nvSpPr>
          <p:cNvPr id="1109" name="Google Shape;1109;p121"/>
          <p:cNvSpPr txBox="1"/>
          <p:nvPr>
            <p:ph idx="2" type="body"/>
          </p:nvPr>
        </p:nvSpPr>
        <p:spPr>
          <a:xfrm>
            <a:off x="6256020" y="1445617"/>
            <a:ext cx="5097780" cy="45275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122"/>
          <p:cNvSpPr txBox="1"/>
          <p:nvPr>
            <p:ph idx="2" type="body"/>
          </p:nvPr>
        </p:nvSpPr>
        <p:spPr>
          <a:xfrm>
            <a:off x="1445045" y="404949"/>
            <a:ext cx="9683291" cy="108197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72CE"/>
              </a:buClr>
              <a:buSzPts val="3600"/>
              <a:buNone/>
            </a:pPr>
            <a:r>
              <a:rPr lang="en-US" sz="3600"/>
              <a:t>Ingredients for Success</a:t>
            </a:r>
            <a:endParaRPr/>
          </a:p>
          <a:p>
            <a:pPr indent="0" lvl="0" marL="0" rtl="0" algn="l">
              <a:lnSpc>
                <a:spcPct val="90000"/>
              </a:lnSpc>
              <a:spcBef>
                <a:spcPts val="1000"/>
              </a:spcBef>
              <a:spcAft>
                <a:spcPts val="0"/>
              </a:spcAft>
              <a:buClr>
                <a:srgbClr val="0072CE"/>
              </a:buClr>
              <a:buSzPts val="2400"/>
              <a:buNone/>
            </a:pPr>
            <a:r>
              <a:rPr b="0" i="0" lang="en-US" sz="2400"/>
              <a:t>What ideas can I implement at my job?</a:t>
            </a:r>
            <a:endParaRPr b="0" sz="2400"/>
          </a:p>
          <a:p>
            <a:pPr indent="0" lvl="0" marL="0" rtl="0" algn="l">
              <a:lnSpc>
                <a:spcPct val="90000"/>
              </a:lnSpc>
              <a:spcBef>
                <a:spcPts val="1000"/>
              </a:spcBef>
              <a:spcAft>
                <a:spcPts val="0"/>
              </a:spcAft>
              <a:buClr>
                <a:srgbClr val="0072CE"/>
              </a:buClr>
              <a:buSzPts val="2400"/>
              <a:buNone/>
            </a:pPr>
            <a:r>
              <a:t/>
            </a:r>
            <a:endParaRPr b="0" sz="2400"/>
          </a:p>
          <a:p>
            <a:pPr indent="0" lvl="0" marL="0" rtl="0" algn="l">
              <a:lnSpc>
                <a:spcPct val="90000"/>
              </a:lnSpc>
              <a:spcBef>
                <a:spcPts val="1000"/>
              </a:spcBef>
              <a:spcAft>
                <a:spcPts val="0"/>
              </a:spcAft>
              <a:buClr>
                <a:srgbClr val="0072CE"/>
              </a:buClr>
              <a:buSzPts val="3200"/>
              <a:buNone/>
            </a:pPr>
            <a:r>
              <a:t/>
            </a:r>
            <a:endParaRPr/>
          </a:p>
        </p:txBody>
      </p:sp>
      <p:pic>
        <p:nvPicPr>
          <p:cNvPr descr="A picture containing logo&#10;&#10;Description automatically generated" id="1116" name="Google Shape;1116;p122"/>
          <p:cNvPicPr preferRelativeResize="0"/>
          <p:nvPr/>
        </p:nvPicPr>
        <p:blipFill rotWithShape="1">
          <a:blip r:embed="rId3">
            <a:alphaModFix/>
          </a:blip>
          <a:srcRect b="0" l="0" r="0" t="0"/>
          <a:stretch/>
        </p:blipFill>
        <p:spPr>
          <a:xfrm>
            <a:off x="6786269" y="6107731"/>
            <a:ext cx="1644216" cy="663723"/>
          </a:xfrm>
          <a:prstGeom prst="rect">
            <a:avLst/>
          </a:prstGeom>
          <a:noFill/>
          <a:ln>
            <a:noFill/>
          </a:ln>
        </p:spPr>
      </p:pic>
      <p:grpSp>
        <p:nvGrpSpPr>
          <p:cNvPr id="1117" name="Google Shape;1117;p122"/>
          <p:cNvGrpSpPr/>
          <p:nvPr/>
        </p:nvGrpSpPr>
        <p:grpSpPr>
          <a:xfrm>
            <a:off x="1445045" y="1490602"/>
            <a:ext cx="9683291" cy="4060607"/>
            <a:chOff x="0" y="3673"/>
            <a:chExt cx="9683291" cy="4060607"/>
          </a:xfrm>
        </p:grpSpPr>
        <p:sp>
          <p:nvSpPr>
            <p:cNvPr id="1118" name="Google Shape;1118;p122"/>
            <p:cNvSpPr/>
            <p:nvPr/>
          </p:nvSpPr>
          <p:spPr>
            <a:xfrm>
              <a:off x="0" y="3673"/>
              <a:ext cx="9683291" cy="759879"/>
            </a:xfrm>
            <a:prstGeom prst="roundRect">
              <a:avLst>
                <a:gd fmla="val 10000" name="adj"/>
              </a:avLst>
            </a:prstGeom>
            <a:solidFill>
              <a:srgbClr val="CBE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22"/>
            <p:cNvSpPr/>
            <p:nvPr/>
          </p:nvSpPr>
          <p:spPr>
            <a:xfrm>
              <a:off x="229863" y="174645"/>
              <a:ext cx="418342" cy="417933"/>
            </a:xfrm>
            <a:prstGeom prst="rect">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22"/>
            <p:cNvSpPr/>
            <p:nvPr/>
          </p:nvSpPr>
          <p:spPr>
            <a:xfrm>
              <a:off x="878069" y="3673"/>
              <a:ext cx="8752479" cy="8548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22"/>
            <p:cNvSpPr txBox="1"/>
            <p:nvPr/>
          </p:nvSpPr>
          <p:spPr>
            <a:xfrm>
              <a:off x="878069" y="3673"/>
              <a:ext cx="8752479" cy="854864"/>
            </a:xfrm>
            <a:prstGeom prst="rect">
              <a:avLst/>
            </a:prstGeom>
            <a:noFill/>
            <a:ln>
              <a:noFill/>
            </a:ln>
          </p:spPr>
          <p:txBody>
            <a:bodyPr anchorCtr="0" anchor="ctr" bIns="90450" lIns="90450" spcFirstLastPara="1" rIns="90450" wrap="square" tIns="90450">
              <a:noAutofit/>
            </a:bodyPr>
            <a:lstStyle/>
            <a:p>
              <a:pPr indent="0" lvl="0" marL="0" marR="0" rtl="0" algn="l">
                <a:lnSpc>
                  <a:spcPct val="10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Proactive collaboration:  IH, experts in toxicology, engineers, researchers</a:t>
              </a:r>
              <a:endParaRPr/>
            </a:p>
          </p:txBody>
        </p:sp>
        <p:sp>
          <p:nvSpPr>
            <p:cNvPr id="1122" name="Google Shape;1122;p122"/>
            <p:cNvSpPr/>
            <p:nvPr/>
          </p:nvSpPr>
          <p:spPr>
            <a:xfrm>
              <a:off x="0" y="1072254"/>
              <a:ext cx="9683291" cy="759879"/>
            </a:xfrm>
            <a:prstGeom prst="roundRect">
              <a:avLst>
                <a:gd fmla="val 10000" name="adj"/>
              </a:avLst>
            </a:prstGeom>
            <a:solidFill>
              <a:srgbClr val="CBE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122"/>
            <p:cNvSpPr/>
            <p:nvPr/>
          </p:nvSpPr>
          <p:spPr>
            <a:xfrm>
              <a:off x="229863" y="1243227"/>
              <a:ext cx="418342" cy="417933"/>
            </a:xfrm>
            <a:prstGeom prst="rect">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22"/>
            <p:cNvSpPr/>
            <p:nvPr/>
          </p:nvSpPr>
          <p:spPr>
            <a:xfrm>
              <a:off x="878069" y="1072254"/>
              <a:ext cx="8752479" cy="8548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22"/>
            <p:cNvSpPr txBox="1"/>
            <p:nvPr/>
          </p:nvSpPr>
          <p:spPr>
            <a:xfrm>
              <a:off x="878069" y="1072254"/>
              <a:ext cx="8752479" cy="854864"/>
            </a:xfrm>
            <a:prstGeom prst="rect">
              <a:avLst/>
            </a:prstGeom>
            <a:noFill/>
            <a:ln>
              <a:noFill/>
            </a:ln>
          </p:spPr>
          <p:txBody>
            <a:bodyPr anchorCtr="0" anchor="ctr" bIns="90450" lIns="90450" spcFirstLastPara="1" rIns="90450" wrap="square" tIns="90450">
              <a:noAutofit/>
            </a:bodyPr>
            <a:lstStyle/>
            <a:p>
              <a:pPr indent="0" lvl="0" marL="0" marR="0" rtl="0" algn="l">
                <a:lnSpc>
                  <a:spcPct val="10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Proactive Management mindset</a:t>
              </a:r>
              <a:endParaRPr/>
            </a:p>
          </p:txBody>
        </p:sp>
        <p:sp>
          <p:nvSpPr>
            <p:cNvPr id="1126" name="Google Shape;1126;p122"/>
            <p:cNvSpPr/>
            <p:nvPr/>
          </p:nvSpPr>
          <p:spPr>
            <a:xfrm>
              <a:off x="0" y="2140835"/>
              <a:ext cx="9683291" cy="759879"/>
            </a:xfrm>
            <a:prstGeom prst="roundRect">
              <a:avLst>
                <a:gd fmla="val 10000" name="adj"/>
              </a:avLst>
            </a:prstGeom>
            <a:solidFill>
              <a:srgbClr val="CBE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22"/>
            <p:cNvSpPr/>
            <p:nvPr/>
          </p:nvSpPr>
          <p:spPr>
            <a:xfrm>
              <a:off x="229863" y="2311808"/>
              <a:ext cx="418342" cy="417933"/>
            </a:xfrm>
            <a:prstGeom prst="rect">
              <a:avLst/>
            </a:prstGeom>
            <a:blipFill rotWithShape="1">
              <a:blip r:embed="rId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22"/>
            <p:cNvSpPr/>
            <p:nvPr/>
          </p:nvSpPr>
          <p:spPr>
            <a:xfrm>
              <a:off x="878069" y="2140835"/>
              <a:ext cx="8752479" cy="8548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22"/>
            <p:cNvSpPr txBox="1"/>
            <p:nvPr/>
          </p:nvSpPr>
          <p:spPr>
            <a:xfrm>
              <a:off x="878069" y="2140835"/>
              <a:ext cx="8752479" cy="854864"/>
            </a:xfrm>
            <a:prstGeom prst="rect">
              <a:avLst/>
            </a:prstGeom>
            <a:noFill/>
            <a:ln>
              <a:noFill/>
            </a:ln>
          </p:spPr>
          <p:txBody>
            <a:bodyPr anchorCtr="0" anchor="ctr" bIns="90450" lIns="90450" spcFirstLastPara="1" rIns="90450" wrap="square" tIns="90450">
              <a:noAutofit/>
            </a:bodyPr>
            <a:lstStyle/>
            <a:p>
              <a:pPr indent="0" lvl="0" marL="0" marR="0" rtl="0" algn="l">
                <a:lnSpc>
                  <a:spcPct val="10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Understand stakeholder needs/teamwork</a:t>
              </a:r>
              <a:endParaRPr/>
            </a:p>
          </p:txBody>
        </p:sp>
        <p:sp>
          <p:nvSpPr>
            <p:cNvPr id="1130" name="Google Shape;1130;p122"/>
            <p:cNvSpPr/>
            <p:nvPr/>
          </p:nvSpPr>
          <p:spPr>
            <a:xfrm>
              <a:off x="0" y="3209416"/>
              <a:ext cx="9683291" cy="759879"/>
            </a:xfrm>
            <a:prstGeom prst="roundRect">
              <a:avLst>
                <a:gd fmla="val 10000" name="adj"/>
              </a:avLst>
            </a:prstGeom>
            <a:solidFill>
              <a:srgbClr val="CBE2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122"/>
            <p:cNvSpPr/>
            <p:nvPr/>
          </p:nvSpPr>
          <p:spPr>
            <a:xfrm>
              <a:off x="229863" y="3380389"/>
              <a:ext cx="418342" cy="417933"/>
            </a:xfrm>
            <a:prstGeom prst="rect">
              <a:avLst/>
            </a:prstGeom>
            <a:blipFill rotWithShape="1">
              <a:blip r:embed="rId7">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122"/>
            <p:cNvSpPr/>
            <p:nvPr/>
          </p:nvSpPr>
          <p:spPr>
            <a:xfrm>
              <a:off x="878069" y="3209416"/>
              <a:ext cx="8752479" cy="8548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22"/>
            <p:cNvSpPr txBox="1"/>
            <p:nvPr/>
          </p:nvSpPr>
          <p:spPr>
            <a:xfrm>
              <a:off x="878069" y="3209416"/>
              <a:ext cx="8752479" cy="854864"/>
            </a:xfrm>
            <a:prstGeom prst="rect">
              <a:avLst/>
            </a:prstGeom>
            <a:noFill/>
            <a:ln>
              <a:noFill/>
            </a:ln>
          </p:spPr>
          <p:txBody>
            <a:bodyPr anchorCtr="0" anchor="ctr" bIns="90450" lIns="90450" spcFirstLastPara="1" rIns="90450" wrap="square" tIns="90450">
              <a:noAutofit/>
            </a:bodyPr>
            <a:lstStyle/>
            <a:p>
              <a:pPr indent="0" lvl="0" marL="0" marR="0" rtl="0" algn="l">
                <a:lnSpc>
                  <a:spcPct val="100000"/>
                </a:lnSpc>
                <a:spcBef>
                  <a:spcPts val="0"/>
                </a:spcBef>
                <a:spcAft>
                  <a:spcPts val="0"/>
                </a:spcAft>
                <a:buClr>
                  <a:schemeClr val="dk1"/>
                </a:buClr>
                <a:buSzPts val="2200"/>
                <a:buFont typeface="Calibri"/>
                <a:buNone/>
              </a:pPr>
              <a:r>
                <a:rPr lang="en-US" sz="2200">
                  <a:solidFill>
                    <a:schemeClr val="dk1"/>
                  </a:solidFill>
                  <a:latin typeface="Calibri"/>
                  <a:ea typeface="Calibri"/>
                  <a:cs typeface="Calibri"/>
                  <a:sym typeface="Calibri"/>
                </a:rPr>
                <a:t>Learn from incidents</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8"/>
          <p:cNvSpPr txBox="1"/>
          <p:nvPr>
            <p:ph type="title"/>
          </p:nvPr>
        </p:nvSpPr>
        <p:spPr>
          <a:xfrm>
            <a:off x="838200" y="365129"/>
            <a:ext cx="10515600" cy="1325563"/>
          </a:xfrm>
          <a:prstGeom prst="rect">
            <a:avLst/>
          </a:prstGeom>
          <a:noFill/>
          <a:ln>
            <a:noFill/>
          </a:ln>
        </p:spPr>
        <p:txBody>
          <a:bodyPr anchorCtr="0" anchor="ctr" bIns="44450" lIns="90475" spcFirstLastPara="1" rIns="90475" wrap="square" tIns="44450">
            <a:noAutofit/>
          </a:bodyPr>
          <a:lstStyle/>
          <a:p>
            <a:pPr indent="0" lvl="0" marL="0" rtl="0" algn="l">
              <a:lnSpc>
                <a:spcPct val="90000"/>
              </a:lnSpc>
              <a:spcBef>
                <a:spcPts val="0"/>
              </a:spcBef>
              <a:spcAft>
                <a:spcPts val="0"/>
              </a:spcAft>
              <a:buClr>
                <a:srgbClr val="00A3B4"/>
              </a:buClr>
              <a:buSzPts val="3600"/>
              <a:buFont typeface="Calibri"/>
              <a:buNone/>
            </a:pPr>
            <a:r>
              <a:rPr lang="en-US"/>
              <a:t>Potential of Pharmaceutical Substances to Cause Occupational Illness</a:t>
            </a:r>
            <a:endParaRPr/>
          </a:p>
        </p:txBody>
      </p:sp>
      <p:sp>
        <p:nvSpPr>
          <p:cNvPr id="410" name="Google Shape;410;p58"/>
          <p:cNvSpPr txBox="1"/>
          <p:nvPr>
            <p:ph idx="1" type="body"/>
          </p:nvPr>
        </p:nvSpPr>
        <p:spPr>
          <a:xfrm>
            <a:off x="838200" y="1825625"/>
            <a:ext cx="10515600" cy="4351338"/>
          </a:xfrm>
          <a:prstGeom prst="rect">
            <a:avLst/>
          </a:prstGeom>
          <a:noFill/>
          <a:ln>
            <a:noFill/>
          </a:ln>
        </p:spPr>
        <p:txBody>
          <a:bodyPr anchorCtr="0" anchor="t" bIns="44450" lIns="90475" spcFirstLastPara="1" rIns="90475" wrap="square" tIns="44450">
            <a:normAutofit/>
          </a:bodyPr>
          <a:lstStyle/>
          <a:p>
            <a:pPr indent="-233363" lvl="0" marL="233363" rtl="0" algn="l">
              <a:lnSpc>
                <a:spcPct val="100000"/>
              </a:lnSpc>
              <a:spcBef>
                <a:spcPts val="0"/>
              </a:spcBef>
              <a:spcAft>
                <a:spcPts val="0"/>
              </a:spcAft>
              <a:buClr>
                <a:schemeClr val="dk1"/>
              </a:buClr>
              <a:buSzPts val="1920"/>
              <a:buFont typeface="Noto Sans Symbols"/>
              <a:buNone/>
            </a:pPr>
            <a:r>
              <a:rPr b="1" lang="en-US" sz="3200"/>
              <a:t>Historical Examples</a:t>
            </a:r>
            <a:endParaRPr sz="3200"/>
          </a:p>
          <a:p>
            <a:pPr indent="-233363" lvl="0" marL="233363" rtl="0" algn="l">
              <a:lnSpc>
                <a:spcPct val="100000"/>
              </a:lnSpc>
              <a:spcBef>
                <a:spcPts val="1800"/>
              </a:spcBef>
              <a:spcAft>
                <a:spcPts val="0"/>
              </a:spcAft>
              <a:buClr>
                <a:schemeClr val="dk1"/>
              </a:buClr>
              <a:buSzPts val="2800"/>
              <a:buChar char="•"/>
            </a:pPr>
            <a:r>
              <a:rPr lang="en-US"/>
              <a:t>Sex hormones</a:t>
            </a:r>
            <a:endParaRPr/>
          </a:p>
          <a:p>
            <a:pPr indent="-233363" lvl="0" marL="233363" rtl="0" algn="l">
              <a:lnSpc>
                <a:spcPct val="100000"/>
              </a:lnSpc>
              <a:spcBef>
                <a:spcPts val="1800"/>
              </a:spcBef>
              <a:spcAft>
                <a:spcPts val="0"/>
              </a:spcAft>
              <a:buClr>
                <a:schemeClr val="dk1"/>
              </a:buClr>
              <a:buSzPts val="2800"/>
              <a:buChar char="•"/>
            </a:pPr>
            <a:r>
              <a:rPr lang="en-US"/>
              <a:t>Opiates</a:t>
            </a:r>
            <a:endParaRPr/>
          </a:p>
        </p:txBody>
      </p:sp>
      <p:pic>
        <p:nvPicPr>
          <p:cNvPr id="411" name="Google Shape;411;p58"/>
          <p:cNvPicPr preferRelativeResize="0"/>
          <p:nvPr/>
        </p:nvPicPr>
        <p:blipFill rotWithShape="1">
          <a:blip r:embed="rId3">
            <a:alphaModFix/>
          </a:blip>
          <a:srcRect b="0" l="0" r="0" t="0"/>
          <a:stretch/>
        </p:blipFill>
        <p:spPr>
          <a:xfrm>
            <a:off x="5204735" y="2255067"/>
            <a:ext cx="5610903" cy="3680592"/>
          </a:xfrm>
          <a:prstGeom prst="rect">
            <a:avLst/>
          </a:prstGeom>
          <a:noFill/>
          <a:ln>
            <a:noFill/>
          </a:ln>
        </p:spPr>
      </p:pic>
      <p:pic>
        <p:nvPicPr>
          <p:cNvPr id="412" name="Google Shape;412;p58"/>
          <p:cNvPicPr preferRelativeResize="0"/>
          <p:nvPr/>
        </p:nvPicPr>
        <p:blipFill rotWithShape="1">
          <a:blip r:embed="rId4">
            <a:alphaModFix/>
          </a:blip>
          <a:srcRect b="0" l="0" r="0" t="0"/>
          <a:stretch/>
        </p:blipFill>
        <p:spPr>
          <a:xfrm>
            <a:off x="8654001" y="6023186"/>
            <a:ext cx="3390533" cy="6702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59"/>
          <p:cNvSpPr txBox="1"/>
          <p:nvPr>
            <p:ph type="title"/>
          </p:nvPr>
        </p:nvSpPr>
        <p:spPr>
          <a:xfrm>
            <a:off x="838200" y="365129"/>
            <a:ext cx="10515600" cy="1325563"/>
          </a:xfrm>
          <a:prstGeom prst="rect">
            <a:avLst/>
          </a:prstGeom>
          <a:noFill/>
          <a:ln>
            <a:noFill/>
          </a:ln>
        </p:spPr>
        <p:txBody>
          <a:bodyPr anchorCtr="0" anchor="ctr" bIns="44450" lIns="90475" spcFirstLastPara="1" rIns="90475" wrap="square" tIns="44450">
            <a:noAutofit/>
          </a:bodyPr>
          <a:lstStyle/>
          <a:p>
            <a:pPr indent="0" lvl="0" marL="0" rtl="0" algn="l">
              <a:lnSpc>
                <a:spcPct val="90000"/>
              </a:lnSpc>
              <a:spcBef>
                <a:spcPts val="0"/>
              </a:spcBef>
              <a:spcAft>
                <a:spcPts val="0"/>
              </a:spcAft>
              <a:buClr>
                <a:srgbClr val="00A3B4"/>
              </a:buClr>
              <a:buSzPts val="3600"/>
              <a:buFont typeface="Calibri"/>
              <a:buNone/>
            </a:pPr>
            <a:r>
              <a:rPr lang="en-US"/>
              <a:t>Potential of Pharmaceutical Substances to Cause Occupational Illness</a:t>
            </a:r>
            <a:endParaRPr/>
          </a:p>
        </p:txBody>
      </p:sp>
      <p:sp>
        <p:nvSpPr>
          <p:cNvPr id="419" name="Google Shape;419;p59"/>
          <p:cNvSpPr txBox="1"/>
          <p:nvPr>
            <p:ph idx="1" type="body"/>
          </p:nvPr>
        </p:nvSpPr>
        <p:spPr>
          <a:xfrm>
            <a:off x="838200" y="1825625"/>
            <a:ext cx="10515600" cy="4351338"/>
          </a:xfrm>
          <a:prstGeom prst="rect">
            <a:avLst/>
          </a:prstGeom>
          <a:noFill/>
          <a:ln>
            <a:noFill/>
          </a:ln>
        </p:spPr>
        <p:txBody>
          <a:bodyPr anchorCtr="0" anchor="t" bIns="44450" lIns="90475" spcFirstLastPara="1" rIns="90475" wrap="square" tIns="44450">
            <a:normAutofit/>
          </a:bodyPr>
          <a:lstStyle/>
          <a:p>
            <a:pPr indent="-233363" lvl="0" marL="233363" rtl="0" algn="l">
              <a:lnSpc>
                <a:spcPct val="100000"/>
              </a:lnSpc>
              <a:spcBef>
                <a:spcPts val="0"/>
              </a:spcBef>
              <a:spcAft>
                <a:spcPts val="0"/>
              </a:spcAft>
              <a:buClr>
                <a:schemeClr val="dk1"/>
              </a:buClr>
              <a:buSzPts val="1920"/>
              <a:buFont typeface="Noto Sans Symbols"/>
              <a:buNone/>
            </a:pPr>
            <a:r>
              <a:rPr b="1" lang="en-US" sz="3200"/>
              <a:t>Historical Examples</a:t>
            </a:r>
            <a:endParaRPr sz="3200"/>
          </a:p>
          <a:p>
            <a:pPr indent="-233363" lvl="0" marL="233363" rtl="0" algn="l">
              <a:lnSpc>
                <a:spcPct val="100000"/>
              </a:lnSpc>
              <a:spcBef>
                <a:spcPts val="1800"/>
              </a:spcBef>
              <a:spcAft>
                <a:spcPts val="0"/>
              </a:spcAft>
              <a:buClr>
                <a:schemeClr val="dk1"/>
              </a:buClr>
              <a:buSzPts val="2800"/>
              <a:buChar char="•"/>
            </a:pPr>
            <a:r>
              <a:rPr lang="en-US"/>
              <a:t>Sex hormones</a:t>
            </a:r>
            <a:endParaRPr/>
          </a:p>
          <a:p>
            <a:pPr indent="-233363" lvl="0" marL="233363" rtl="0" algn="l">
              <a:lnSpc>
                <a:spcPct val="100000"/>
              </a:lnSpc>
              <a:spcBef>
                <a:spcPts val="1800"/>
              </a:spcBef>
              <a:spcAft>
                <a:spcPts val="0"/>
              </a:spcAft>
              <a:buClr>
                <a:schemeClr val="dk1"/>
              </a:buClr>
              <a:buSzPts val="2800"/>
              <a:buChar char="•"/>
            </a:pPr>
            <a:r>
              <a:rPr lang="en-US"/>
              <a:t>Opiates</a:t>
            </a:r>
            <a:endParaRPr/>
          </a:p>
          <a:p>
            <a:pPr indent="-233363" lvl="0" marL="233363" rtl="0" algn="l">
              <a:lnSpc>
                <a:spcPct val="100000"/>
              </a:lnSpc>
              <a:spcBef>
                <a:spcPts val="1800"/>
              </a:spcBef>
              <a:spcAft>
                <a:spcPts val="0"/>
              </a:spcAft>
              <a:buClr>
                <a:schemeClr val="dk1"/>
              </a:buClr>
              <a:buSzPts val="2800"/>
              <a:buChar char="•"/>
            </a:pPr>
            <a:r>
              <a:rPr lang="en-US"/>
              <a:t>Antibiotics</a:t>
            </a:r>
            <a:endParaRPr/>
          </a:p>
        </p:txBody>
      </p:sp>
      <p:pic>
        <p:nvPicPr>
          <p:cNvPr id="420" name="Google Shape;420;p59"/>
          <p:cNvPicPr preferRelativeResize="0"/>
          <p:nvPr/>
        </p:nvPicPr>
        <p:blipFill rotWithShape="1">
          <a:blip r:embed="rId3">
            <a:alphaModFix/>
          </a:blip>
          <a:srcRect b="0" l="0" r="0" t="0"/>
          <a:stretch/>
        </p:blipFill>
        <p:spPr>
          <a:xfrm>
            <a:off x="7993860" y="1993106"/>
            <a:ext cx="3359940" cy="2871788"/>
          </a:xfrm>
          <a:prstGeom prst="rect">
            <a:avLst/>
          </a:prstGeom>
          <a:noFill/>
          <a:ln>
            <a:noFill/>
          </a:ln>
        </p:spPr>
      </p:pic>
      <p:pic>
        <p:nvPicPr>
          <p:cNvPr id="421" name="Google Shape;421;p59"/>
          <p:cNvPicPr preferRelativeResize="0"/>
          <p:nvPr/>
        </p:nvPicPr>
        <p:blipFill rotWithShape="1">
          <a:blip r:embed="rId4">
            <a:alphaModFix/>
          </a:blip>
          <a:srcRect b="0" l="0" r="0" t="0"/>
          <a:stretch/>
        </p:blipFill>
        <p:spPr>
          <a:xfrm>
            <a:off x="4670401" y="2225675"/>
            <a:ext cx="2504467" cy="2871788"/>
          </a:xfrm>
          <a:prstGeom prst="rect">
            <a:avLst/>
          </a:prstGeom>
          <a:noFill/>
          <a:ln>
            <a:noFill/>
          </a:ln>
        </p:spPr>
      </p:pic>
      <p:pic>
        <p:nvPicPr>
          <p:cNvPr id="422" name="Google Shape;422;p59"/>
          <p:cNvPicPr preferRelativeResize="0"/>
          <p:nvPr/>
        </p:nvPicPr>
        <p:blipFill rotWithShape="1">
          <a:blip r:embed="rId5">
            <a:alphaModFix/>
          </a:blip>
          <a:srcRect b="0" l="0" r="0" t="0"/>
          <a:stretch/>
        </p:blipFill>
        <p:spPr>
          <a:xfrm>
            <a:off x="8266176" y="5951840"/>
            <a:ext cx="3642912" cy="72011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afeBridg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lue II">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